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72" r:id="rId4"/>
  </p:sldMasterIdLst>
  <p:notesMasterIdLst>
    <p:notesMasterId r:id="rId42"/>
  </p:notesMasterIdLst>
  <p:handoutMasterIdLst>
    <p:handoutMasterId r:id="rId43"/>
  </p:handoutMasterIdLst>
  <p:sldIdLst>
    <p:sldId id="258" r:id="rId5"/>
    <p:sldId id="6833" r:id="rId6"/>
    <p:sldId id="6834" r:id="rId7"/>
    <p:sldId id="6836" r:id="rId8"/>
    <p:sldId id="6847" r:id="rId9"/>
    <p:sldId id="2230" r:id="rId10"/>
    <p:sldId id="636" r:id="rId11"/>
    <p:sldId id="637" r:id="rId12"/>
    <p:sldId id="555" r:id="rId13"/>
    <p:sldId id="620" r:id="rId14"/>
    <p:sldId id="607" r:id="rId15"/>
    <p:sldId id="612" r:id="rId16"/>
    <p:sldId id="581" r:id="rId17"/>
    <p:sldId id="640" r:id="rId18"/>
    <p:sldId id="641" r:id="rId19"/>
    <p:sldId id="642" r:id="rId20"/>
    <p:sldId id="578" r:id="rId21"/>
    <p:sldId id="6717" r:id="rId22"/>
    <p:sldId id="6720" r:id="rId23"/>
    <p:sldId id="6721" r:id="rId24"/>
    <p:sldId id="6722" r:id="rId25"/>
    <p:sldId id="624" r:id="rId26"/>
    <p:sldId id="623" r:id="rId27"/>
    <p:sldId id="6848" r:id="rId28"/>
    <p:sldId id="638" r:id="rId29"/>
    <p:sldId id="639" r:id="rId30"/>
    <p:sldId id="6849" r:id="rId31"/>
    <p:sldId id="643" r:id="rId32"/>
    <p:sldId id="629" r:id="rId33"/>
    <p:sldId id="646" r:id="rId34"/>
    <p:sldId id="6724" r:id="rId35"/>
    <p:sldId id="269" r:id="rId36"/>
    <p:sldId id="2233" r:id="rId37"/>
    <p:sldId id="6725" r:id="rId38"/>
    <p:sldId id="6732" r:id="rId39"/>
    <p:sldId id="6727" r:id="rId40"/>
    <p:sldId id="549" r:id="rId4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3865"/>
    <a:srgbClr val="E3EAFB"/>
    <a:srgbClr val="FF481A"/>
    <a:srgbClr val="FF3300"/>
    <a:srgbClr val="172D56"/>
    <a:srgbClr val="CC00FF"/>
    <a:srgbClr val="1A3260"/>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451" autoAdjust="0"/>
    <p:restoredTop sz="94648" autoAdjust="0"/>
  </p:normalViewPr>
  <p:slideViewPr>
    <p:cSldViewPr snapToGrid="0">
      <p:cViewPr varScale="1">
        <p:scale>
          <a:sx n="72" d="100"/>
          <a:sy n="72" d="100"/>
        </p:scale>
        <p:origin x="270" y="78"/>
      </p:cViewPr>
      <p:guideLst>
        <p:guide orient="horz" pos="2160"/>
        <p:guide pos="3840"/>
      </p:guideLst>
    </p:cSldViewPr>
  </p:slideViewPr>
  <p:notesTextViewPr>
    <p:cViewPr>
      <p:scale>
        <a:sx n="1" d="1"/>
        <a:sy n="1" d="1"/>
      </p:scale>
      <p:origin x="0" y="0"/>
    </p:cViewPr>
  </p:notesTextViewPr>
  <p:notesViewPr>
    <p:cSldViewPr snapToGrid="0">
      <p:cViewPr varScale="1">
        <p:scale>
          <a:sx n="68" d="100"/>
          <a:sy n="68" d="100"/>
        </p:scale>
        <p:origin x="3288" y="8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handoutMaster" Target="handoutMasters/handoutMaster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6489332276088398E-2"/>
          <c:y val="4.1738825087986701E-2"/>
          <c:w val="0.90603994172859503"/>
          <c:h val="0.77111261612196902"/>
        </c:manualLayout>
      </c:layout>
      <c:barChart>
        <c:barDir val="col"/>
        <c:grouping val="clustered"/>
        <c:varyColors val="0"/>
        <c:ser>
          <c:idx val="0"/>
          <c:order val="0"/>
          <c:tx>
            <c:strRef>
              <c:f>Sheet1!$B$1</c:f>
              <c:strCache>
                <c:ptCount val="1"/>
                <c:pt idx="0">
                  <c:v>2004-2013 онд</c:v>
                </c:pt>
              </c:strCache>
            </c:strRef>
          </c:tx>
          <c:spPr>
            <a:gradFill flip="none" rotWithShape="1">
              <a:gsLst>
                <a:gs pos="0">
                  <a:schemeClr val="accent1"/>
                </a:gs>
                <a:gs pos="75000">
                  <a:schemeClr val="accent1">
                    <a:lumMod val="60000"/>
                    <a:lumOff val="40000"/>
                  </a:schemeClr>
                </a:gs>
                <a:gs pos="51000">
                  <a:schemeClr val="accent1">
                    <a:alpha val="75000"/>
                  </a:schemeClr>
                </a:gs>
                <a:gs pos="100000">
                  <a:schemeClr val="accent1">
                    <a:lumMod val="20000"/>
                    <a:lumOff val="80000"/>
                    <a:alpha val="15000"/>
                  </a:schemeClr>
                </a:gs>
              </a:gsLst>
              <a:lin ang="5400000" scaled="0"/>
            </a:gradFill>
            <a:ln>
              <a:noFill/>
            </a:ln>
            <a:effectLst/>
          </c:spPr>
          <c:invertIfNegative val="0"/>
          <c:dLbls>
            <c:dLbl>
              <c:idx val="0"/>
              <c:tx>
                <c:rich>
                  <a:bodyPr/>
                  <a:lstStyle/>
                  <a:p>
                    <a:fld id="{59C1B886-2163-4EB6-B796-079532B2C076}" type="VALUE">
                      <a:rPr lang="en-US" b="1"/>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DF58-B447-8EB0-76C42F08EBD2}"/>
                </c:ext>
              </c:extLst>
            </c:dLbl>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rgbClr val="FF3300"/>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c:f>
              <c:strCache>
                <c:ptCount val="1"/>
                <c:pt idx="0">
                  <c:v>Category 1</c:v>
                </c:pt>
              </c:strCache>
            </c:strRef>
          </c:cat>
          <c:val>
            <c:numRef>
              <c:f>Sheet1!$B$2</c:f>
              <c:numCache>
                <c:formatCode>General</c:formatCode>
                <c:ptCount val="1"/>
                <c:pt idx="0">
                  <c:v>71.8</c:v>
                </c:pt>
              </c:numCache>
            </c:numRef>
          </c:val>
          <c:extLst>
            <c:ext xmlns:c16="http://schemas.microsoft.com/office/drawing/2014/chart" uri="{C3380CC4-5D6E-409C-BE32-E72D297353CC}">
              <c16:uniqueId val="{00000001-DF58-B447-8EB0-76C42F08EBD2}"/>
            </c:ext>
          </c:extLst>
        </c:ser>
        <c:ser>
          <c:idx val="1"/>
          <c:order val="1"/>
          <c:tx>
            <c:strRef>
              <c:f>Sheet1!$C$1</c:f>
              <c:strCache>
                <c:ptCount val="1"/>
                <c:pt idx="0">
                  <c:v>2014-2015 онд</c:v>
                </c:pt>
              </c:strCache>
            </c:strRef>
          </c:tx>
          <c:spPr>
            <a:gradFill flip="none" rotWithShape="1">
              <a:gsLst>
                <a:gs pos="0">
                  <a:schemeClr val="accent2"/>
                </a:gs>
                <a:gs pos="75000">
                  <a:schemeClr val="accent2">
                    <a:lumMod val="60000"/>
                    <a:lumOff val="40000"/>
                  </a:schemeClr>
                </a:gs>
                <a:gs pos="51000">
                  <a:schemeClr val="accent2">
                    <a:alpha val="75000"/>
                  </a:schemeClr>
                </a:gs>
                <a:gs pos="100000">
                  <a:schemeClr val="accent2">
                    <a:lumMod val="20000"/>
                    <a:lumOff val="80000"/>
                    <a:alpha val="15000"/>
                  </a:schemeClr>
                </a:gs>
              </a:gsLst>
              <a:lin ang="5400000" scaled="0"/>
            </a:gradFill>
            <a:ln>
              <a:noFill/>
            </a:ln>
            <a:effectLst/>
          </c:spPr>
          <c:invertIfNegative val="0"/>
          <c:dLbls>
            <c:dLbl>
              <c:idx val="0"/>
              <c:tx>
                <c:rich>
                  <a:bodyPr/>
                  <a:lstStyle/>
                  <a:p>
                    <a:fld id="{EB88A457-1CFC-4D2E-9424-5D58C868AACB}" type="VALUE">
                      <a:rPr lang="en-US" b="1"/>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DF58-B447-8EB0-76C42F08EBD2}"/>
                </c:ext>
              </c:extLst>
            </c:dLbl>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rgbClr val="FF3300"/>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c:f>
              <c:strCache>
                <c:ptCount val="1"/>
                <c:pt idx="0">
                  <c:v>Category 1</c:v>
                </c:pt>
              </c:strCache>
            </c:strRef>
          </c:cat>
          <c:val>
            <c:numRef>
              <c:f>Sheet1!$C$2</c:f>
              <c:numCache>
                <c:formatCode>General</c:formatCode>
                <c:ptCount val="1"/>
                <c:pt idx="0">
                  <c:v>70.2</c:v>
                </c:pt>
              </c:numCache>
            </c:numRef>
          </c:val>
          <c:extLst>
            <c:ext xmlns:c16="http://schemas.microsoft.com/office/drawing/2014/chart" uri="{C3380CC4-5D6E-409C-BE32-E72D297353CC}">
              <c16:uniqueId val="{00000003-DF58-B447-8EB0-76C42F08EBD2}"/>
            </c:ext>
          </c:extLst>
        </c:ser>
        <c:ser>
          <c:idx val="2"/>
          <c:order val="2"/>
          <c:tx>
            <c:strRef>
              <c:f>Sheet1!$D$1</c:f>
              <c:strCache>
                <c:ptCount val="1"/>
                <c:pt idx="0">
                  <c:v>2016-2018 онд</c:v>
                </c:pt>
              </c:strCache>
            </c:strRef>
          </c:tx>
          <c:spPr>
            <a:gradFill flip="none" rotWithShape="1">
              <a:gsLst>
                <a:gs pos="0">
                  <a:schemeClr val="accent3"/>
                </a:gs>
                <a:gs pos="75000">
                  <a:schemeClr val="accent3">
                    <a:lumMod val="60000"/>
                    <a:lumOff val="40000"/>
                  </a:schemeClr>
                </a:gs>
                <a:gs pos="51000">
                  <a:schemeClr val="accent3">
                    <a:alpha val="75000"/>
                  </a:schemeClr>
                </a:gs>
                <a:gs pos="100000">
                  <a:schemeClr val="accent3">
                    <a:lumMod val="20000"/>
                    <a:lumOff val="80000"/>
                    <a:alpha val="15000"/>
                  </a:schemeClr>
                </a:gs>
              </a:gsLst>
              <a:lin ang="5400000" scaled="0"/>
            </a:gradFill>
            <a:ln>
              <a:noFill/>
            </a:ln>
            <a:effectLst/>
          </c:spPr>
          <c:invertIfNegative val="0"/>
          <c:dLbls>
            <c:dLbl>
              <c:idx val="0"/>
              <c:tx>
                <c:rich>
                  <a:bodyPr/>
                  <a:lstStyle/>
                  <a:p>
                    <a:fld id="{33D8DCAC-B1C2-45D6-A630-B22D22E6BE46}" type="VALUE">
                      <a:rPr lang="en-US" b="1"/>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DF58-B447-8EB0-76C42F08EBD2}"/>
                </c:ext>
              </c:extLst>
            </c:dLbl>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rgbClr val="FF3300"/>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c:f>
              <c:strCache>
                <c:ptCount val="1"/>
                <c:pt idx="0">
                  <c:v>Category 1</c:v>
                </c:pt>
              </c:strCache>
            </c:strRef>
          </c:cat>
          <c:val>
            <c:numRef>
              <c:f>Sheet1!$D$2</c:f>
              <c:numCache>
                <c:formatCode>General</c:formatCode>
                <c:ptCount val="1"/>
                <c:pt idx="0">
                  <c:v>58.5</c:v>
                </c:pt>
              </c:numCache>
            </c:numRef>
          </c:val>
          <c:extLst>
            <c:ext xmlns:c16="http://schemas.microsoft.com/office/drawing/2014/chart" uri="{C3380CC4-5D6E-409C-BE32-E72D297353CC}">
              <c16:uniqueId val="{00000005-DF58-B447-8EB0-76C42F08EBD2}"/>
            </c:ext>
          </c:extLst>
        </c:ser>
        <c:ser>
          <c:idx val="3"/>
          <c:order val="3"/>
          <c:tx>
            <c:strRef>
              <c:f>Sheet1!$E$1</c:f>
              <c:strCache>
                <c:ptCount val="1"/>
                <c:pt idx="0">
                  <c:v>2019-2020 онд</c:v>
                </c:pt>
              </c:strCache>
            </c:strRef>
          </c:tx>
          <c:spPr>
            <a:gradFill flip="none" rotWithShape="1">
              <a:gsLst>
                <a:gs pos="0">
                  <a:schemeClr val="accent4"/>
                </a:gs>
                <a:gs pos="75000">
                  <a:schemeClr val="accent4">
                    <a:lumMod val="60000"/>
                    <a:lumOff val="40000"/>
                  </a:schemeClr>
                </a:gs>
                <a:gs pos="51000">
                  <a:schemeClr val="accent4">
                    <a:alpha val="75000"/>
                  </a:schemeClr>
                </a:gs>
                <a:gs pos="100000">
                  <a:schemeClr val="accent4">
                    <a:lumMod val="20000"/>
                    <a:lumOff val="80000"/>
                    <a:alpha val="15000"/>
                  </a:schemeClr>
                </a:gs>
              </a:gsLst>
              <a:lin ang="5400000" scaled="0"/>
            </a:gradFill>
            <a:ln>
              <a:noFill/>
            </a:ln>
            <a:effectLst/>
          </c:spPr>
          <c:invertIfNegative val="0"/>
          <c:dLbls>
            <c:dLbl>
              <c:idx val="0"/>
              <c:tx>
                <c:rich>
                  <a:bodyPr/>
                  <a:lstStyle/>
                  <a:p>
                    <a:fld id="{FECCECCE-D88C-4A88-997D-1CC4DCFC3756}" type="VALUE">
                      <a:rPr lang="en-US" sz="2400" b="1">
                        <a:solidFill>
                          <a:srgbClr val="FF3300"/>
                        </a:solidFill>
                      </a:rPr>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DF58-B447-8EB0-76C42F08EBD2}"/>
                </c:ext>
              </c:extLst>
            </c:dLbl>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c:f>
              <c:strCache>
                <c:ptCount val="1"/>
                <c:pt idx="0">
                  <c:v>Category 1</c:v>
                </c:pt>
              </c:strCache>
            </c:strRef>
          </c:cat>
          <c:val>
            <c:numRef>
              <c:f>Sheet1!$E$2</c:f>
              <c:numCache>
                <c:formatCode>General</c:formatCode>
                <c:ptCount val="1"/>
                <c:pt idx="0">
                  <c:v>61.4</c:v>
                </c:pt>
              </c:numCache>
            </c:numRef>
          </c:val>
          <c:extLst>
            <c:ext xmlns:c16="http://schemas.microsoft.com/office/drawing/2014/chart" uri="{C3380CC4-5D6E-409C-BE32-E72D297353CC}">
              <c16:uniqueId val="{00000007-DF58-B447-8EB0-76C42F08EBD2}"/>
            </c:ext>
          </c:extLst>
        </c:ser>
        <c:dLbls>
          <c:showLegendKey val="0"/>
          <c:showVal val="0"/>
          <c:showCatName val="0"/>
          <c:showSerName val="0"/>
          <c:showPercent val="0"/>
          <c:showBubbleSize val="0"/>
        </c:dLbls>
        <c:gapWidth val="355"/>
        <c:overlap val="-70"/>
        <c:axId val="403758152"/>
        <c:axId val="403758544"/>
      </c:barChart>
      <c:catAx>
        <c:axId val="403758152"/>
        <c:scaling>
          <c:orientation val="minMax"/>
        </c:scaling>
        <c:delete val="1"/>
        <c:axPos val="b"/>
        <c:numFmt formatCode="General" sourceLinked="1"/>
        <c:majorTickMark val="none"/>
        <c:minorTickMark val="none"/>
        <c:tickLblPos val="nextTo"/>
        <c:crossAx val="403758544"/>
        <c:crosses val="autoZero"/>
        <c:auto val="1"/>
        <c:lblAlgn val="ctr"/>
        <c:lblOffset val="100"/>
        <c:noMultiLvlLbl val="0"/>
      </c:catAx>
      <c:valAx>
        <c:axId val="403758544"/>
        <c:scaling>
          <c:orientation val="minMax"/>
        </c:scaling>
        <c:delete val="0"/>
        <c:axPos val="l"/>
        <c:majorGridlines>
          <c:spPr>
            <a:ln w="9525" cap="flat" cmpd="sng" algn="ctr">
              <a:gradFill>
                <a:gsLst>
                  <a:gs pos="100000">
                    <a:schemeClr val="tx1">
                      <a:lumMod val="5000"/>
                      <a:lumOff val="95000"/>
                    </a:schemeClr>
                  </a:gs>
                  <a:gs pos="0">
                    <a:schemeClr val="tx1">
                      <a:lumMod val="25000"/>
                      <a:lumOff val="75000"/>
                    </a:schemeClr>
                  </a:gs>
                </a:gsLst>
                <a:lin ang="5400000" scaled="0"/>
              </a:gra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03758152"/>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Entry>
      <c:legendEntry>
        <c:idx val="1"/>
        <c:txPr>
          <a:bodyPr rot="0" spcFirstLastPara="1" vertOverflow="ellipsis" vert="horz" wrap="square" anchor="ctr" anchorCtr="1"/>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Entry>
      <c:legendEntry>
        <c:idx val="2"/>
        <c:txPr>
          <a:bodyPr rot="0" spcFirstLastPara="1" vertOverflow="ellipsis" vert="horz" wrap="square" anchor="ctr" anchorCtr="1"/>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Entry>
      <c:legendEntry>
        <c:idx val="3"/>
        <c:txPr>
          <a:bodyPr rot="0" spcFirstLastPara="1" vertOverflow="ellipsis" vert="horz" wrap="square" anchor="ctr" anchorCtr="1"/>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Entry>
      <c:layout>
        <c:manualLayout>
          <c:xMode val="edge"/>
          <c:yMode val="edge"/>
          <c:x val="5.5993955001385202E-2"/>
          <c:y val="0.88031831192072796"/>
          <c:w val="0.89999998426764904"/>
          <c:h val="6.3512008625874999E-2"/>
        </c:manualLayout>
      </c:layout>
      <c:overlay val="0"/>
      <c:spPr>
        <a:noFill/>
        <a:ln>
          <a:noFill/>
        </a:ln>
        <a:effectLst/>
      </c:spPr>
      <c:txPr>
        <a:bodyPr rot="0" spcFirstLastPara="1" vertOverflow="ellipsis" vert="horz" wrap="square" anchor="ctr" anchorCtr="1"/>
        <a:lstStyle/>
        <a:p>
          <a:pPr>
            <a:defRPr sz="1400" b="1" i="0" u="none" strike="noStrike" kern="1200" baseline="0">
              <a:solidFill>
                <a:srgbClr val="FF3300"/>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0">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
  <cs:dataPoint3D>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ajor>
  <cs:gridlineMin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2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644646B-21C0-410B-BA17-64C59EB2927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C289392C-F5C5-4C38-94CE-455C7F40279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929A4FD-FAFB-4CDA-9DC5-D20CA18269A9}" type="datetimeFigureOut">
              <a:rPr lang="en-US" smtClean="0"/>
              <a:t>2/3/2023</a:t>
            </a:fld>
            <a:endParaRPr lang="en-US" dirty="0"/>
          </a:p>
        </p:txBody>
      </p:sp>
      <p:sp>
        <p:nvSpPr>
          <p:cNvPr id="4" name="Footer Placeholder 3">
            <a:extLst>
              <a:ext uri="{FF2B5EF4-FFF2-40B4-BE49-F238E27FC236}">
                <a16:creationId xmlns:a16="http://schemas.microsoft.com/office/drawing/2014/main" id="{A62F3D2C-86D2-4CEA-B1B8-750885E16DD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EA6D5F72-69F2-4B4B-A943-B04C4B1E36A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3BEBA49-8001-49C3-9348-74483362155A}" type="slidenum">
              <a:rPr lang="en-US" smtClean="0"/>
              <a:t>‹#›</a:t>
            </a:fld>
            <a:endParaRPr lang="en-US" dirty="0"/>
          </a:p>
        </p:txBody>
      </p:sp>
    </p:spTree>
    <p:extLst>
      <p:ext uri="{BB962C8B-B14F-4D97-AF65-F5344CB8AC3E}">
        <p14:creationId xmlns:p14="http://schemas.microsoft.com/office/powerpoint/2010/main" val="27479060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91E35E-F34C-4F0E-B8A1-D9F5F49CB3AD}" type="datetimeFigureOut">
              <a:rPr lang="en-US" smtClean="0"/>
              <a:t>2/3/2023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3F15BC-4AA1-41C4-8C26-91A7E3BB93DC}" type="slidenum">
              <a:rPr lang="en-US" smtClean="0"/>
              <a:t>‹#›</a:t>
            </a:fld>
            <a:endParaRPr lang="en-US" dirty="0"/>
          </a:p>
        </p:txBody>
      </p:sp>
    </p:spTree>
    <p:extLst>
      <p:ext uri="{BB962C8B-B14F-4D97-AF65-F5344CB8AC3E}">
        <p14:creationId xmlns:p14="http://schemas.microsoft.com/office/powerpoint/2010/main" val="14134676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x-none" dirty="0"/>
          </a:p>
        </p:txBody>
      </p:sp>
      <p:sp>
        <p:nvSpPr>
          <p:cNvPr id="4" name="Slide Number Placeholder 3"/>
          <p:cNvSpPr>
            <a:spLocks noGrp="1"/>
          </p:cNvSpPr>
          <p:nvPr>
            <p:ph type="sldNum" sz="quarter" idx="5"/>
          </p:nvPr>
        </p:nvSpPr>
        <p:spPr/>
        <p:txBody>
          <a:bodyPr/>
          <a:lstStyle/>
          <a:p>
            <a:fld id="{C559ED22-1C52-E14C-8602-AD398928AA46}" type="slidenum">
              <a:rPr lang="x-none" smtClean="0"/>
              <a:pPr/>
              <a:t>2</a:t>
            </a:fld>
            <a:endParaRPr lang="x-none"/>
          </a:p>
        </p:txBody>
      </p:sp>
    </p:spTree>
    <p:extLst>
      <p:ext uri="{BB962C8B-B14F-4D97-AF65-F5344CB8AC3E}">
        <p14:creationId xmlns:p14="http://schemas.microsoft.com/office/powerpoint/2010/main" val="2774373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x-none"/>
          </a:p>
        </p:txBody>
      </p:sp>
      <p:sp>
        <p:nvSpPr>
          <p:cNvPr id="4" name="Slide Number Placeholder 3"/>
          <p:cNvSpPr>
            <a:spLocks noGrp="1"/>
          </p:cNvSpPr>
          <p:nvPr>
            <p:ph type="sldNum" sz="quarter" idx="5"/>
          </p:nvPr>
        </p:nvSpPr>
        <p:spPr/>
        <p:txBody>
          <a:bodyPr/>
          <a:lstStyle/>
          <a:p>
            <a:fld id="{C559ED22-1C52-E14C-8602-AD398928AA46}" type="slidenum">
              <a:rPr lang="x-none" smtClean="0"/>
              <a:pPr/>
              <a:t>3</a:t>
            </a:fld>
            <a:endParaRPr lang="x-none"/>
          </a:p>
        </p:txBody>
      </p:sp>
    </p:spTree>
    <p:extLst>
      <p:ext uri="{BB962C8B-B14F-4D97-AF65-F5344CB8AC3E}">
        <p14:creationId xmlns:p14="http://schemas.microsoft.com/office/powerpoint/2010/main" val="25401371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x-none"/>
          </a:p>
        </p:txBody>
      </p:sp>
      <p:sp>
        <p:nvSpPr>
          <p:cNvPr id="4" name="Slide Number Placeholder 3"/>
          <p:cNvSpPr>
            <a:spLocks noGrp="1"/>
          </p:cNvSpPr>
          <p:nvPr>
            <p:ph type="sldNum" sz="quarter" idx="5"/>
          </p:nvPr>
        </p:nvSpPr>
        <p:spPr/>
        <p:txBody>
          <a:bodyPr/>
          <a:lstStyle/>
          <a:p>
            <a:fld id="{C559ED22-1C52-E14C-8602-AD398928AA46}" type="slidenum">
              <a:rPr lang="x-none" smtClean="0"/>
              <a:pPr/>
              <a:t>4</a:t>
            </a:fld>
            <a:endParaRPr lang="x-none"/>
          </a:p>
        </p:txBody>
      </p:sp>
    </p:spTree>
    <p:extLst>
      <p:ext uri="{BB962C8B-B14F-4D97-AF65-F5344CB8AC3E}">
        <p14:creationId xmlns:p14="http://schemas.microsoft.com/office/powerpoint/2010/main" val="26792833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x-none"/>
          </a:p>
        </p:txBody>
      </p:sp>
      <p:sp>
        <p:nvSpPr>
          <p:cNvPr id="4" name="Slide Number Placeholder 3"/>
          <p:cNvSpPr>
            <a:spLocks noGrp="1"/>
          </p:cNvSpPr>
          <p:nvPr>
            <p:ph type="sldNum" sz="quarter" idx="5"/>
          </p:nvPr>
        </p:nvSpPr>
        <p:spPr/>
        <p:txBody>
          <a:bodyPr/>
          <a:lstStyle/>
          <a:p>
            <a:fld id="{C559ED22-1C52-E14C-8602-AD398928AA46}" type="slidenum">
              <a:rPr lang="x-none" smtClean="0"/>
              <a:pPr/>
              <a:t>5</a:t>
            </a:fld>
            <a:endParaRPr lang="x-none"/>
          </a:p>
        </p:txBody>
      </p:sp>
    </p:spTree>
    <p:extLst>
      <p:ext uri="{BB962C8B-B14F-4D97-AF65-F5344CB8AC3E}">
        <p14:creationId xmlns:p14="http://schemas.microsoft.com/office/powerpoint/2010/main" val="37372854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ภาพนิ่ง 1"/>
          <p:cNvSpPr>
            <a:spLocks noGrp="1" noRot="1" noChangeAspect="1"/>
          </p:cNvSpPr>
          <p:nvPr>
            <p:ph type="sldImg"/>
          </p:nvPr>
        </p:nvSpPr>
        <p:spPr/>
      </p:sp>
      <p:sp>
        <p:nvSpPr>
          <p:cNvPr id="3" name="ตัวแทนบันทึกย่อ 2"/>
          <p:cNvSpPr>
            <a:spLocks noGrp="1"/>
          </p:cNvSpPr>
          <p:nvPr>
            <p:ph type="body" idx="1"/>
          </p:nvPr>
        </p:nvSpPr>
        <p:spPr/>
        <p:txBody>
          <a:bodyPr/>
          <a:lstStyle/>
          <a:p>
            <a:endParaRPr lang="th-TH" dirty="0"/>
          </a:p>
        </p:txBody>
      </p:sp>
      <p:sp>
        <p:nvSpPr>
          <p:cNvPr id="4" name="ตัวแทนหมายเลขภาพนิ่ง 3"/>
          <p:cNvSpPr>
            <a:spLocks noGrp="1"/>
          </p:cNvSpPr>
          <p:nvPr>
            <p:ph type="sldNum" sz="quarter" idx="10"/>
          </p:nvPr>
        </p:nvSpPr>
        <p:spPr/>
        <p:txBody>
          <a:bodyPr/>
          <a:lstStyle/>
          <a:p>
            <a:fld id="{6B8CD501-6BB7-45B6-B183-6435F0E3813A}" type="slidenum">
              <a:rPr lang="th-TH" smtClean="0"/>
              <a:t>6</a:t>
            </a:fld>
            <a:endParaRPr lang="th-TH"/>
          </a:p>
        </p:txBody>
      </p:sp>
    </p:spTree>
    <p:extLst>
      <p:ext uri="{BB962C8B-B14F-4D97-AF65-F5344CB8AC3E}">
        <p14:creationId xmlns:p14="http://schemas.microsoft.com/office/powerpoint/2010/main" val="19542200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227FF5-5314-435A-BE69-060ADE603613}" type="slidenum">
              <a:rPr lang="en-US" smtClean="0"/>
              <a:t>7</a:t>
            </a:fld>
            <a:endParaRPr lang="en-US" dirty="0"/>
          </a:p>
        </p:txBody>
      </p:sp>
    </p:spTree>
    <p:extLst>
      <p:ext uri="{BB962C8B-B14F-4D97-AF65-F5344CB8AC3E}">
        <p14:creationId xmlns:p14="http://schemas.microsoft.com/office/powerpoint/2010/main" val="17570519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ภาพนิ่ง 1"/>
          <p:cNvSpPr>
            <a:spLocks noGrp="1" noRot="1" noChangeAspect="1"/>
          </p:cNvSpPr>
          <p:nvPr>
            <p:ph type="sldImg"/>
          </p:nvPr>
        </p:nvSpPr>
        <p:spPr/>
      </p:sp>
      <p:sp>
        <p:nvSpPr>
          <p:cNvPr id="3" name="ตัวแทนบันทึกย่อ 2"/>
          <p:cNvSpPr>
            <a:spLocks noGrp="1"/>
          </p:cNvSpPr>
          <p:nvPr>
            <p:ph type="body" idx="1"/>
          </p:nvPr>
        </p:nvSpPr>
        <p:spPr/>
        <p:txBody>
          <a:bodyPr/>
          <a:lstStyle/>
          <a:p>
            <a:endParaRPr lang="th-TH" dirty="0"/>
          </a:p>
        </p:txBody>
      </p:sp>
      <p:sp>
        <p:nvSpPr>
          <p:cNvPr id="4" name="ตัวแทนหมายเลขภาพนิ่ง 3"/>
          <p:cNvSpPr>
            <a:spLocks noGrp="1"/>
          </p:cNvSpPr>
          <p:nvPr>
            <p:ph type="sldNum" sz="quarter" idx="10"/>
          </p:nvPr>
        </p:nvSpPr>
        <p:spPr/>
        <p:txBody>
          <a:bodyPr/>
          <a:lstStyle/>
          <a:p>
            <a:fld id="{6B8CD501-6BB7-45B6-B183-6435F0E3813A}" type="slidenum">
              <a:rPr lang="th-TH" smtClean="0"/>
              <a:t>33</a:t>
            </a:fld>
            <a:endParaRPr lang="th-TH"/>
          </a:p>
        </p:txBody>
      </p:sp>
    </p:spTree>
    <p:extLst>
      <p:ext uri="{BB962C8B-B14F-4D97-AF65-F5344CB8AC3E}">
        <p14:creationId xmlns:p14="http://schemas.microsoft.com/office/powerpoint/2010/main" val="2375091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smtClean="0"/>
              <a:pPr/>
              <a:t>2/3/2023</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03018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54701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smtClean="0"/>
              <a:pPr/>
              <a:t>2/3/2023</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915268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39_ส่วนหัวของส่วน">
    <p:spTree>
      <p:nvGrpSpPr>
        <p:cNvPr id="1" name=""/>
        <p:cNvGrpSpPr/>
        <p:nvPr/>
      </p:nvGrpSpPr>
      <p:grpSpPr>
        <a:xfrm>
          <a:off x="0" y="0"/>
          <a:ext cx="0" cy="0"/>
          <a:chOff x="0" y="0"/>
          <a:chExt cx="0" cy="0"/>
        </a:xfrm>
      </p:grpSpPr>
    </p:spTree>
    <p:extLst>
      <p:ext uri="{BB962C8B-B14F-4D97-AF65-F5344CB8AC3E}">
        <p14:creationId xmlns:p14="http://schemas.microsoft.com/office/powerpoint/2010/main" val="3491948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39981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2/3/2023</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09290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87167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2/3/2023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28574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61BEF0D-F0BB-DE4B-95CE-6DB70DBA9567}" type="datetimeFigureOut">
              <a:rPr lang="en-US" smtClean="0"/>
              <a:pPr/>
              <a:t>2/3/2023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Tree>
    <p:extLst>
      <p:ext uri="{BB962C8B-B14F-4D97-AF65-F5344CB8AC3E}">
        <p14:creationId xmlns:p14="http://schemas.microsoft.com/office/powerpoint/2010/main" val="1164318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2/3/2023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12690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2/3/2023</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23296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80803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3EAFB"/>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smtClean="0"/>
              <a:pPr/>
              <a:t>2/3/2023</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8285554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 Id="rId5" Type="http://schemas.openxmlformats.org/officeDocument/2006/relationships/image" Target="../media/image7.sv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8" Type="http://schemas.openxmlformats.org/officeDocument/2006/relationships/image" Target="../media/image16.png"/><Relationship Id="rId13" Type="http://schemas.openxmlformats.org/officeDocument/2006/relationships/image" Target="../media/image21.svg"/><Relationship Id="rId3" Type="http://schemas.openxmlformats.org/officeDocument/2006/relationships/image" Target="../media/image11.svg"/><Relationship Id="rId7" Type="http://schemas.openxmlformats.org/officeDocument/2006/relationships/image" Target="../media/image15.png"/><Relationship Id="rId12" Type="http://schemas.openxmlformats.org/officeDocument/2006/relationships/image" Target="../media/image20.png"/><Relationship Id="rId2" Type="http://schemas.openxmlformats.org/officeDocument/2006/relationships/image" Target="../media/image10.png"/><Relationship Id="rId1" Type="http://schemas.openxmlformats.org/officeDocument/2006/relationships/slideLayout" Target="../slideLayouts/slideLayout7.xml"/><Relationship Id="rId6" Type="http://schemas.openxmlformats.org/officeDocument/2006/relationships/image" Target="../media/image14.png"/><Relationship Id="rId11" Type="http://schemas.openxmlformats.org/officeDocument/2006/relationships/image" Target="../media/image19.svg"/><Relationship Id="rId5" Type="http://schemas.openxmlformats.org/officeDocument/2006/relationships/image" Target="../media/image13.svg"/><Relationship Id="rId10" Type="http://schemas.openxmlformats.org/officeDocument/2006/relationships/image" Target="../media/image18.png"/><Relationship Id="rId4" Type="http://schemas.openxmlformats.org/officeDocument/2006/relationships/image" Target="../media/image12.png"/><Relationship Id="rId9" Type="http://schemas.openxmlformats.org/officeDocument/2006/relationships/image" Target="../media/image17.sv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3.svg"/><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 Id="rId5" Type="http://schemas.openxmlformats.org/officeDocument/2006/relationships/image" Target="../media/image7.sv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4.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7.xml"/><Relationship Id="rId1" Type="http://schemas.openxmlformats.org/officeDocument/2006/relationships/slideLayout" Target="../slideLayouts/slideLayout12.xml"/><Relationship Id="rId6" Type="http://schemas.openxmlformats.org/officeDocument/2006/relationships/image" Target="../media/image28.png"/><Relationship Id="rId5" Type="http://schemas.openxmlformats.org/officeDocument/2006/relationships/image" Target="../media/image27.png"/><Relationship Id="rId4" Type="http://schemas.openxmlformats.org/officeDocument/2006/relationships/image" Target="../media/image26.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LLB (Hons) Law | Buckinghamshire New University">
            <a:extLst>
              <a:ext uri="{FF2B5EF4-FFF2-40B4-BE49-F238E27FC236}">
                <a16:creationId xmlns:a16="http://schemas.microsoft.com/office/drawing/2014/main" id="{DCC84B97-C0F2-4D20-B352-16E4436AE84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3E9E2F7C-6595-4754-9B45-0C91E860E755}"/>
              </a:ext>
            </a:extLst>
          </p:cNvPr>
          <p:cNvSpPr/>
          <p:nvPr/>
        </p:nvSpPr>
        <p:spPr>
          <a:xfrm>
            <a:off x="0" y="0"/>
            <a:ext cx="12192000" cy="6858000"/>
          </a:xfrm>
          <a:prstGeom prst="rect">
            <a:avLst/>
          </a:prstGeom>
          <a:solidFill>
            <a:schemeClr val="accent1">
              <a:alpha val="8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27" name="Group 526">
            <a:extLst>
              <a:ext uri="{FF2B5EF4-FFF2-40B4-BE49-F238E27FC236}">
                <a16:creationId xmlns:a16="http://schemas.microsoft.com/office/drawing/2014/main" id="{9E95540A-A55D-4D8B-B7BC-C42784A1385B}"/>
              </a:ext>
            </a:extLst>
          </p:cNvPr>
          <p:cNvGrpSpPr/>
          <p:nvPr/>
        </p:nvGrpSpPr>
        <p:grpSpPr>
          <a:xfrm>
            <a:off x="5769765" y="5485959"/>
            <a:ext cx="652470" cy="165568"/>
            <a:chOff x="5819594" y="5392106"/>
            <a:chExt cx="652470" cy="165568"/>
          </a:xfrm>
          <a:solidFill>
            <a:srgbClr val="FFC000"/>
          </a:solidFill>
        </p:grpSpPr>
        <p:sp>
          <p:nvSpPr>
            <p:cNvPr id="524" name="Oval 523">
              <a:extLst>
                <a:ext uri="{FF2B5EF4-FFF2-40B4-BE49-F238E27FC236}">
                  <a16:creationId xmlns:a16="http://schemas.microsoft.com/office/drawing/2014/main" id="{D1AB3EA0-CC55-46E4-9147-965822EA97FA}"/>
                </a:ext>
              </a:extLst>
            </p:cNvPr>
            <p:cNvSpPr/>
            <p:nvPr/>
          </p:nvSpPr>
          <p:spPr>
            <a:xfrm>
              <a:off x="5819594" y="5397000"/>
              <a:ext cx="160674" cy="16067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5" name="Oval 524">
              <a:extLst>
                <a:ext uri="{FF2B5EF4-FFF2-40B4-BE49-F238E27FC236}">
                  <a16:creationId xmlns:a16="http://schemas.microsoft.com/office/drawing/2014/main" id="{26CD40B6-23D4-4C6B-881E-97E628B09DEE}"/>
                </a:ext>
              </a:extLst>
            </p:cNvPr>
            <p:cNvSpPr/>
            <p:nvPr/>
          </p:nvSpPr>
          <p:spPr>
            <a:xfrm>
              <a:off x="6065492" y="5394553"/>
              <a:ext cx="160674" cy="16067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6" name="Oval 525">
              <a:extLst>
                <a:ext uri="{FF2B5EF4-FFF2-40B4-BE49-F238E27FC236}">
                  <a16:creationId xmlns:a16="http://schemas.microsoft.com/office/drawing/2014/main" id="{BD03542D-EFE2-4755-AC55-A691C8E555CE}"/>
                </a:ext>
              </a:extLst>
            </p:cNvPr>
            <p:cNvSpPr/>
            <p:nvPr/>
          </p:nvSpPr>
          <p:spPr>
            <a:xfrm>
              <a:off x="6311390" y="5392106"/>
              <a:ext cx="160674" cy="16067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Graphic 9">
            <a:extLst>
              <a:ext uri="{FF2B5EF4-FFF2-40B4-BE49-F238E27FC236}">
                <a16:creationId xmlns:a16="http://schemas.microsoft.com/office/drawing/2014/main" id="{021BAA9F-0EFB-4255-B7F0-9D2F3ACF1C36}"/>
              </a:ext>
            </a:extLst>
          </p:cNvPr>
          <p:cNvSpPr/>
          <p:nvPr/>
        </p:nvSpPr>
        <p:spPr>
          <a:xfrm flipV="1">
            <a:off x="5153636" y="1681714"/>
            <a:ext cx="1884728" cy="2176062"/>
          </a:xfrm>
          <a:custGeom>
            <a:avLst/>
            <a:gdLst>
              <a:gd name="connsiteX0" fmla="*/ 1199105 w 2421311"/>
              <a:gd name="connsiteY0" fmla="*/ 2777329 h 2795587"/>
              <a:gd name="connsiteX1" fmla="*/ 1177689 w 2421311"/>
              <a:gd name="connsiteY1" fmla="*/ 2732959 h 2795587"/>
              <a:gd name="connsiteX2" fmla="*/ 1092462 w 2421311"/>
              <a:gd name="connsiteY2" fmla="*/ 2517228 h 2795587"/>
              <a:gd name="connsiteX3" fmla="*/ 1099237 w 2421311"/>
              <a:gd name="connsiteY3" fmla="*/ 2485098 h 2795587"/>
              <a:gd name="connsiteX4" fmla="*/ 1130268 w 2421311"/>
              <a:gd name="connsiteY4" fmla="*/ 2447285 h 2795587"/>
              <a:gd name="connsiteX5" fmla="*/ 1140102 w 2421311"/>
              <a:gd name="connsiteY5" fmla="*/ 2439853 h 2795587"/>
              <a:gd name="connsiteX6" fmla="*/ 1115626 w 2421311"/>
              <a:gd name="connsiteY6" fmla="*/ 2437012 h 2795587"/>
              <a:gd name="connsiteX7" fmla="*/ 846179 w 2421311"/>
              <a:gd name="connsiteY7" fmla="*/ 2374500 h 2795587"/>
              <a:gd name="connsiteX8" fmla="*/ 635953 w 2421311"/>
              <a:gd name="connsiteY8" fmla="*/ 2254722 h 2795587"/>
              <a:gd name="connsiteX9" fmla="*/ 468122 w 2421311"/>
              <a:gd name="connsiteY9" fmla="*/ 2148277 h 2795587"/>
              <a:gd name="connsiteX10" fmla="*/ 418297 w 2421311"/>
              <a:gd name="connsiteY10" fmla="*/ 2117240 h 2795587"/>
              <a:gd name="connsiteX11" fmla="*/ 342468 w 2421311"/>
              <a:gd name="connsiteY11" fmla="*/ 2078116 h 2795587"/>
              <a:gd name="connsiteX12" fmla="*/ 197801 w 2421311"/>
              <a:gd name="connsiteY12" fmla="*/ 2152649 h 2795587"/>
              <a:gd name="connsiteX13" fmla="*/ 183378 w 2421311"/>
              <a:gd name="connsiteY13" fmla="*/ 2219314 h 2795587"/>
              <a:gd name="connsiteX14" fmla="*/ 203920 w 2421311"/>
              <a:gd name="connsiteY14" fmla="*/ 2283355 h 2795587"/>
              <a:gd name="connsiteX15" fmla="*/ 370439 w 2421311"/>
              <a:gd name="connsiteY15" fmla="*/ 2305213 h 2795587"/>
              <a:gd name="connsiteX16" fmla="*/ 389014 w 2421311"/>
              <a:gd name="connsiteY16" fmla="*/ 2278984 h 2795587"/>
              <a:gd name="connsiteX17" fmla="*/ 396007 w 2421311"/>
              <a:gd name="connsiteY17" fmla="*/ 2242264 h 2795587"/>
              <a:gd name="connsiteX18" fmla="*/ 390107 w 2421311"/>
              <a:gd name="connsiteY18" fmla="*/ 2207948 h 2795587"/>
              <a:gd name="connsiteX19" fmla="*/ 308377 w 2421311"/>
              <a:gd name="connsiteY19" fmla="*/ 2164452 h 2795587"/>
              <a:gd name="connsiteX20" fmla="*/ 264889 w 2421311"/>
              <a:gd name="connsiteY20" fmla="*/ 2223685 h 2795587"/>
              <a:gd name="connsiteX21" fmla="*/ 303788 w 2421311"/>
              <a:gd name="connsiteY21" fmla="*/ 2262809 h 2795587"/>
              <a:gd name="connsiteX22" fmla="*/ 300728 w 2421311"/>
              <a:gd name="connsiteY22" fmla="*/ 2274394 h 2795587"/>
              <a:gd name="connsiteX23" fmla="*/ 231454 w 2421311"/>
              <a:gd name="connsiteY23" fmla="*/ 2240078 h 2795587"/>
              <a:gd name="connsiteX24" fmla="*/ 237573 w 2421311"/>
              <a:gd name="connsiteY24" fmla="*/ 2157676 h 2795587"/>
              <a:gd name="connsiteX25" fmla="*/ 295702 w 2421311"/>
              <a:gd name="connsiteY25" fmla="*/ 2111994 h 2795587"/>
              <a:gd name="connsiteX26" fmla="*/ 365413 w 2421311"/>
              <a:gd name="connsiteY26" fmla="*/ 2110902 h 2795587"/>
              <a:gd name="connsiteX27" fmla="*/ 461348 w 2421311"/>
              <a:gd name="connsiteY27" fmla="*/ 2212756 h 2795587"/>
              <a:gd name="connsiteX28" fmla="*/ 461566 w 2421311"/>
              <a:gd name="connsiteY28" fmla="*/ 2281607 h 2795587"/>
              <a:gd name="connsiteX29" fmla="*/ 436217 w 2421311"/>
              <a:gd name="connsiteY29" fmla="*/ 2338654 h 2795587"/>
              <a:gd name="connsiteX30" fmla="*/ 333726 w 2421311"/>
              <a:gd name="connsiteY30" fmla="*/ 2407504 h 2795587"/>
              <a:gd name="connsiteX31" fmla="*/ 247844 w 2421311"/>
              <a:gd name="connsiteY31" fmla="*/ 2405537 h 2795587"/>
              <a:gd name="connsiteX32" fmla="*/ 107111 w 2421311"/>
              <a:gd name="connsiteY32" fmla="*/ 2261498 h 2795587"/>
              <a:gd name="connsiteX33" fmla="*/ 107329 w 2421311"/>
              <a:gd name="connsiteY33" fmla="*/ 2161610 h 2795587"/>
              <a:gd name="connsiteX34" fmla="*/ 319740 w 2421311"/>
              <a:gd name="connsiteY34" fmla="*/ 1996370 h 2795587"/>
              <a:gd name="connsiteX35" fmla="*/ 335912 w 2421311"/>
              <a:gd name="connsiteY35" fmla="*/ 1996370 h 2795587"/>
              <a:gd name="connsiteX36" fmla="*/ 335912 w 2421311"/>
              <a:gd name="connsiteY36" fmla="*/ 1983911 h 2795587"/>
              <a:gd name="connsiteX37" fmla="*/ 349023 w 2421311"/>
              <a:gd name="connsiteY37" fmla="*/ 1939541 h 2795587"/>
              <a:gd name="connsiteX38" fmla="*/ 356891 w 2421311"/>
              <a:gd name="connsiteY38" fmla="*/ 1904788 h 2795587"/>
              <a:gd name="connsiteX39" fmla="*/ 337004 w 2421311"/>
              <a:gd name="connsiteY39" fmla="*/ 1894296 h 2795587"/>
              <a:gd name="connsiteX40" fmla="*/ 319303 w 2421311"/>
              <a:gd name="connsiteY40" fmla="*/ 1900853 h 2795587"/>
              <a:gd name="connsiteX41" fmla="*/ 309032 w 2421311"/>
              <a:gd name="connsiteY41" fmla="*/ 1915498 h 2795587"/>
              <a:gd name="connsiteX42" fmla="*/ 302477 w 2421311"/>
              <a:gd name="connsiteY42" fmla="*/ 1920088 h 2795587"/>
              <a:gd name="connsiteX43" fmla="*/ 306410 w 2421311"/>
              <a:gd name="connsiteY43" fmla="*/ 1887958 h 2795587"/>
              <a:gd name="connsiteX44" fmla="*/ 309251 w 2421311"/>
              <a:gd name="connsiteY44" fmla="*/ 1869379 h 2795587"/>
              <a:gd name="connsiteX45" fmla="*/ 326515 w 2421311"/>
              <a:gd name="connsiteY45" fmla="*/ 1791567 h 2795587"/>
              <a:gd name="connsiteX46" fmla="*/ 333726 w 2421311"/>
              <a:gd name="connsiteY46" fmla="*/ 1786321 h 2795587"/>
              <a:gd name="connsiteX47" fmla="*/ 320396 w 2421311"/>
              <a:gd name="connsiteY47" fmla="*/ 1745885 h 2795587"/>
              <a:gd name="connsiteX48" fmla="*/ 280842 w 2421311"/>
              <a:gd name="connsiteY48" fmla="*/ 1629168 h 2795587"/>
              <a:gd name="connsiteX49" fmla="*/ 172451 w 2421311"/>
              <a:gd name="connsiteY49" fmla="*/ 1307866 h 2795587"/>
              <a:gd name="connsiteX50" fmla="*/ 95529 w 2421311"/>
              <a:gd name="connsiteY50" fmla="*/ 1080551 h 2795587"/>
              <a:gd name="connsiteX51" fmla="*/ 23851 w 2421311"/>
              <a:gd name="connsiteY51" fmla="*/ 868098 h 2795587"/>
              <a:gd name="connsiteX52" fmla="*/ -1061 w 2421311"/>
              <a:gd name="connsiteY52" fmla="*/ 805149 h 2795587"/>
              <a:gd name="connsiteX53" fmla="*/ -4995 w 2421311"/>
              <a:gd name="connsiteY53" fmla="*/ 802964 h 2795587"/>
              <a:gd name="connsiteX54" fmla="*/ 60783 w 2421311"/>
              <a:gd name="connsiteY54" fmla="*/ 736955 h 2795587"/>
              <a:gd name="connsiteX55" fmla="*/ 282372 w 2421311"/>
              <a:gd name="connsiteY55" fmla="*/ 639690 h 2795587"/>
              <a:gd name="connsiteX56" fmla="*/ 424416 w 2421311"/>
              <a:gd name="connsiteY56" fmla="*/ 641001 h 2795587"/>
              <a:gd name="connsiteX57" fmla="*/ 653217 w 2421311"/>
              <a:gd name="connsiteY57" fmla="*/ 749851 h 2795587"/>
              <a:gd name="connsiteX58" fmla="*/ 705227 w 2421311"/>
              <a:gd name="connsiteY58" fmla="*/ 803838 h 2795587"/>
              <a:gd name="connsiteX59" fmla="*/ 701075 w 2421311"/>
              <a:gd name="connsiteY59" fmla="*/ 805149 h 2795587"/>
              <a:gd name="connsiteX60" fmla="*/ 525377 w 2421311"/>
              <a:gd name="connsiteY60" fmla="*/ 1312238 h 2795587"/>
              <a:gd name="connsiteX61" fmla="*/ 365413 w 2421311"/>
              <a:gd name="connsiteY61" fmla="*/ 1785010 h 2795587"/>
              <a:gd name="connsiteX62" fmla="*/ 367380 w 2421311"/>
              <a:gd name="connsiteY62" fmla="*/ 1788726 h 2795587"/>
              <a:gd name="connsiteX63" fmla="*/ 390544 w 2421311"/>
              <a:gd name="connsiteY63" fmla="*/ 1814517 h 2795587"/>
              <a:gd name="connsiteX64" fmla="*/ 388796 w 2421311"/>
              <a:gd name="connsiteY64" fmla="*/ 1871783 h 2795587"/>
              <a:gd name="connsiteX65" fmla="*/ 387703 w 2421311"/>
              <a:gd name="connsiteY65" fmla="*/ 1896263 h 2795587"/>
              <a:gd name="connsiteX66" fmla="*/ 387703 w 2421311"/>
              <a:gd name="connsiteY66" fmla="*/ 1922492 h 2795587"/>
              <a:gd name="connsiteX67" fmla="*/ 374154 w 2421311"/>
              <a:gd name="connsiteY67" fmla="*/ 1946098 h 2795587"/>
              <a:gd name="connsiteX68" fmla="*/ 359076 w 2421311"/>
              <a:gd name="connsiteY68" fmla="*/ 1966862 h 2795587"/>
              <a:gd name="connsiteX69" fmla="*/ 349461 w 2421311"/>
              <a:gd name="connsiteY69" fmla="*/ 1997462 h 2795587"/>
              <a:gd name="connsiteX70" fmla="*/ 366287 w 2421311"/>
              <a:gd name="connsiteY70" fmla="*/ 2002927 h 2795587"/>
              <a:gd name="connsiteX71" fmla="*/ 469215 w 2421311"/>
              <a:gd name="connsiteY71" fmla="*/ 2054291 h 2795587"/>
              <a:gd name="connsiteX72" fmla="*/ 919824 w 2421311"/>
              <a:gd name="connsiteY72" fmla="*/ 2246417 h 2795587"/>
              <a:gd name="connsiteX73" fmla="*/ 1114315 w 2421311"/>
              <a:gd name="connsiteY73" fmla="*/ 2281170 h 2795587"/>
              <a:gd name="connsiteX74" fmla="*/ 1141850 w 2421311"/>
              <a:gd name="connsiteY74" fmla="*/ 2284011 h 2795587"/>
              <a:gd name="connsiteX75" fmla="*/ 1142724 w 2421311"/>
              <a:gd name="connsiteY75" fmla="*/ 2245542 h 2795587"/>
              <a:gd name="connsiteX76" fmla="*/ 1158458 w 2421311"/>
              <a:gd name="connsiteY76" fmla="*/ 2182812 h 2795587"/>
              <a:gd name="connsiteX77" fmla="*/ 1166107 w 2421311"/>
              <a:gd name="connsiteY77" fmla="*/ 2174069 h 2795587"/>
              <a:gd name="connsiteX78" fmla="*/ 1158458 w 2421311"/>
              <a:gd name="connsiteY78" fmla="*/ 2166638 h 2795587"/>
              <a:gd name="connsiteX79" fmla="*/ 1142069 w 2421311"/>
              <a:gd name="connsiteY79" fmla="*/ 2094509 h 2795587"/>
              <a:gd name="connsiteX80" fmla="*/ 1167418 w 2421311"/>
              <a:gd name="connsiteY80" fmla="*/ 2062378 h 2795587"/>
              <a:gd name="connsiteX81" fmla="*/ 1166762 w 2421311"/>
              <a:gd name="connsiteY81" fmla="*/ 2056477 h 2795587"/>
              <a:gd name="connsiteX82" fmla="*/ 1147969 w 2421311"/>
              <a:gd name="connsiteY82" fmla="*/ 2033527 h 2795587"/>
              <a:gd name="connsiteX83" fmla="*/ 1143380 w 2421311"/>
              <a:gd name="connsiteY83" fmla="*/ 2023691 h 2795587"/>
              <a:gd name="connsiteX84" fmla="*/ 1143380 w 2421311"/>
              <a:gd name="connsiteY84" fmla="*/ 1377809 h 2795587"/>
              <a:gd name="connsiteX85" fmla="*/ 1143380 w 2421311"/>
              <a:gd name="connsiteY85" fmla="*/ 731928 h 2795587"/>
              <a:gd name="connsiteX86" fmla="*/ 1148187 w 2421311"/>
              <a:gd name="connsiteY86" fmla="*/ 722966 h 2795587"/>
              <a:gd name="connsiteX87" fmla="*/ 1159988 w 2421311"/>
              <a:gd name="connsiteY87" fmla="*/ 707010 h 2795587"/>
              <a:gd name="connsiteX88" fmla="*/ 1166762 w 2421311"/>
              <a:gd name="connsiteY88" fmla="*/ 700016 h 2795587"/>
              <a:gd name="connsiteX89" fmla="*/ 1157147 w 2421311"/>
              <a:gd name="connsiteY89" fmla="*/ 689743 h 2795587"/>
              <a:gd name="connsiteX90" fmla="*/ 1145347 w 2421311"/>
              <a:gd name="connsiteY90" fmla="*/ 612150 h 2795587"/>
              <a:gd name="connsiteX91" fmla="*/ 1151465 w 2421311"/>
              <a:gd name="connsiteY91" fmla="*/ 599473 h 2795587"/>
              <a:gd name="connsiteX92" fmla="*/ 1127864 w 2421311"/>
              <a:gd name="connsiteY92" fmla="*/ 574993 h 2795587"/>
              <a:gd name="connsiteX93" fmla="*/ 878740 w 2421311"/>
              <a:gd name="connsiteY93" fmla="*/ 388113 h 2795587"/>
              <a:gd name="connsiteX94" fmla="*/ 595525 w 2421311"/>
              <a:gd name="connsiteY94" fmla="*/ 318826 h 2795587"/>
              <a:gd name="connsiteX95" fmla="*/ 578043 w 2421311"/>
              <a:gd name="connsiteY95" fmla="*/ 314017 h 2795587"/>
              <a:gd name="connsiteX96" fmla="*/ 575202 w 2421311"/>
              <a:gd name="connsiteY96" fmla="*/ 279045 h 2795587"/>
              <a:gd name="connsiteX97" fmla="*/ 575202 w 2421311"/>
              <a:gd name="connsiteY97" fmla="*/ 247789 h 2795587"/>
              <a:gd name="connsiteX98" fmla="*/ 472056 w 2421311"/>
              <a:gd name="connsiteY98" fmla="*/ 247789 h 2795587"/>
              <a:gd name="connsiteX99" fmla="*/ 368910 w 2421311"/>
              <a:gd name="connsiteY99" fmla="*/ 247789 h 2795587"/>
              <a:gd name="connsiteX100" fmla="*/ 363228 w 2421311"/>
              <a:gd name="connsiteY100" fmla="*/ 238172 h 2795587"/>
              <a:gd name="connsiteX101" fmla="*/ 355142 w 2421311"/>
              <a:gd name="connsiteY101" fmla="*/ 168666 h 2795587"/>
              <a:gd name="connsiteX102" fmla="*/ 356016 w 2421311"/>
              <a:gd name="connsiteY102" fmla="*/ 140689 h 2795587"/>
              <a:gd name="connsiteX103" fmla="*/ 286087 w 2421311"/>
              <a:gd name="connsiteY103" fmla="*/ 140689 h 2795587"/>
              <a:gd name="connsiteX104" fmla="*/ 215939 w 2421311"/>
              <a:gd name="connsiteY104" fmla="*/ 140689 h 2795587"/>
              <a:gd name="connsiteX105" fmla="*/ 210694 w 2421311"/>
              <a:gd name="connsiteY105" fmla="*/ 133695 h 2795587"/>
              <a:gd name="connsiteX106" fmla="*/ 202390 w 2421311"/>
              <a:gd name="connsiteY106" fmla="*/ 117739 h 2795587"/>
              <a:gd name="connsiteX107" fmla="*/ 201297 w 2421311"/>
              <a:gd name="connsiteY107" fmla="*/ 25501 h 2795587"/>
              <a:gd name="connsiteX108" fmla="*/ 203264 w 2421311"/>
              <a:gd name="connsiteY108" fmla="*/ -5755 h 2795587"/>
              <a:gd name="connsiteX109" fmla="*/ 1205661 w 2421311"/>
              <a:gd name="connsiteY109" fmla="*/ -5755 h 2795587"/>
              <a:gd name="connsiteX110" fmla="*/ 2208276 w 2421311"/>
              <a:gd name="connsiteY110" fmla="*/ -5755 h 2795587"/>
              <a:gd name="connsiteX111" fmla="*/ 2209806 w 2421311"/>
              <a:gd name="connsiteY111" fmla="*/ 32058 h 2795587"/>
              <a:gd name="connsiteX112" fmla="*/ 2197350 w 2421311"/>
              <a:gd name="connsiteY112" fmla="*/ 133695 h 2795587"/>
              <a:gd name="connsiteX113" fmla="*/ 2192979 w 2421311"/>
              <a:gd name="connsiteY113" fmla="*/ 140689 h 2795587"/>
              <a:gd name="connsiteX114" fmla="*/ 2124798 w 2421311"/>
              <a:gd name="connsiteY114" fmla="*/ 140689 h 2795587"/>
              <a:gd name="connsiteX115" fmla="*/ 2056398 w 2421311"/>
              <a:gd name="connsiteY115" fmla="*/ 140689 h 2795587"/>
              <a:gd name="connsiteX116" fmla="*/ 2056616 w 2421311"/>
              <a:gd name="connsiteY116" fmla="*/ 177409 h 2795587"/>
              <a:gd name="connsiteX117" fmla="*/ 2044379 w 2421311"/>
              <a:gd name="connsiteY117" fmla="*/ 241888 h 2795587"/>
              <a:gd name="connsiteX118" fmla="*/ 2040226 w 2421311"/>
              <a:gd name="connsiteY118" fmla="*/ 247789 h 2795587"/>
              <a:gd name="connsiteX119" fmla="*/ 1937736 w 2421311"/>
              <a:gd name="connsiteY119" fmla="*/ 247789 h 2795587"/>
              <a:gd name="connsiteX120" fmla="*/ 1835464 w 2421311"/>
              <a:gd name="connsiteY120" fmla="*/ 247789 h 2795587"/>
              <a:gd name="connsiteX121" fmla="*/ 1836557 w 2421311"/>
              <a:gd name="connsiteY121" fmla="*/ 274674 h 2795587"/>
              <a:gd name="connsiteX122" fmla="*/ 1834371 w 2421311"/>
              <a:gd name="connsiteY122" fmla="*/ 309427 h 2795587"/>
              <a:gd name="connsiteX123" fmla="*/ 1816015 w 2421311"/>
              <a:gd name="connsiteY123" fmla="*/ 318826 h 2795587"/>
              <a:gd name="connsiteX124" fmla="*/ 1532363 w 2421311"/>
              <a:gd name="connsiteY124" fmla="*/ 388113 h 2795587"/>
              <a:gd name="connsiteX125" fmla="*/ 1282146 w 2421311"/>
              <a:gd name="connsiteY125" fmla="*/ 576085 h 2795587"/>
              <a:gd name="connsiteX126" fmla="*/ 1259856 w 2421311"/>
              <a:gd name="connsiteY126" fmla="*/ 599691 h 2795587"/>
              <a:gd name="connsiteX127" fmla="*/ 1266194 w 2421311"/>
              <a:gd name="connsiteY127" fmla="*/ 612150 h 2795587"/>
              <a:gd name="connsiteX128" fmla="*/ 1254174 w 2421311"/>
              <a:gd name="connsiteY128" fmla="*/ 689743 h 2795587"/>
              <a:gd name="connsiteX129" fmla="*/ 1244559 w 2421311"/>
              <a:gd name="connsiteY129" fmla="*/ 700016 h 2795587"/>
              <a:gd name="connsiteX130" fmla="*/ 1251771 w 2421311"/>
              <a:gd name="connsiteY130" fmla="*/ 707229 h 2795587"/>
              <a:gd name="connsiteX131" fmla="*/ 1263353 w 2421311"/>
              <a:gd name="connsiteY131" fmla="*/ 724278 h 2795587"/>
              <a:gd name="connsiteX132" fmla="*/ 1267942 w 2421311"/>
              <a:gd name="connsiteY132" fmla="*/ 734113 h 2795587"/>
              <a:gd name="connsiteX133" fmla="*/ 1267942 w 2421311"/>
              <a:gd name="connsiteY133" fmla="*/ 1378902 h 2795587"/>
              <a:gd name="connsiteX134" fmla="*/ 1267942 w 2421311"/>
              <a:gd name="connsiteY134" fmla="*/ 2023691 h 2795587"/>
              <a:gd name="connsiteX135" fmla="*/ 1263353 w 2421311"/>
              <a:gd name="connsiteY135" fmla="*/ 2033527 h 2795587"/>
              <a:gd name="connsiteX136" fmla="*/ 1244559 w 2421311"/>
              <a:gd name="connsiteY136" fmla="*/ 2056477 h 2795587"/>
              <a:gd name="connsiteX137" fmla="*/ 1243903 w 2421311"/>
              <a:gd name="connsiteY137" fmla="*/ 2062378 h 2795587"/>
              <a:gd name="connsiteX138" fmla="*/ 1255486 w 2421311"/>
              <a:gd name="connsiteY138" fmla="*/ 2072651 h 2795587"/>
              <a:gd name="connsiteX139" fmla="*/ 1254611 w 2421311"/>
              <a:gd name="connsiteY139" fmla="*/ 2164670 h 2795587"/>
              <a:gd name="connsiteX140" fmla="*/ 1244996 w 2421311"/>
              <a:gd name="connsiteY140" fmla="*/ 2174943 h 2795587"/>
              <a:gd name="connsiteX141" fmla="*/ 1251552 w 2421311"/>
              <a:gd name="connsiteY141" fmla="*/ 2181063 h 2795587"/>
              <a:gd name="connsiteX142" fmla="*/ 1268597 w 2421311"/>
              <a:gd name="connsiteY142" fmla="*/ 2245761 h 2795587"/>
              <a:gd name="connsiteX143" fmla="*/ 1269471 w 2421311"/>
              <a:gd name="connsiteY143" fmla="*/ 2284011 h 2795587"/>
              <a:gd name="connsiteX144" fmla="*/ 1275153 w 2421311"/>
              <a:gd name="connsiteY144" fmla="*/ 2283355 h 2795587"/>
              <a:gd name="connsiteX145" fmla="*/ 1312740 w 2421311"/>
              <a:gd name="connsiteY145" fmla="*/ 2279421 h 2795587"/>
              <a:gd name="connsiteX146" fmla="*/ 1578036 w 2421311"/>
              <a:gd name="connsiteY146" fmla="*/ 2221281 h 2795587"/>
              <a:gd name="connsiteX147" fmla="*/ 1961337 w 2421311"/>
              <a:gd name="connsiteY147" fmla="*/ 2043800 h 2795587"/>
              <a:gd name="connsiteX148" fmla="*/ 2053120 w 2421311"/>
              <a:gd name="connsiteY148" fmla="*/ 2000741 h 2795587"/>
              <a:gd name="connsiteX149" fmla="*/ 2062298 w 2421311"/>
              <a:gd name="connsiteY149" fmla="*/ 1994184 h 2795587"/>
              <a:gd name="connsiteX150" fmla="*/ 2046345 w 2421311"/>
              <a:gd name="connsiteY150" fmla="*/ 1957901 h 2795587"/>
              <a:gd name="connsiteX151" fmla="*/ 2023618 w 2421311"/>
              <a:gd name="connsiteY151" fmla="*/ 1895826 h 2795587"/>
              <a:gd name="connsiteX152" fmla="*/ 2022526 w 2421311"/>
              <a:gd name="connsiteY152" fmla="*/ 1872002 h 2795587"/>
              <a:gd name="connsiteX153" fmla="*/ 2020777 w 2421311"/>
              <a:gd name="connsiteY153" fmla="*/ 1814517 h 2795587"/>
              <a:gd name="connsiteX154" fmla="*/ 2043941 w 2421311"/>
              <a:gd name="connsiteY154" fmla="*/ 1788726 h 2795587"/>
              <a:gd name="connsiteX155" fmla="*/ 2045908 w 2421311"/>
              <a:gd name="connsiteY155" fmla="*/ 1785010 h 2795587"/>
              <a:gd name="connsiteX156" fmla="*/ 1885944 w 2421311"/>
              <a:gd name="connsiteY156" fmla="*/ 1312238 h 2795587"/>
              <a:gd name="connsiteX157" fmla="*/ 1710246 w 2421311"/>
              <a:gd name="connsiteY157" fmla="*/ 805149 h 2795587"/>
              <a:gd name="connsiteX158" fmla="*/ 1706094 w 2421311"/>
              <a:gd name="connsiteY158" fmla="*/ 803838 h 2795587"/>
              <a:gd name="connsiteX159" fmla="*/ 1758104 w 2421311"/>
              <a:gd name="connsiteY159" fmla="*/ 749851 h 2795587"/>
              <a:gd name="connsiteX160" fmla="*/ 1986905 w 2421311"/>
              <a:gd name="connsiteY160" fmla="*/ 641001 h 2795587"/>
              <a:gd name="connsiteX161" fmla="*/ 2128950 w 2421311"/>
              <a:gd name="connsiteY161" fmla="*/ 639690 h 2795587"/>
              <a:gd name="connsiteX162" fmla="*/ 2350539 w 2421311"/>
              <a:gd name="connsiteY162" fmla="*/ 736955 h 2795587"/>
              <a:gd name="connsiteX163" fmla="*/ 2416317 w 2421311"/>
              <a:gd name="connsiteY163" fmla="*/ 802964 h 2795587"/>
              <a:gd name="connsiteX164" fmla="*/ 2412602 w 2421311"/>
              <a:gd name="connsiteY164" fmla="*/ 805149 h 2795587"/>
              <a:gd name="connsiteX165" fmla="*/ 2387471 w 2421311"/>
              <a:gd name="connsiteY165" fmla="*/ 868098 h 2795587"/>
              <a:gd name="connsiteX166" fmla="*/ 2315793 w 2421311"/>
              <a:gd name="connsiteY166" fmla="*/ 1080551 h 2795587"/>
              <a:gd name="connsiteX167" fmla="*/ 2238870 w 2421311"/>
              <a:gd name="connsiteY167" fmla="*/ 1307866 h 2795587"/>
              <a:gd name="connsiteX168" fmla="*/ 2130479 w 2421311"/>
              <a:gd name="connsiteY168" fmla="*/ 1629168 h 2795587"/>
              <a:gd name="connsiteX169" fmla="*/ 2090925 w 2421311"/>
              <a:gd name="connsiteY169" fmla="*/ 1745885 h 2795587"/>
              <a:gd name="connsiteX170" fmla="*/ 2077595 w 2421311"/>
              <a:gd name="connsiteY170" fmla="*/ 1786321 h 2795587"/>
              <a:gd name="connsiteX171" fmla="*/ 2084807 w 2421311"/>
              <a:gd name="connsiteY171" fmla="*/ 1791567 h 2795587"/>
              <a:gd name="connsiteX172" fmla="*/ 2102071 w 2421311"/>
              <a:gd name="connsiteY172" fmla="*/ 1869379 h 2795587"/>
              <a:gd name="connsiteX173" fmla="*/ 2104911 w 2421311"/>
              <a:gd name="connsiteY173" fmla="*/ 1887958 h 2795587"/>
              <a:gd name="connsiteX174" fmla="*/ 2108845 w 2421311"/>
              <a:gd name="connsiteY174" fmla="*/ 1920088 h 2795587"/>
              <a:gd name="connsiteX175" fmla="*/ 2102289 w 2421311"/>
              <a:gd name="connsiteY175" fmla="*/ 1915498 h 2795587"/>
              <a:gd name="connsiteX176" fmla="*/ 2092018 w 2421311"/>
              <a:gd name="connsiteY176" fmla="*/ 1900853 h 2795587"/>
              <a:gd name="connsiteX177" fmla="*/ 2074317 w 2421311"/>
              <a:gd name="connsiteY177" fmla="*/ 1894296 h 2795587"/>
              <a:gd name="connsiteX178" fmla="*/ 2054431 w 2421311"/>
              <a:gd name="connsiteY178" fmla="*/ 1904788 h 2795587"/>
              <a:gd name="connsiteX179" fmla="*/ 2062298 w 2421311"/>
              <a:gd name="connsiteY179" fmla="*/ 1939541 h 2795587"/>
              <a:gd name="connsiteX180" fmla="*/ 2075410 w 2421311"/>
              <a:gd name="connsiteY180" fmla="*/ 1983911 h 2795587"/>
              <a:gd name="connsiteX181" fmla="*/ 2075410 w 2421311"/>
              <a:gd name="connsiteY181" fmla="*/ 1996370 h 2795587"/>
              <a:gd name="connsiteX182" fmla="*/ 2091581 w 2421311"/>
              <a:gd name="connsiteY182" fmla="*/ 1996370 h 2795587"/>
              <a:gd name="connsiteX183" fmla="*/ 2303992 w 2421311"/>
              <a:gd name="connsiteY183" fmla="*/ 2161610 h 2795587"/>
              <a:gd name="connsiteX184" fmla="*/ 2304211 w 2421311"/>
              <a:gd name="connsiteY184" fmla="*/ 2261498 h 2795587"/>
              <a:gd name="connsiteX185" fmla="*/ 2177463 w 2421311"/>
              <a:gd name="connsiteY185" fmla="*/ 2400947 h 2795587"/>
              <a:gd name="connsiteX186" fmla="*/ 2003513 w 2421311"/>
              <a:gd name="connsiteY186" fmla="*/ 2369473 h 2795587"/>
              <a:gd name="connsiteX187" fmla="*/ 1949755 w 2421311"/>
              <a:gd name="connsiteY187" fmla="*/ 2280951 h 2795587"/>
              <a:gd name="connsiteX188" fmla="*/ 1949974 w 2421311"/>
              <a:gd name="connsiteY188" fmla="*/ 2212756 h 2795587"/>
              <a:gd name="connsiteX189" fmla="*/ 2045908 w 2421311"/>
              <a:gd name="connsiteY189" fmla="*/ 2110902 h 2795587"/>
              <a:gd name="connsiteX190" fmla="*/ 2115619 w 2421311"/>
              <a:gd name="connsiteY190" fmla="*/ 2111994 h 2795587"/>
              <a:gd name="connsiteX191" fmla="*/ 2173748 w 2421311"/>
              <a:gd name="connsiteY191" fmla="*/ 2157676 h 2795587"/>
              <a:gd name="connsiteX192" fmla="*/ 2179867 w 2421311"/>
              <a:gd name="connsiteY192" fmla="*/ 2240078 h 2795587"/>
              <a:gd name="connsiteX193" fmla="*/ 2110593 w 2421311"/>
              <a:gd name="connsiteY193" fmla="*/ 2274394 h 2795587"/>
              <a:gd name="connsiteX194" fmla="*/ 2107534 w 2421311"/>
              <a:gd name="connsiteY194" fmla="*/ 2262809 h 2795587"/>
              <a:gd name="connsiteX195" fmla="*/ 2146432 w 2421311"/>
              <a:gd name="connsiteY195" fmla="*/ 2223685 h 2795587"/>
              <a:gd name="connsiteX196" fmla="*/ 2102945 w 2421311"/>
              <a:gd name="connsiteY196" fmla="*/ 2164452 h 2795587"/>
              <a:gd name="connsiteX197" fmla="*/ 2021214 w 2421311"/>
              <a:gd name="connsiteY197" fmla="*/ 2207948 h 2795587"/>
              <a:gd name="connsiteX198" fmla="*/ 2015314 w 2421311"/>
              <a:gd name="connsiteY198" fmla="*/ 2242264 h 2795587"/>
              <a:gd name="connsiteX199" fmla="*/ 2022307 w 2421311"/>
              <a:gd name="connsiteY199" fmla="*/ 2278984 h 2795587"/>
              <a:gd name="connsiteX200" fmla="*/ 2140095 w 2421311"/>
              <a:gd name="connsiteY200" fmla="*/ 2332097 h 2795587"/>
              <a:gd name="connsiteX201" fmla="*/ 2225103 w 2421311"/>
              <a:gd name="connsiteY201" fmla="*/ 2245542 h 2795587"/>
              <a:gd name="connsiteX202" fmla="*/ 2224884 w 2421311"/>
              <a:gd name="connsiteY202" fmla="*/ 2181282 h 2795587"/>
              <a:gd name="connsiteX203" fmla="*/ 2098356 w 2421311"/>
              <a:gd name="connsiteY203" fmla="*/ 2076149 h 2795587"/>
              <a:gd name="connsiteX204" fmla="*/ 1993024 w 2421311"/>
              <a:gd name="connsiteY204" fmla="*/ 2117240 h 2795587"/>
              <a:gd name="connsiteX205" fmla="*/ 1943199 w 2421311"/>
              <a:gd name="connsiteY205" fmla="*/ 2148277 h 2795587"/>
              <a:gd name="connsiteX206" fmla="*/ 1775368 w 2421311"/>
              <a:gd name="connsiteY206" fmla="*/ 2254722 h 2795587"/>
              <a:gd name="connsiteX207" fmla="*/ 1565142 w 2421311"/>
              <a:gd name="connsiteY207" fmla="*/ 2374500 h 2795587"/>
              <a:gd name="connsiteX208" fmla="*/ 1295914 w 2421311"/>
              <a:gd name="connsiteY208" fmla="*/ 2437012 h 2795587"/>
              <a:gd name="connsiteX209" fmla="*/ 1271220 w 2421311"/>
              <a:gd name="connsiteY209" fmla="*/ 2439853 h 2795587"/>
              <a:gd name="connsiteX210" fmla="*/ 1281054 w 2421311"/>
              <a:gd name="connsiteY210" fmla="*/ 2447285 h 2795587"/>
              <a:gd name="connsiteX211" fmla="*/ 1312085 w 2421311"/>
              <a:gd name="connsiteY211" fmla="*/ 2485098 h 2795587"/>
              <a:gd name="connsiteX212" fmla="*/ 1318204 w 2421311"/>
              <a:gd name="connsiteY212" fmla="*/ 2523129 h 2795587"/>
              <a:gd name="connsiteX213" fmla="*/ 1235381 w 2421311"/>
              <a:gd name="connsiteY213" fmla="*/ 2729462 h 2795587"/>
              <a:gd name="connsiteX214" fmla="*/ 1207846 w 2421311"/>
              <a:gd name="connsiteY214" fmla="*/ 2786728 h 2795587"/>
              <a:gd name="connsiteX215" fmla="*/ 1199105 w 2421311"/>
              <a:gd name="connsiteY215" fmla="*/ 2777329 h 2795587"/>
              <a:gd name="connsiteX216" fmla="*/ 375029 w 2421311"/>
              <a:gd name="connsiteY216" fmla="*/ 1859980 h 2795587"/>
              <a:gd name="connsiteX217" fmla="*/ 337660 w 2421311"/>
              <a:gd name="connsiteY217" fmla="*/ 1797469 h 2795587"/>
              <a:gd name="connsiteX218" fmla="*/ 324111 w 2421311"/>
              <a:gd name="connsiteY218" fmla="*/ 1859980 h 2795587"/>
              <a:gd name="connsiteX219" fmla="*/ 331978 w 2421311"/>
              <a:gd name="connsiteY219" fmla="*/ 1867193 h 2795587"/>
              <a:gd name="connsiteX220" fmla="*/ 363665 w 2421311"/>
              <a:gd name="connsiteY220" fmla="*/ 1868067 h 2795587"/>
              <a:gd name="connsiteX221" fmla="*/ 371095 w 2421311"/>
              <a:gd name="connsiteY221" fmla="*/ 1870253 h 2795587"/>
              <a:gd name="connsiteX222" fmla="*/ 375029 w 2421311"/>
              <a:gd name="connsiteY222" fmla="*/ 1859980 h 2795587"/>
              <a:gd name="connsiteX223" fmla="*/ 2064265 w 2421311"/>
              <a:gd name="connsiteY223" fmla="*/ 1864789 h 2795587"/>
              <a:gd name="connsiteX224" fmla="*/ 2079343 w 2421311"/>
              <a:gd name="connsiteY224" fmla="*/ 1867193 h 2795587"/>
              <a:gd name="connsiteX225" fmla="*/ 2087210 w 2421311"/>
              <a:gd name="connsiteY225" fmla="*/ 1859980 h 2795587"/>
              <a:gd name="connsiteX226" fmla="*/ 2073662 w 2421311"/>
              <a:gd name="connsiteY226" fmla="*/ 1797469 h 2795587"/>
              <a:gd name="connsiteX227" fmla="*/ 2034545 w 2421311"/>
              <a:gd name="connsiteY227" fmla="*/ 1846429 h 2795587"/>
              <a:gd name="connsiteX228" fmla="*/ 2037823 w 2421311"/>
              <a:gd name="connsiteY228" fmla="*/ 1865663 h 2795587"/>
              <a:gd name="connsiteX229" fmla="*/ 2046782 w 2421311"/>
              <a:gd name="connsiteY229" fmla="*/ 1868286 h 2795587"/>
              <a:gd name="connsiteX230" fmla="*/ 2064265 w 2421311"/>
              <a:gd name="connsiteY230" fmla="*/ 1864789 h 2795587"/>
              <a:gd name="connsiteX231" fmla="*/ 340282 w 2421311"/>
              <a:gd name="connsiteY231" fmla="*/ 1269616 h 2795587"/>
              <a:gd name="connsiteX232" fmla="*/ 340282 w 2421311"/>
              <a:gd name="connsiteY232" fmla="*/ 805149 h 2795587"/>
              <a:gd name="connsiteX233" fmla="*/ 181630 w 2421311"/>
              <a:gd name="connsiteY233" fmla="*/ 805149 h 2795587"/>
              <a:gd name="connsiteX234" fmla="*/ 24507 w 2421311"/>
              <a:gd name="connsiteY234" fmla="*/ 807335 h 2795587"/>
              <a:gd name="connsiteX235" fmla="*/ 48982 w 2421311"/>
              <a:gd name="connsiteY235" fmla="*/ 877715 h 2795587"/>
              <a:gd name="connsiteX236" fmla="*/ 150817 w 2421311"/>
              <a:gd name="connsiteY236" fmla="*/ 1180001 h 2795587"/>
              <a:gd name="connsiteX237" fmla="*/ 204575 w 2421311"/>
              <a:gd name="connsiteY237" fmla="*/ 1339122 h 2795587"/>
              <a:gd name="connsiteX238" fmla="*/ 257241 w 2421311"/>
              <a:gd name="connsiteY238" fmla="*/ 1494746 h 2795587"/>
              <a:gd name="connsiteX239" fmla="*/ 309688 w 2421311"/>
              <a:gd name="connsiteY239" fmla="*/ 1650588 h 2795587"/>
              <a:gd name="connsiteX240" fmla="*/ 339190 w 2421311"/>
              <a:gd name="connsiteY240" fmla="*/ 1734083 h 2795587"/>
              <a:gd name="connsiteX241" fmla="*/ 340282 w 2421311"/>
              <a:gd name="connsiteY241" fmla="*/ 1269616 h 2795587"/>
              <a:gd name="connsiteX242" fmla="*/ 530403 w 2421311"/>
              <a:gd name="connsiteY242" fmla="*/ 1232459 h 2795587"/>
              <a:gd name="connsiteX243" fmla="*/ 673977 w 2421311"/>
              <a:gd name="connsiteY243" fmla="*/ 807991 h 2795587"/>
              <a:gd name="connsiteX244" fmla="*/ 517510 w 2421311"/>
              <a:gd name="connsiteY244" fmla="*/ 805149 h 2795587"/>
              <a:gd name="connsiteX245" fmla="*/ 359950 w 2421311"/>
              <a:gd name="connsiteY245" fmla="*/ 805149 h 2795587"/>
              <a:gd name="connsiteX246" fmla="*/ 360168 w 2421311"/>
              <a:gd name="connsiteY246" fmla="*/ 1270272 h 2795587"/>
              <a:gd name="connsiteX247" fmla="*/ 360168 w 2421311"/>
              <a:gd name="connsiteY247" fmla="*/ 1735175 h 2795587"/>
              <a:gd name="connsiteX248" fmla="*/ 374154 w 2421311"/>
              <a:gd name="connsiteY248" fmla="*/ 1694739 h 2795587"/>
              <a:gd name="connsiteX249" fmla="*/ 530403 w 2421311"/>
              <a:gd name="connsiteY249" fmla="*/ 1232459 h 2795587"/>
              <a:gd name="connsiteX250" fmla="*/ 2051372 w 2421311"/>
              <a:gd name="connsiteY250" fmla="*/ 1269616 h 2795587"/>
              <a:gd name="connsiteX251" fmla="*/ 2051372 w 2421311"/>
              <a:gd name="connsiteY251" fmla="*/ 805149 h 2795587"/>
              <a:gd name="connsiteX252" fmla="*/ 1893811 w 2421311"/>
              <a:gd name="connsiteY252" fmla="*/ 805149 h 2795587"/>
              <a:gd name="connsiteX253" fmla="*/ 1737344 w 2421311"/>
              <a:gd name="connsiteY253" fmla="*/ 807991 h 2795587"/>
              <a:gd name="connsiteX254" fmla="*/ 2036949 w 2421311"/>
              <a:gd name="connsiteY254" fmla="*/ 1694084 h 2795587"/>
              <a:gd name="connsiteX255" fmla="*/ 2050934 w 2421311"/>
              <a:gd name="connsiteY255" fmla="*/ 1734083 h 2795587"/>
              <a:gd name="connsiteX256" fmla="*/ 2051372 w 2421311"/>
              <a:gd name="connsiteY256" fmla="*/ 1269616 h 2795587"/>
              <a:gd name="connsiteX257" fmla="*/ 2076065 w 2421311"/>
              <a:gd name="connsiteY257" fmla="*/ 1727088 h 2795587"/>
              <a:gd name="connsiteX258" fmla="*/ 2103819 w 2421311"/>
              <a:gd name="connsiteY258" fmla="*/ 1643375 h 2795587"/>
              <a:gd name="connsiteX259" fmla="*/ 2156266 w 2421311"/>
              <a:gd name="connsiteY259" fmla="*/ 1488188 h 2795587"/>
              <a:gd name="connsiteX260" fmla="*/ 2234937 w 2421311"/>
              <a:gd name="connsiteY260" fmla="*/ 1255409 h 2795587"/>
              <a:gd name="connsiteX261" fmla="*/ 2313607 w 2421311"/>
              <a:gd name="connsiteY261" fmla="*/ 1022629 h 2795587"/>
              <a:gd name="connsiteX262" fmla="*/ 2362340 w 2421311"/>
              <a:gd name="connsiteY262" fmla="*/ 877715 h 2795587"/>
              <a:gd name="connsiteX263" fmla="*/ 2386815 w 2421311"/>
              <a:gd name="connsiteY263" fmla="*/ 807335 h 2795587"/>
              <a:gd name="connsiteX264" fmla="*/ 2229692 w 2421311"/>
              <a:gd name="connsiteY264" fmla="*/ 805149 h 2795587"/>
              <a:gd name="connsiteX265" fmla="*/ 2071039 w 2421311"/>
              <a:gd name="connsiteY265" fmla="*/ 805149 h 2795587"/>
              <a:gd name="connsiteX266" fmla="*/ 2071039 w 2421311"/>
              <a:gd name="connsiteY266" fmla="*/ 1269835 h 2795587"/>
              <a:gd name="connsiteX267" fmla="*/ 2073006 w 2421311"/>
              <a:gd name="connsiteY267" fmla="*/ 1733208 h 2795587"/>
              <a:gd name="connsiteX268" fmla="*/ 2076065 w 2421311"/>
              <a:gd name="connsiteY268" fmla="*/ 1727088 h 2795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Lst>
            <a:rect l="l" t="t" r="r" b="b"/>
            <a:pathLst>
              <a:path w="2421311" h="2795587">
                <a:moveTo>
                  <a:pt x="1199105" y="2777329"/>
                </a:moveTo>
                <a:cubicBezTo>
                  <a:pt x="1196264" y="2770335"/>
                  <a:pt x="1186649" y="2750445"/>
                  <a:pt x="1177689" y="2732959"/>
                </a:cubicBezTo>
                <a:cubicBezTo>
                  <a:pt x="1102952" y="2588045"/>
                  <a:pt x="1090496" y="2556352"/>
                  <a:pt x="1092462" y="2517228"/>
                </a:cubicBezTo>
                <a:cubicBezTo>
                  <a:pt x="1093118" y="2502365"/>
                  <a:pt x="1094648" y="2495152"/>
                  <a:pt x="1099237" y="2485098"/>
                </a:cubicBezTo>
                <a:cubicBezTo>
                  <a:pt x="1106885" y="2468486"/>
                  <a:pt x="1117812" y="2455153"/>
                  <a:pt x="1130268" y="2447285"/>
                </a:cubicBezTo>
                <a:cubicBezTo>
                  <a:pt x="1135513" y="2444006"/>
                  <a:pt x="1139883" y="2440509"/>
                  <a:pt x="1140102" y="2439853"/>
                </a:cubicBezTo>
                <a:cubicBezTo>
                  <a:pt x="1140102" y="2439197"/>
                  <a:pt x="1128957" y="2437886"/>
                  <a:pt x="1115626" y="2437012"/>
                </a:cubicBezTo>
                <a:cubicBezTo>
                  <a:pt x="1024281" y="2431766"/>
                  <a:pt x="927254" y="2409253"/>
                  <a:pt x="846179" y="2374500"/>
                </a:cubicBezTo>
                <a:cubicBezTo>
                  <a:pt x="790017" y="2350457"/>
                  <a:pt x="742596" y="2323354"/>
                  <a:pt x="635953" y="2254722"/>
                </a:cubicBezTo>
                <a:cubicBezTo>
                  <a:pt x="550508" y="2199642"/>
                  <a:pt x="482108" y="2156365"/>
                  <a:pt x="468122" y="2148277"/>
                </a:cubicBezTo>
                <a:cubicBezTo>
                  <a:pt x="462222" y="2144999"/>
                  <a:pt x="439713" y="2130792"/>
                  <a:pt x="418297" y="2117240"/>
                </a:cubicBezTo>
                <a:cubicBezTo>
                  <a:pt x="375684" y="2089919"/>
                  <a:pt x="363665" y="2083580"/>
                  <a:pt x="342468" y="2078116"/>
                </a:cubicBezTo>
                <a:cubicBezTo>
                  <a:pt x="293735" y="2065657"/>
                  <a:pt x="224898" y="2101066"/>
                  <a:pt x="197801" y="2152649"/>
                </a:cubicBezTo>
                <a:cubicBezTo>
                  <a:pt x="186000" y="2175599"/>
                  <a:pt x="182285" y="2191992"/>
                  <a:pt x="183378" y="2219314"/>
                </a:cubicBezTo>
                <a:cubicBezTo>
                  <a:pt x="184470" y="2246854"/>
                  <a:pt x="189278" y="2261935"/>
                  <a:pt x="203920" y="2283355"/>
                </a:cubicBezTo>
                <a:cubicBezTo>
                  <a:pt x="244566" y="2342807"/>
                  <a:pt x="321926" y="2352861"/>
                  <a:pt x="370439" y="2305213"/>
                </a:cubicBezTo>
                <a:cubicBezTo>
                  <a:pt x="377651" y="2298218"/>
                  <a:pt x="384644" y="2288164"/>
                  <a:pt x="389014" y="2278984"/>
                </a:cubicBezTo>
                <a:cubicBezTo>
                  <a:pt x="395352" y="2265432"/>
                  <a:pt x="396007" y="2262372"/>
                  <a:pt x="396007" y="2242264"/>
                </a:cubicBezTo>
                <a:cubicBezTo>
                  <a:pt x="396007" y="2223248"/>
                  <a:pt x="395352" y="2218876"/>
                  <a:pt x="390107" y="2207948"/>
                </a:cubicBezTo>
                <a:cubicBezTo>
                  <a:pt x="374810" y="2175162"/>
                  <a:pt x="339190" y="2156146"/>
                  <a:pt x="308377" y="2164452"/>
                </a:cubicBezTo>
                <a:cubicBezTo>
                  <a:pt x="281716" y="2171665"/>
                  <a:pt x="260956" y="2199861"/>
                  <a:pt x="264889" y="2223685"/>
                </a:cubicBezTo>
                <a:cubicBezTo>
                  <a:pt x="267949" y="2241608"/>
                  <a:pt x="279749" y="2253411"/>
                  <a:pt x="303788" y="2262809"/>
                </a:cubicBezTo>
                <a:cubicBezTo>
                  <a:pt x="311436" y="2265870"/>
                  <a:pt x="310562" y="2269585"/>
                  <a:pt x="300728" y="2274394"/>
                </a:cubicBezTo>
                <a:cubicBezTo>
                  <a:pt x="279094" y="2285541"/>
                  <a:pt x="246751" y="2269585"/>
                  <a:pt x="231454" y="2240078"/>
                </a:cubicBezTo>
                <a:cubicBezTo>
                  <a:pt x="220309" y="2218439"/>
                  <a:pt x="222932" y="2181719"/>
                  <a:pt x="237573" y="2157676"/>
                </a:cubicBezTo>
                <a:cubicBezTo>
                  <a:pt x="248937" y="2139097"/>
                  <a:pt x="272757" y="2120082"/>
                  <a:pt x="295702" y="2111994"/>
                </a:cubicBezTo>
                <a:cubicBezTo>
                  <a:pt x="312966" y="2105656"/>
                  <a:pt x="346620" y="2105219"/>
                  <a:pt x="365413" y="2110902"/>
                </a:cubicBezTo>
                <a:cubicBezTo>
                  <a:pt x="413053" y="2125109"/>
                  <a:pt x="449984" y="2164452"/>
                  <a:pt x="461348" y="2212756"/>
                </a:cubicBezTo>
                <a:cubicBezTo>
                  <a:pt x="465718" y="2230679"/>
                  <a:pt x="465718" y="2261935"/>
                  <a:pt x="461566" y="2281607"/>
                </a:cubicBezTo>
                <a:cubicBezTo>
                  <a:pt x="458070" y="2298218"/>
                  <a:pt x="447143" y="2322917"/>
                  <a:pt x="436217" y="2338654"/>
                </a:cubicBezTo>
                <a:cubicBezTo>
                  <a:pt x="414582" y="2370129"/>
                  <a:pt x="374591" y="2397013"/>
                  <a:pt x="333726" y="2407504"/>
                </a:cubicBezTo>
                <a:cubicBezTo>
                  <a:pt x="314277" y="2412532"/>
                  <a:pt x="268604" y="2411439"/>
                  <a:pt x="247844" y="2405537"/>
                </a:cubicBezTo>
                <a:cubicBezTo>
                  <a:pt x="177259" y="2385429"/>
                  <a:pt x="125904" y="2332753"/>
                  <a:pt x="107111" y="2261498"/>
                </a:cubicBezTo>
                <a:cubicBezTo>
                  <a:pt x="99244" y="2230898"/>
                  <a:pt x="99244" y="2192429"/>
                  <a:pt x="107329" y="2161610"/>
                </a:cubicBezTo>
                <a:cubicBezTo>
                  <a:pt x="132023" y="2066313"/>
                  <a:pt x="222058" y="1996370"/>
                  <a:pt x="319740" y="1996370"/>
                </a:cubicBezTo>
                <a:lnTo>
                  <a:pt x="335912" y="1996370"/>
                </a:lnTo>
                <a:lnTo>
                  <a:pt x="335912" y="1983911"/>
                </a:lnTo>
                <a:cubicBezTo>
                  <a:pt x="335912" y="1967081"/>
                  <a:pt x="338971" y="1956589"/>
                  <a:pt x="349023" y="1939541"/>
                </a:cubicBezTo>
                <a:cubicBezTo>
                  <a:pt x="359513" y="1921836"/>
                  <a:pt x="361261" y="1913531"/>
                  <a:pt x="356891" y="1904788"/>
                </a:cubicBezTo>
                <a:cubicBezTo>
                  <a:pt x="352301" y="1896263"/>
                  <a:pt x="350553" y="1895170"/>
                  <a:pt x="337004" y="1894296"/>
                </a:cubicBezTo>
                <a:cubicBezTo>
                  <a:pt x="326296" y="1893422"/>
                  <a:pt x="325204" y="1893859"/>
                  <a:pt x="319303" y="1900853"/>
                </a:cubicBezTo>
                <a:cubicBezTo>
                  <a:pt x="315807" y="1905006"/>
                  <a:pt x="311218" y="1911563"/>
                  <a:pt x="309032" y="1915498"/>
                </a:cubicBezTo>
                <a:cubicBezTo>
                  <a:pt x="305973" y="1921181"/>
                  <a:pt x="304443" y="1922055"/>
                  <a:pt x="302477" y="1920088"/>
                </a:cubicBezTo>
                <a:cubicBezTo>
                  <a:pt x="297450" y="1915061"/>
                  <a:pt x="299417" y="1899542"/>
                  <a:pt x="306410" y="1887958"/>
                </a:cubicBezTo>
                <a:cubicBezTo>
                  <a:pt x="312966" y="1877248"/>
                  <a:pt x="312966" y="1877248"/>
                  <a:pt x="309251" y="1869379"/>
                </a:cubicBezTo>
                <a:cubicBezTo>
                  <a:pt x="296576" y="1844025"/>
                  <a:pt x="305973" y="1802714"/>
                  <a:pt x="326515" y="1791567"/>
                </a:cubicBezTo>
                <a:cubicBezTo>
                  <a:pt x="330448" y="1789381"/>
                  <a:pt x="333726" y="1787196"/>
                  <a:pt x="333726" y="1786321"/>
                </a:cubicBezTo>
                <a:cubicBezTo>
                  <a:pt x="333726" y="1785666"/>
                  <a:pt x="327826" y="1767524"/>
                  <a:pt x="320396" y="1745885"/>
                </a:cubicBezTo>
                <a:cubicBezTo>
                  <a:pt x="312966" y="1724465"/>
                  <a:pt x="295265" y="1671789"/>
                  <a:pt x="280842" y="1629168"/>
                </a:cubicBezTo>
                <a:cubicBezTo>
                  <a:pt x="247189" y="1529280"/>
                  <a:pt x="205449" y="1405787"/>
                  <a:pt x="172451" y="1307866"/>
                </a:cubicBezTo>
                <a:cubicBezTo>
                  <a:pt x="158028" y="1265245"/>
                  <a:pt x="123501" y="1162953"/>
                  <a:pt x="95529" y="1080551"/>
                </a:cubicBezTo>
                <a:cubicBezTo>
                  <a:pt x="67775" y="998149"/>
                  <a:pt x="35433" y="902633"/>
                  <a:pt x="23851" y="868098"/>
                </a:cubicBezTo>
                <a:cubicBezTo>
                  <a:pt x="6806" y="817608"/>
                  <a:pt x="1998" y="805149"/>
                  <a:pt x="-1061" y="805149"/>
                </a:cubicBezTo>
                <a:cubicBezTo>
                  <a:pt x="-3247" y="805149"/>
                  <a:pt x="-4995" y="804057"/>
                  <a:pt x="-4995" y="802964"/>
                </a:cubicBezTo>
                <a:cubicBezTo>
                  <a:pt x="-4995" y="799029"/>
                  <a:pt x="42645" y="751381"/>
                  <a:pt x="60783" y="736955"/>
                </a:cubicBezTo>
                <a:cubicBezTo>
                  <a:pt x="126997" y="684716"/>
                  <a:pt x="198238" y="653460"/>
                  <a:pt x="282372" y="639690"/>
                </a:cubicBezTo>
                <a:cubicBezTo>
                  <a:pt x="318866" y="633789"/>
                  <a:pt x="386611" y="634444"/>
                  <a:pt x="424416" y="641001"/>
                </a:cubicBezTo>
                <a:cubicBezTo>
                  <a:pt x="512047" y="656302"/>
                  <a:pt x="586128" y="691710"/>
                  <a:pt x="653217" y="749851"/>
                </a:cubicBezTo>
                <a:cubicBezTo>
                  <a:pt x="672448" y="766681"/>
                  <a:pt x="705227" y="800559"/>
                  <a:pt x="705227" y="803838"/>
                </a:cubicBezTo>
                <a:cubicBezTo>
                  <a:pt x="705227" y="804494"/>
                  <a:pt x="703479" y="805149"/>
                  <a:pt x="701075" y="805149"/>
                </a:cubicBezTo>
                <a:cubicBezTo>
                  <a:pt x="696049" y="805149"/>
                  <a:pt x="716591" y="746135"/>
                  <a:pt x="525377" y="1312238"/>
                </a:cubicBezTo>
                <a:cubicBezTo>
                  <a:pt x="438184" y="1570153"/>
                  <a:pt x="366287" y="1782824"/>
                  <a:pt x="365413" y="1785010"/>
                </a:cubicBezTo>
                <a:cubicBezTo>
                  <a:pt x="364321" y="1787633"/>
                  <a:pt x="364976" y="1788726"/>
                  <a:pt x="367380" y="1788726"/>
                </a:cubicBezTo>
                <a:cubicBezTo>
                  <a:pt x="373936" y="1788726"/>
                  <a:pt x="385955" y="1801840"/>
                  <a:pt x="390544" y="1814517"/>
                </a:cubicBezTo>
                <a:cubicBezTo>
                  <a:pt x="396882" y="1831347"/>
                  <a:pt x="396007" y="1857357"/>
                  <a:pt x="388796" y="1871783"/>
                </a:cubicBezTo>
                <a:cubicBezTo>
                  <a:pt x="383988" y="1881619"/>
                  <a:pt x="383988" y="1881838"/>
                  <a:pt x="387703" y="1896263"/>
                </a:cubicBezTo>
                <a:cubicBezTo>
                  <a:pt x="391200" y="1910033"/>
                  <a:pt x="391200" y="1911563"/>
                  <a:pt x="387703" y="1922492"/>
                </a:cubicBezTo>
                <a:cubicBezTo>
                  <a:pt x="385518" y="1928831"/>
                  <a:pt x="379399" y="1939541"/>
                  <a:pt x="374154" y="1946098"/>
                </a:cubicBezTo>
                <a:cubicBezTo>
                  <a:pt x="368910" y="1952655"/>
                  <a:pt x="362135" y="1962054"/>
                  <a:pt x="359076" y="1966862"/>
                </a:cubicBezTo>
                <a:cubicBezTo>
                  <a:pt x="353394" y="1976042"/>
                  <a:pt x="347275" y="1995277"/>
                  <a:pt x="349461" y="1997462"/>
                </a:cubicBezTo>
                <a:cubicBezTo>
                  <a:pt x="350116" y="1998118"/>
                  <a:pt x="357765" y="2000522"/>
                  <a:pt x="366287" y="2002927"/>
                </a:cubicBezTo>
                <a:cubicBezTo>
                  <a:pt x="385518" y="2008391"/>
                  <a:pt x="390544" y="2010795"/>
                  <a:pt x="469215" y="2054291"/>
                </a:cubicBezTo>
                <a:cubicBezTo>
                  <a:pt x="652562" y="2155709"/>
                  <a:pt x="781931" y="2211008"/>
                  <a:pt x="919824" y="2246417"/>
                </a:cubicBezTo>
                <a:cubicBezTo>
                  <a:pt x="978390" y="2261498"/>
                  <a:pt x="1054875" y="2275268"/>
                  <a:pt x="1114315" y="2281170"/>
                </a:cubicBezTo>
                <a:lnTo>
                  <a:pt x="1141850" y="2284011"/>
                </a:lnTo>
                <a:lnTo>
                  <a:pt x="1142724" y="2245542"/>
                </a:lnTo>
                <a:cubicBezTo>
                  <a:pt x="1143598" y="2203139"/>
                  <a:pt x="1145128" y="2197456"/>
                  <a:pt x="1158458" y="2182812"/>
                </a:cubicBezTo>
                <a:lnTo>
                  <a:pt x="1166107" y="2174069"/>
                </a:lnTo>
                <a:lnTo>
                  <a:pt x="1158458" y="2166638"/>
                </a:lnTo>
                <a:cubicBezTo>
                  <a:pt x="1139665" y="2148715"/>
                  <a:pt x="1132890" y="2118770"/>
                  <a:pt x="1142069" y="2094509"/>
                </a:cubicBezTo>
                <a:cubicBezTo>
                  <a:pt x="1146658" y="2082487"/>
                  <a:pt x="1158677" y="2067187"/>
                  <a:pt x="1167418" y="2062378"/>
                </a:cubicBezTo>
                <a:cubicBezTo>
                  <a:pt x="1171789" y="2059974"/>
                  <a:pt x="1171789" y="2059974"/>
                  <a:pt x="1166762" y="2056477"/>
                </a:cubicBezTo>
                <a:cubicBezTo>
                  <a:pt x="1158240" y="2050357"/>
                  <a:pt x="1152777" y="2043800"/>
                  <a:pt x="1147969" y="2033527"/>
                </a:cubicBezTo>
                <a:lnTo>
                  <a:pt x="1143380" y="2023691"/>
                </a:lnTo>
                <a:lnTo>
                  <a:pt x="1143380" y="1377809"/>
                </a:lnTo>
                <a:lnTo>
                  <a:pt x="1143380" y="731928"/>
                </a:lnTo>
                <a:lnTo>
                  <a:pt x="1148187" y="722966"/>
                </a:lnTo>
                <a:cubicBezTo>
                  <a:pt x="1150810" y="717939"/>
                  <a:pt x="1156054" y="710726"/>
                  <a:pt x="1159988" y="707010"/>
                </a:cubicBezTo>
                <a:lnTo>
                  <a:pt x="1166762" y="700016"/>
                </a:lnTo>
                <a:lnTo>
                  <a:pt x="1157147" y="689743"/>
                </a:lnTo>
                <a:cubicBezTo>
                  <a:pt x="1137042" y="668323"/>
                  <a:pt x="1132453" y="638160"/>
                  <a:pt x="1145347" y="612150"/>
                </a:cubicBezTo>
                <a:lnTo>
                  <a:pt x="1151465" y="599473"/>
                </a:lnTo>
                <a:lnTo>
                  <a:pt x="1127864" y="574993"/>
                </a:lnTo>
                <a:cubicBezTo>
                  <a:pt x="1038485" y="482755"/>
                  <a:pt x="963967" y="427019"/>
                  <a:pt x="878740" y="388113"/>
                </a:cubicBezTo>
                <a:cubicBezTo>
                  <a:pt x="795262" y="350081"/>
                  <a:pt x="711783" y="329754"/>
                  <a:pt x="595525" y="318826"/>
                </a:cubicBezTo>
                <a:cubicBezTo>
                  <a:pt x="586128" y="317951"/>
                  <a:pt x="579791" y="316203"/>
                  <a:pt x="578043" y="314017"/>
                </a:cubicBezTo>
                <a:cubicBezTo>
                  <a:pt x="576076" y="311394"/>
                  <a:pt x="575202" y="301777"/>
                  <a:pt x="575202" y="279045"/>
                </a:cubicBezTo>
                <a:lnTo>
                  <a:pt x="575202" y="247789"/>
                </a:lnTo>
                <a:lnTo>
                  <a:pt x="472056" y="247789"/>
                </a:lnTo>
                <a:lnTo>
                  <a:pt x="368910" y="247789"/>
                </a:lnTo>
                <a:lnTo>
                  <a:pt x="363228" y="238172"/>
                </a:lnTo>
                <a:cubicBezTo>
                  <a:pt x="356016" y="225932"/>
                  <a:pt x="353831" y="206042"/>
                  <a:pt x="355142" y="168666"/>
                </a:cubicBezTo>
                <a:lnTo>
                  <a:pt x="356016" y="140689"/>
                </a:lnTo>
                <a:lnTo>
                  <a:pt x="286087" y="140689"/>
                </a:lnTo>
                <a:lnTo>
                  <a:pt x="215939" y="140689"/>
                </a:lnTo>
                <a:lnTo>
                  <a:pt x="210694" y="133695"/>
                </a:lnTo>
                <a:cubicBezTo>
                  <a:pt x="207635" y="129760"/>
                  <a:pt x="203920" y="122547"/>
                  <a:pt x="202390" y="117739"/>
                </a:cubicBezTo>
                <a:cubicBezTo>
                  <a:pt x="198893" y="107466"/>
                  <a:pt x="198456" y="70090"/>
                  <a:pt x="201297" y="25501"/>
                </a:cubicBezTo>
                <a:lnTo>
                  <a:pt x="203264" y="-5755"/>
                </a:lnTo>
                <a:lnTo>
                  <a:pt x="1205661" y="-5755"/>
                </a:lnTo>
                <a:lnTo>
                  <a:pt x="2208276" y="-5755"/>
                </a:lnTo>
                <a:lnTo>
                  <a:pt x="2209806" y="32058"/>
                </a:lnTo>
                <a:cubicBezTo>
                  <a:pt x="2211773" y="82330"/>
                  <a:pt x="2207620" y="117083"/>
                  <a:pt x="2197350" y="133695"/>
                </a:cubicBezTo>
                <a:lnTo>
                  <a:pt x="2192979" y="140689"/>
                </a:lnTo>
                <a:lnTo>
                  <a:pt x="2124798" y="140689"/>
                </a:lnTo>
                <a:lnTo>
                  <a:pt x="2056398" y="140689"/>
                </a:lnTo>
                <a:lnTo>
                  <a:pt x="2056616" y="177409"/>
                </a:lnTo>
                <a:cubicBezTo>
                  <a:pt x="2056616" y="216096"/>
                  <a:pt x="2054431" y="227462"/>
                  <a:pt x="2044379" y="241888"/>
                </a:cubicBezTo>
                <a:lnTo>
                  <a:pt x="2040226" y="247789"/>
                </a:lnTo>
                <a:lnTo>
                  <a:pt x="1937736" y="247789"/>
                </a:lnTo>
                <a:lnTo>
                  <a:pt x="1835464" y="247789"/>
                </a:lnTo>
                <a:lnTo>
                  <a:pt x="1836557" y="274674"/>
                </a:lnTo>
                <a:cubicBezTo>
                  <a:pt x="1837431" y="295657"/>
                  <a:pt x="1836994" y="303088"/>
                  <a:pt x="1834371" y="309427"/>
                </a:cubicBezTo>
                <a:cubicBezTo>
                  <a:pt x="1831093" y="317296"/>
                  <a:pt x="1830875" y="317296"/>
                  <a:pt x="1816015" y="318826"/>
                </a:cubicBezTo>
                <a:cubicBezTo>
                  <a:pt x="1699320" y="329754"/>
                  <a:pt x="1617808" y="349644"/>
                  <a:pt x="1532363" y="388113"/>
                </a:cubicBezTo>
                <a:cubicBezTo>
                  <a:pt x="1449977" y="425270"/>
                  <a:pt x="1362565" y="490842"/>
                  <a:pt x="1282146" y="576085"/>
                </a:cubicBezTo>
                <a:lnTo>
                  <a:pt x="1259856" y="599691"/>
                </a:lnTo>
                <a:lnTo>
                  <a:pt x="1266194" y="612150"/>
                </a:lnTo>
                <a:cubicBezTo>
                  <a:pt x="1278868" y="638160"/>
                  <a:pt x="1274279" y="668323"/>
                  <a:pt x="1254174" y="689743"/>
                </a:cubicBezTo>
                <a:lnTo>
                  <a:pt x="1244559" y="700016"/>
                </a:lnTo>
                <a:lnTo>
                  <a:pt x="1251771" y="707229"/>
                </a:lnTo>
                <a:cubicBezTo>
                  <a:pt x="1255704" y="711163"/>
                  <a:pt x="1260949" y="718813"/>
                  <a:pt x="1263353" y="724278"/>
                </a:cubicBezTo>
                <a:lnTo>
                  <a:pt x="1267942" y="734113"/>
                </a:lnTo>
                <a:lnTo>
                  <a:pt x="1267942" y="1378902"/>
                </a:lnTo>
                <a:lnTo>
                  <a:pt x="1267942" y="2023691"/>
                </a:lnTo>
                <a:lnTo>
                  <a:pt x="1263353" y="2033527"/>
                </a:lnTo>
                <a:cubicBezTo>
                  <a:pt x="1258545" y="2043800"/>
                  <a:pt x="1253082" y="2050357"/>
                  <a:pt x="1244559" y="2056477"/>
                </a:cubicBezTo>
                <a:cubicBezTo>
                  <a:pt x="1239533" y="2059974"/>
                  <a:pt x="1239533" y="2059974"/>
                  <a:pt x="1243903" y="2062378"/>
                </a:cubicBezTo>
                <a:cubicBezTo>
                  <a:pt x="1246307" y="2063690"/>
                  <a:pt x="1251552" y="2068280"/>
                  <a:pt x="1255486" y="2072651"/>
                </a:cubicBezTo>
                <a:cubicBezTo>
                  <a:pt x="1279524" y="2098662"/>
                  <a:pt x="1279087" y="2138442"/>
                  <a:pt x="1254611" y="2164670"/>
                </a:cubicBezTo>
                <a:lnTo>
                  <a:pt x="1244996" y="2174943"/>
                </a:lnTo>
                <a:lnTo>
                  <a:pt x="1251552" y="2181063"/>
                </a:lnTo>
                <a:cubicBezTo>
                  <a:pt x="1265538" y="2194396"/>
                  <a:pt x="1267942" y="2203358"/>
                  <a:pt x="1268597" y="2245761"/>
                </a:cubicBezTo>
                <a:lnTo>
                  <a:pt x="1269471" y="2284011"/>
                </a:lnTo>
                <a:lnTo>
                  <a:pt x="1275153" y="2283355"/>
                </a:lnTo>
                <a:cubicBezTo>
                  <a:pt x="1278431" y="2283137"/>
                  <a:pt x="1295258" y="2281170"/>
                  <a:pt x="1312740" y="2279421"/>
                </a:cubicBezTo>
                <a:cubicBezTo>
                  <a:pt x="1396219" y="2270241"/>
                  <a:pt x="1496087" y="2248384"/>
                  <a:pt x="1578036" y="2221281"/>
                </a:cubicBezTo>
                <a:cubicBezTo>
                  <a:pt x="1694294" y="2182375"/>
                  <a:pt x="1792195" y="2137130"/>
                  <a:pt x="1961337" y="2043800"/>
                </a:cubicBezTo>
                <a:cubicBezTo>
                  <a:pt x="2015970" y="2013637"/>
                  <a:pt x="2032141" y="2005987"/>
                  <a:pt x="2053120" y="2000741"/>
                </a:cubicBezTo>
                <a:cubicBezTo>
                  <a:pt x="2059894" y="1998992"/>
                  <a:pt x="2062298" y="1997244"/>
                  <a:pt x="2062298" y="1994184"/>
                </a:cubicBezTo>
                <a:cubicBezTo>
                  <a:pt x="2062298" y="1986315"/>
                  <a:pt x="2053557" y="1966644"/>
                  <a:pt x="2046345" y="1957901"/>
                </a:cubicBezTo>
                <a:cubicBezTo>
                  <a:pt x="2022744" y="1929924"/>
                  <a:pt x="2017936" y="1916591"/>
                  <a:pt x="2023618" y="1895826"/>
                </a:cubicBezTo>
                <a:cubicBezTo>
                  <a:pt x="2027552" y="1882275"/>
                  <a:pt x="2027333" y="1882056"/>
                  <a:pt x="2022526" y="1872002"/>
                </a:cubicBezTo>
                <a:cubicBezTo>
                  <a:pt x="2015314" y="1857357"/>
                  <a:pt x="2014440" y="1831129"/>
                  <a:pt x="2020777" y="1814517"/>
                </a:cubicBezTo>
                <a:cubicBezTo>
                  <a:pt x="2025366" y="1801840"/>
                  <a:pt x="2037386" y="1788726"/>
                  <a:pt x="2043941" y="1788726"/>
                </a:cubicBezTo>
                <a:cubicBezTo>
                  <a:pt x="2046345" y="1788726"/>
                  <a:pt x="2047001" y="1787633"/>
                  <a:pt x="2045908" y="1785010"/>
                </a:cubicBezTo>
                <a:cubicBezTo>
                  <a:pt x="2045034" y="1782824"/>
                  <a:pt x="1973138" y="1570153"/>
                  <a:pt x="1885944" y="1312238"/>
                </a:cubicBezTo>
                <a:cubicBezTo>
                  <a:pt x="1694731" y="746135"/>
                  <a:pt x="1715273" y="805149"/>
                  <a:pt x="1710246" y="805149"/>
                </a:cubicBezTo>
                <a:cubicBezTo>
                  <a:pt x="1707842" y="805149"/>
                  <a:pt x="1706094" y="804494"/>
                  <a:pt x="1706094" y="803838"/>
                </a:cubicBezTo>
                <a:cubicBezTo>
                  <a:pt x="1706094" y="800559"/>
                  <a:pt x="1738874" y="766681"/>
                  <a:pt x="1758104" y="749851"/>
                </a:cubicBezTo>
                <a:cubicBezTo>
                  <a:pt x="1825193" y="691710"/>
                  <a:pt x="1899275" y="656302"/>
                  <a:pt x="1986905" y="641001"/>
                </a:cubicBezTo>
                <a:cubicBezTo>
                  <a:pt x="2024711" y="634444"/>
                  <a:pt x="2092455" y="633789"/>
                  <a:pt x="2128950" y="639690"/>
                </a:cubicBezTo>
                <a:cubicBezTo>
                  <a:pt x="2213084" y="653460"/>
                  <a:pt x="2284324" y="684716"/>
                  <a:pt x="2350539" y="736955"/>
                </a:cubicBezTo>
                <a:cubicBezTo>
                  <a:pt x="2368677" y="751381"/>
                  <a:pt x="2416317" y="799029"/>
                  <a:pt x="2416317" y="802964"/>
                </a:cubicBezTo>
                <a:cubicBezTo>
                  <a:pt x="2416317" y="804057"/>
                  <a:pt x="2414568" y="805149"/>
                  <a:pt x="2412602" y="805149"/>
                </a:cubicBezTo>
                <a:cubicBezTo>
                  <a:pt x="2409324" y="805149"/>
                  <a:pt x="2404516" y="817608"/>
                  <a:pt x="2387471" y="868098"/>
                </a:cubicBezTo>
                <a:cubicBezTo>
                  <a:pt x="2375888" y="902633"/>
                  <a:pt x="2343546" y="998149"/>
                  <a:pt x="2315793" y="1080551"/>
                </a:cubicBezTo>
                <a:cubicBezTo>
                  <a:pt x="2287821" y="1162953"/>
                  <a:pt x="2253293" y="1265245"/>
                  <a:pt x="2238870" y="1307866"/>
                </a:cubicBezTo>
                <a:cubicBezTo>
                  <a:pt x="2205872" y="1405787"/>
                  <a:pt x="2164133" y="1529280"/>
                  <a:pt x="2130479" y="1629168"/>
                </a:cubicBezTo>
                <a:cubicBezTo>
                  <a:pt x="2116056" y="1671789"/>
                  <a:pt x="2098356" y="1724465"/>
                  <a:pt x="2090925" y="1745885"/>
                </a:cubicBezTo>
                <a:cubicBezTo>
                  <a:pt x="2083495" y="1767524"/>
                  <a:pt x="2077595" y="1785666"/>
                  <a:pt x="2077595" y="1786321"/>
                </a:cubicBezTo>
                <a:cubicBezTo>
                  <a:pt x="2077595" y="1787196"/>
                  <a:pt x="2080873" y="1789381"/>
                  <a:pt x="2084807" y="1791567"/>
                </a:cubicBezTo>
                <a:cubicBezTo>
                  <a:pt x="2105348" y="1802714"/>
                  <a:pt x="2114745" y="1844025"/>
                  <a:pt x="2102071" y="1869379"/>
                </a:cubicBezTo>
                <a:cubicBezTo>
                  <a:pt x="2098356" y="1877248"/>
                  <a:pt x="2098356" y="1877248"/>
                  <a:pt x="2104911" y="1887958"/>
                </a:cubicBezTo>
                <a:cubicBezTo>
                  <a:pt x="2111904" y="1899542"/>
                  <a:pt x="2113871" y="1915061"/>
                  <a:pt x="2108845" y="1920088"/>
                </a:cubicBezTo>
                <a:cubicBezTo>
                  <a:pt x="2106878" y="1922055"/>
                  <a:pt x="2105348" y="1921181"/>
                  <a:pt x="2102289" y="1915498"/>
                </a:cubicBezTo>
                <a:cubicBezTo>
                  <a:pt x="2100104" y="1911563"/>
                  <a:pt x="2095515" y="1905006"/>
                  <a:pt x="2092018" y="1900853"/>
                </a:cubicBezTo>
                <a:cubicBezTo>
                  <a:pt x="2086118" y="1893859"/>
                  <a:pt x="2085025" y="1893422"/>
                  <a:pt x="2074317" y="1894296"/>
                </a:cubicBezTo>
                <a:cubicBezTo>
                  <a:pt x="2060768" y="1895170"/>
                  <a:pt x="2059020" y="1896263"/>
                  <a:pt x="2054431" y="1904788"/>
                </a:cubicBezTo>
                <a:cubicBezTo>
                  <a:pt x="2050060" y="1913531"/>
                  <a:pt x="2051809" y="1921836"/>
                  <a:pt x="2062298" y="1939541"/>
                </a:cubicBezTo>
                <a:cubicBezTo>
                  <a:pt x="2072350" y="1956589"/>
                  <a:pt x="2075410" y="1967081"/>
                  <a:pt x="2075410" y="1983911"/>
                </a:cubicBezTo>
                <a:lnTo>
                  <a:pt x="2075410" y="1996370"/>
                </a:lnTo>
                <a:lnTo>
                  <a:pt x="2091581" y="1996370"/>
                </a:lnTo>
                <a:cubicBezTo>
                  <a:pt x="2189264" y="1996370"/>
                  <a:pt x="2279298" y="2066313"/>
                  <a:pt x="2303992" y="2161610"/>
                </a:cubicBezTo>
                <a:cubicBezTo>
                  <a:pt x="2312078" y="2192429"/>
                  <a:pt x="2312078" y="2230898"/>
                  <a:pt x="2304211" y="2261498"/>
                </a:cubicBezTo>
                <a:cubicBezTo>
                  <a:pt x="2286947" y="2327507"/>
                  <a:pt x="2239526" y="2379527"/>
                  <a:pt x="2177463" y="2400947"/>
                </a:cubicBezTo>
                <a:cubicBezTo>
                  <a:pt x="2115838" y="2422149"/>
                  <a:pt x="2052683" y="2410783"/>
                  <a:pt x="2003513" y="2369473"/>
                </a:cubicBezTo>
                <a:cubicBezTo>
                  <a:pt x="1978383" y="2348490"/>
                  <a:pt x="1956311" y="2311988"/>
                  <a:pt x="1949755" y="2280951"/>
                </a:cubicBezTo>
                <a:cubicBezTo>
                  <a:pt x="1945603" y="2261717"/>
                  <a:pt x="1945603" y="2230679"/>
                  <a:pt x="1949974" y="2212756"/>
                </a:cubicBezTo>
                <a:cubicBezTo>
                  <a:pt x="1961337" y="2164452"/>
                  <a:pt x="1998269" y="2125109"/>
                  <a:pt x="2045908" y="2110902"/>
                </a:cubicBezTo>
                <a:cubicBezTo>
                  <a:pt x="2064702" y="2105219"/>
                  <a:pt x="2098356" y="2105656"/>
                  <a:pt x="2115619" y="2111994"/>
                </a:cubicBezTo>
                <a:cubicBezTo>
                  <a:pt x="2138565" y="2120082"/>
                  <a:pt x="2162385" y="2139097"/>
                  <a:pt x="2173748" y="2157676"/>
                </a:cubicBezTo>
                <a:cubicBezTo>
                  <a:pt x="2188390" y="2181719"/>
                  <a:pt x="2191012" y="2218439"/>
                  <a:pt x="2179867" y="2240078"/>
                </a:cubicBezTo>
                <a:cubicBezTo>
                  <a:pt x="2164570" y="2269585"/>
                  <a:pt x="2132228" y="2285541"/>
                  <a:pt x="2110593" y="2274394"/>
                </a:cubicBezTo>
                <a:cubicBezTo>
                  <a:pt x="2100759" y="2269585"/>
                  <a:pt x="2099885" y="2265870"/>
                  <a:pt x="2107534" y="2262809"/>
                </a:cubicBezTo>
                <a:cubicBezTo>
                  <a:pt x="2131572" y="2253411"/>
                  <a:pt x="2143373" y="2241608"/>
                  <a:pt x="2146432" y="2223685"/>
                </a:cubicBezTo>
                <a:cubicBezTo>
                  <a:pt x="2150366" y="2199861"/>
                  <a:pt x="2129605" y="2171665"/>
                  <a:pt x="2102945" y="2164452"/>
                </a:cubicBezTo>
                <a:cubicBezTo>
                  <a:pt x="2072132" y="2156146"/>
                  <a:pt x="2036511" y="2175162"/>
                  <a:pt x="2021214" y="2207948"/>
                </a:cubicBezTo>
                <a:cubicBezTo>
                  <a:pt x="2015970" y="2218876"/>
                  <a:pt x="2015314" y="2223248"/>
                  <a:pt x="2015314" y="2242264"/>
                </a:cubicBezTo>
                <a:cubicBezTo>
                  <a:pt x="2015314" y="2262372"/>
                  <a:pt x="2015970" y="2265432"/>
                  <a:pt x="2022307" y="2278984"/>
                </a:cubicBezTo>
                <a:cubicBezTo>
                  <a:pt x="2042412" y="2321387"/>
                  <a:pt x="2093766" y="2344556"/>
                  <a:pt x="2140095" y="2332097"/>
                </a:cubicBezTo>
                <a:cubicBezTo>
                  <a:pt x="2179649" y="2321605"/>
                  <a:pt x="2214176" y="2286415"/>
                  <a:pt x="2225103" y="2245542"/>
                </a:cubicBezTo>
                <a:cubicBezTo>
                  <a:pt x="2229255" y="2229586"/>
                  <a:pt x="2229255" y="2198112"/>
                  <a:pt x="2224884" y="2181282"/>
                </a:cubicBezTo>
                <a:cubicBezTo>
                  <a:pt x="2210898" y="2126857"/>
                  <a:pt x="2156703" y="2081613"/>
                  <a:pt x="2098356" y="2076149"/>
                </a:cubicBezTo>
                <a:cubicBezTo>
                  <a:pt x="2068854" y="2073307"/>
                  <a:pt x="2049623" y="2080739"/>
                  <a:pt x="1993024" y="2117240"/>
                </a:cubicBezTo>
                <a:cubicBezTo>
                  <a:pt x="1971608" y="2130792"/>
                  <a:pt x="1949318" y="2144999"/>
                  <a:pt x="1943199" y="2148277"/>
                </a:cubicBezTo>
                <a:cubicBezTo>
                  <a:pt x="1929213" y="2156365"/>
                  <a:pt x="1860813" y="2199642"/>
                  <a:pt x="1775368" y="2254722"/>
                </a:cubicBezTo>
                <a:cubicBezTo>
                  <a:pt x="1668726" y="2323354"/>
                  <a:pt x="1621305" y="2350457"/>
                  <a:pt x="1565142" y="2374500"/>
                </a:cubicBezTo>
                <a:cubicBezTo>
                  <a:pt x="1484068" y="2409253"/>
                  <a:pt x="1387041" y="2431766"/>
                  <a:pt x="1295914" y="2437012"/>
                </a:cubicBezTo>
                <a:cubicBezTo>
                  <a:pt x="1282365" y="2437886"/>
                  <a:pt x="1271220" y="2439197"/>
                  <a:pt x="1271220" y="2439853"/>
                </a:cubicBezTo>
                <a:cubicBezTo>
                  <a:pt x="1271438" y="2440509"/>
                  <a:pt x="1275809" y="2444006"/>
                  <a:pt x="1281054" y="2447285"/>
                </a:cubicBezTo>
                <a:cubicBezTo>
                  <a:pt x="1293510" y="2455153"/>
                  <a:pt x="1304436" y="2468486"/>
                  <a:pt x="1312085" y="2485098"/>
                </a:cubicBezTo>
                <a:cubicBezTo>
                  <a:pt x="1317767" y="2496901"/>
                  <a:pt x="1318204" y="2500179"/>
                  <a:pt x="1318204" y="2523129"/>
                </a:cubicBezTo>
                <a:cubicBezTo>
                  <a:pt x="1318204" y="2563347"/>
                  <a:pt x="1312522" y="2577554"/>
                  <a:pt x="1235381" y="2729462"/>
                </a:cubicBezTo>
                <a:cubicBezTo>
                  <a:pt x="1220302" y="2759188"/>
                  <a:pt x="1207846" y="2785198"/>
                  <a:pt x="1207846" y="2786728"/>
                </a:cubicBezTo>
                <a:cubicBezTo>
                  <a:pt x="1207846" y="2793285"/>
                  <a:pt x="1204131" y="2789132"/>
                  <a:pt x="1199105" y="2777329"/>
                </a:cubicBezTo>
                <a:close/>
                <a:moveTo>
                  <a:pt x="375029" y="1859980"/>
                </a:moveTo>
                <a:cubicBezTo>
                  <a:pt x="384862" y="1820637"/>
                  <a:pt x="360387" y="1779546"/>
                  <a:pt x="337660" y="1797469"/>
                </a:cubicBezTo>
                <a:cubicBezTo>
                  <a:pt x="325641" y="1806867"/>
                  <a:pt x="318866" y="1837904"/>
                  <a:pt x="324111" y="1859980"/>
                </a:cubicBezTo>
                <a:cubicBezTo>
                  <a:pt x="326296" y="1869160"/>
                  <a:pt x="326952" y="1869816"/>
                  <a:pt x="331978" y="1867193"/>
                </a:cubicBezTo>
                <a:cubicBezTo>
                  <a:pt x="338097" y="1863915"/>
                  <a:pt x="356453" y="1864352"/>
                  <a:pt x="363665" y="1868067"/>
                </a:cubicBezTo>
                <a:cubicBezTo>
                  <a:pt x="367161" y="1869597"/>
                  <a:pt x="370439" y="1870690"/>
                  <a:pt x="371095" y="1870253"/>
                </a:cubicBezTo>
                <a:cubicBezTo>
                  <a:pt x="371969" y="1870035"/>
                  <a:pt x="373717" y="1865226"/>
                  <a:pt x="375029" y="1859980"/>
                </a:cubicBezTo>
                <a:close/>
                <a:moveTo>
                  <a:pt x="2064265" y="1864789"/>
                </a:moveTo>
                <a:cubicBezTo>
                  <a:pt x="2070165" y="1864789"/>
                  <a:pt x="2076940" y="1865882"/>
                  <a:pt x="2079343" y="1867193"/>
                </a:cubicBezTo>
                <a:cubicBezTo>
                  <a:pt x="2084370" y="1869816"/>
                  <a:pt x="2085025" y="1869160"/>
                  <a:pt x="2087210" y="1859980"/>
                </a:cubicBezTo>
                <a:cubicBezTo>
                  <a:pt x="2092455" y="1837904"/>
                  <a:pt x="2085681" y="1806867"/>
                  <a:pt x="2073662" y="1797469"/>
                </a:cubicBezTo>
                <a:cubicBezTo>
                  <a:pt x="2054431" y="1782168"/>
                  <a:pt x="2031485" y="1811020"/>
                  <a:pt x="2034545" y="1846429"/>
                </a:cubicBezTo>
                <a:cubicBezTo>
                  <a:pt x="2035200" y="1853860"/>
                  <a:pt x="2036730" y="1862385"/>
                  <a:pt x="2037823" y="1865663"/>
                </a:cubicBezTo>
                <a:cubicBezTo>
                  <a:pt x="2040226" y="1871346"/>
                  <a:pt x="2040445" y="1871346"/>
                  <a:pt x="2046782" y="1868286"/>
                </a:cubicBezTo>
                <a:cubicBezTo>
                  <a:pt x="2050497" y="1866537"/>
                  <a:pt x="2058146" y="1865007"/>
                  <a:pt x="2064265" y="1864789"/>
                </a:cubicBezTo>
                <a:close/>
                <a:moveTo>
                  <a:pt x="340282" y="1269616"/>
                </a:moveTo>
                <a:lnTo>
                  <a:pt x="340282" y="805149"/>
                </a:lnTo>
                <a:lnTo>
                  <a:pt x="181630" y="805149"/>
                </a:lnTo>
                <a:cubicBezTo>
                  <a:pt x="76735" y="805149"/>
                  <a:pt x="23632" y="805805"/>
                  <a:pt x="24507" y="807335"/>
                </a:cubicBezTo>
                <a:cubicBezTo>
                  <a:pt x="25162" y="808428"/>
                  <a:pt x="36307" y="840340"/>
                  <a:pt x="48982" y="877715"/>
                </a:cubicBezTo>
                <a:cubicBezTo>
                  <a:pt x="98370" y="1024378"/>
                  <a:pt x="124593" y="1102189"/>
                  <a:pt x="150817" y="1180001"/>
                </a:cubicBezTo>
                <a:cubicBezTo>
                  <a:pt x="165895" y="1224590"/>
                  <a:pt x="190152" y="1296063"/>
                  <a:pt x="204575" y="1339122"/>
                </a:cubicBezTo>
                <a:cubicBezTo>
                  <a:pt x="219217" y="1381962"/>
                  <a:pt x="242818" y="1452124"/>
                  <a:pt x="257241" y="1494746"/>
                </a:cubicBezTo>
                <a:cubicBezTo>
                  <a:pt x="271664" y="1537367"/>
                  <a:pt x="295265" y="1607529"/>
                  <a:pt x="309688" y="1650588"/>
                </a:cubicBezTo>
                <a:cubicBezTo>
                  <a:pt x="340719" y="1742825"/>
                  <a:pt x="337660" y="1734083"/>
                  <a:pt x="339190" y="1734083"/>
                </a:cubicBezTo>
                <a:cubicBezTo>
                  <a:pt x="339845" y="1734083"/>
                  <a:pt x="340282" y="1525127"/>
                  <a:pt x="340282" y="1269616"/>
                </a:cubicBezTo>
                <a:close/>
                <a:moveTo>
                  <a:pt x="530403" y="1232459"/>
                </a:moveTo>
                <a:cubicBezTo>
                  <a:pt x="608856" y="1000553"/>
                  <a:pt x="673540" y="809302"/>
                  <a:pt x="673977" y="807991"/>
                </a:cubicBezTo>
                <a:cubicBezTo>
                  <a:pt x="674852" y="805805"/>
                  <a:pt x="642728" y="805149"/>
                  <a:pt x="517510" y="805149"/>
                </a:cubicBezTo>
                <a:lnTo>
                  <a:pt x="359950" y="805149"/>
                </a:lnTo>
                <a:lnTo>
                  <a:pt x="360168" y="1270272"/>
                </a:lnTo>
                <a:lnTo>
                  <a:pt x="360168" y="1735175"/>
                </a:lnTo>
                <a:lnTo>
                  <a:pt x="374154" y="1694739"/>
                </a:lnTo>
                <a:cubicBezTo>
                  <a:pt x="381803" y="1672445"/>
                  <a:pt x="452170" y="1464583"/>
                  <a:pt x="530403" y="1232459"/>
                </a:cubicBezTo>
                <a:close/>
                <a:moveTo>
                  <a:pt x="2051372" y="1269616"/>
                </a:moveTo>
                <a:lnTo>
                  <a:pt x="2051372" y="805149"/>
                </a:lnTo>
                <a:lnTo>
                  <a:pt x="1893811" y="805149"/>
                </a:lnTo>
                <a:cubicBezTo>
                  <a:pt x="1768594" y="805149"/>
                  <a:pt x="1736470" y="805805"/>
                  <a:pt x="1737344" y="807991"/>
                </a:cubicBezTo>
                <a:cubicBezTo>
                  <a:pt x="1738218" y="810395"/>
                  <a:pt x="2008540" y="1609933"/>
                  <a:pt x="2036949" y="1694084"/>
                </a:cubicBezTo>
                <a:cubicBezTo>
                  <a:pt x="2044160" y="1716160"/>
                  <a:pt x="2050497" y="1734083"/>
                  <a:pt x="2050934" y="1734083"/>
                </a:cubicBezTo>
                <a:cubicBezTo>
                  <a:pt x="2051153" y="1734083"/>
                  <a:pt x="2051372" y="1525127"/>
                  <a:pt x="2051372" y="1269616"/>
                </a:cubicBezTo>
                <a:close/>
                <a:moveTo>
                  <a:pt x="2076065" y="1727088"/>
                </a:moveTo>
                <a:cubicBezTo>
                  <a:pt x="2076721" y="1724247"/>
                  <a:pt x="2089177" y="1686652"/>
                  <a:pt x="2103819" y="1643375"/>
                </a:cubicBezTo>
                <a:cubicBezTo>
                  <a:pt x="2118460" y="1600098"/>
                  <a:pt x="2142061" y="1530373"/>
                  <a:pt x="2156266" y="1488188"/>
                </a:cubicBezTo>
                <a:cubicBezTo>
                  <a:pt x="2170470" y="1446223"/>
                  <a:pt x="2205872" y="1341308"/>
                  <a:pt x="2234937" y="1255409"/>
                </a:cubicBezTo>
                <a:cubicBezTo>
                  <a:pt x="2264001" y="1169510"/>
                  <a:pt x="2299403" y="1064814"/>
                  <a:pt x="2313607" y="1022629"/>
                </a:cubicBezTo>
                <a:cubicBezTo>
                  <a:pt x="2327812" y="980663"/>
                  <a:pt x="2349665" y="915310"/>
                  <a:pt x="2362340" y="877715"/>
                </a:cubicBezTo>
                <a:cubicBezTo>
                  <a:pt x="2375014" y="840340"/>
                  <a:pt x="2386159" y="808428"/>
                  <a:pt x="2386815" y="807335"/>
                </a:cubicBezTo>
                <a:cubicBezTo>
                  <a:pt x="2387689" y="805805"/>
                  <a:pt x="2334586" y="805149"/>
                  <a:pt x="2229692" y="805149"/>
                </a:cubicBezTo>
                <a:lnTo>
                  <a:pt x="2071039" y="805149"/>
                </a:lnTo>
                <a:lnTo>
                  <a:pt x="2071039" y="1269835"/>
                </a:lnTo>
                <a:cubicBezTo>
                  <a:pt x="2071039" y="1536930"/>
                  <a:pt x="2071913" y="1733864"/>
                  <a:pt x="2073006" y="1733208"/>
                </a:cubicBezTo>
                <a:cubicBezTo>
                  <a:pt x="2074099" y="1732553"/>
                  <a:pt x="2075410" y="1729711"/>
                  <a:pt x="2076065" y="1727088"/>
                </a:cubicBezTo>
                <a:close/>
              </a:path>
            </a:pathLst>
          </a:custGeom>
          <a:solidFill>
            <a:srgbClr val="FFC000"/>
          </a:solidFill>
          <a:ln w="218" cap="flat">
            <a:noFill/>
            <a:prstDash val="solid"/>
            <a:miter/>
          </a:ln>
        </p:spPr>
        <p:txBody>
          <a:bodyPr rtlCol="0" anchor="ctr"/>
          <a:lstStyle/>
          <a:p>
            <a:endParaRPr lang="en-US" dirty="0"/>
          </a:p>
        </p:txBody>
      </p:sp>
      <p:sp>
        <p:nvSpPr>
          <p:cNvPr id="10" name="TextBox 9">
            <a:extLst>
              <a:ext uri="{FF2B5EF4-FFF2-40B4-BE49-F238E27FC236}">
                <a16:creationId xmlns:a16="http://schemas.microsoft.com/office/drawing/2014/main" id="{83287E64-9E32-2040-BDB7-8B8C6D70568E}"/>
              </a:ext>
            </a:extLst>
          </p:cNvPr>
          <p:cNvSpPr txBox="1"/>
          <p:nvPr/>
        </p:nvSpPr>
        <p:spPr>
          <a:xfrm>
            <a:off x="2661498" y="4540410"/>
            <a:ext cx="7029677" cy="338554"/>
          </a:xfrm>
          <a:prstGeom prst="rect">
            <a:avLst/>
          </a:prstGeom>
          <a:noFill/>
        </p:spPr>
        <p:txBody>
          <a:bodyPr wrap="square">
            <a:spAutoFit/>
          </a:bodyPr>
          <a:lstStyle/>
          <a:p>
            <a:pPr algn="ctr"/>
            <a:r>
              <a:rPr lang="x-none" sz="1600" b="1" dirty="0">
                <a:solidFill>
                  <a:schemeClr val="bg1"/>
                </a:solidFill>
                <a:latin typeface="Arial" panose="020B0604020202020204" pitchFamily="34" charset="0"/>
                <a:cs typeface="Arial" panose="020B0604020202020204" pitchFamily="34" charset="0"/>
              </a:rPr>
              <a:t>ХУУЛЬ ТОГТООМЖИЙН ШИНЭЧЛЭЛ</a:t>
            </a:r>
          </a:p>
        </p:txBody>
      </p:sp>
    </p:spTree>
    <p:extLst>
      <p:ext uri="{BB962C8B-B14F-4D97-AF65-F5344CB8AC3E}">
        <p14:creationId xmlns:p14="http://schemas.microsoft.com/office/powerpoint/2010/main" val="2016362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527"/>
                                        </p:tgtEl>
                                        <p:attrNameLst>
                                          <p:attrName>style.visibility</p:attrName>
                                        </p:attrNameLst>
                                      </p:cBhvr>
                                      <p:to>
                                        <p:strVal val="visible"/>
                                      </p:to>
                                    </p:set>
                                    <p:anim calcmode="lin" valueType="num">
                                      <p:cBhvr>
                                        <p:cTn id="7" dur="500" fill="hold"/>
                                        <p:tgtEl>
                                          <p:spTgt spid="527"/>
                                        </p:tgtEl>
                                        <p:attrNameLst>
                                          <p:attrName>ppt_w</p:attrName>
                                        </p:attrNameLst>
                                      </p:cBhvr>
                                      <p:tavLst>
                                        <p:tav tm="0">
                                          <p:val>
                                            <p:fltVal val="0"/>
                                          </p:val>
                                        </p:tav>
                                        <p:tav tm="100000">
                                          <p:val>
                                            <p:strVal val="#ppt_w"/>
                                          </p:val>
                                        </p:tav>
                                      </p:tavLst>
                                    </p:anim>
                                    <p:anim calcmode="lin" valueType="num">
                                      <p:cBhvr>
                                        <p:cTn id="8" dur="500" fill="hold"/>
                                        <p:tgtEl>
                                          <p:spTgt spid="527"/>
                                        </p:tgtEl>
                                        <p:attrNameLst>
                                          <p:attrName>ppt_h</p:attrName>
                                        </p:attrNameLst>
                                      </p:cBhvr>
                                      <p:tavLst>
                                        <p:tav tm="0">
                                          <p:val>
                                            <p:fltVal val="0"/>
                                          </p:val>
                                        </p:tav>
                                        <p:tav tm="100000">
                                          <p:val>
                                            <p:strVal val="#ppt_h"/>
                                          </p:val>
                                        </p:tav>
                                      </p:tavLst>
                                    </p:anim>
                                    <p:animEffect transition="in" filter="fade">
                                      <p:cBhvr>
                                        <p:cTn id="9" dur="500"/>
                                        <p:tgtEl>
                                          <p:spTgt spid="527"/>
                                        </p:tgtEl>
                                      </p:cBhvr>
                                    </p:animEffect>
                                  </p:childTnLst>
                                </p:cTn>
                              </p:par>
                              <p:par>
                                <p:cTn id="10" presetID="10" presetClass="entr" presetSubtype="0" fill="hold" nodeType="withEffect">
                                  <p:stCondLst>
                                    <p:cond delay="0"/>
                                  </p:stCondLst>
                                  <p:iterate type="wd">
                                    <p:tmPct val="10000"/>
                                  </p:iterate>
                                  <p:childTnLst>
                                    <p:set>
                                      <p:cBhvr>
                                        <p:cTn id="11" dur="1" fill="hold">
                                          <p:stCondLst>
                                            <p:cond delay="0"/>
                                          </p:stCondLst>
                                        </p:cTn>
                                        <p:tgtEl>
                                          <p:spTgt spid="10">
                                            <p:txEl>
                                              <p:pRg st="0" end="0"/>
                                            </p:txEl>
                                          </p:spTgt>
                                        </p:tgtEl>
                                        <p:attrNameLst>
                                          <p:attrName>style.visibility</p:attrName>
                                        </p:attrNameLst>
                                      </p:cBhvr>
                                      <p:to>
                                        <p:strVal val="visible"/>
                                      </p:to>
                                    </p:set>
                                    <p:animEffect transition="in" filter="fade">
                                      <p:cBhvr>
                                        <p:cTn id="12"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38">
            <a:extLst>
              <a:ext uri="{FF2B5EF4-FFF2-40B4-BE49-F238E27FC236}">
                <a16:creationId xmlns:a16="http://schemas.microsoft.com/office/drawing/2014/main" id="{8FDF1AC6-8710-4388-845B-62E85B353913}"/>
              </a:ext>
            </a:extLst>
          </p:cNvPr>
          <p:cNvSpPr/>
          <p:nvPr/>
        </p:nvSpPr>
        <p:spPr>
          <a:xfrm>
            <a:off x="6060586" y="-211723"/>
            <a:ext cx="6096000" cy="6858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0" name="Group 39">
            <a:extLst>
              <a:ext uri="{FF2B5EF4-FFF2-40B4-BE49-F238E27FC236}">
                <a16:creationId xmlns:a16="http://schemas.microsoft.com/office/drawing/2014/main" id="{62DA311F-875E-44F9-A88E-B39CC8E2CE3E}"/>
              </a:ext>
            </a:extLst>
          </p:cNvPr>
          <p:cNvGrpSpPr/>
          <p:nvPr/>
        </p:nvGrpSpPr>
        <p:grpSpPr>
          <a:xfrm>
            <a:off x="0" y="-211723"/>
            <a:ext cx="6481084" cy="6858000"/>
            <a:chOff x="7822" y="-136160"/>
            <a:chExt cx="6481084" cy="6858000"/>
          </a:xfrm>
        </p:grpSpPr>
        <p:sp>
          <p:nvSpPr>
            <p:cNvPr id="41" name="Rectangle 40">
              <a:extLst>
                <a:ext uri="{FF2B5EF4-FFF2-40B4-BE49-F238E27FC236}">
                  <a16:creationId xmlns:a16="http://schemas.microsoft.com/office/drawing/2014/main" id="{197FCAF8-EEFC-4ED5-9ED4-CBFE930F5AAE}"/>
                </a:ext>
              </a:extLst>
            </p:cNvPr>
            <p:cNvSpPr/>
            <p:nvPr/>
          </p:nvSpPr>
          <p:spPr>
            <a:xfrm>
              <a:off x="7822" y="-136160"/>
              <a:ext cx="6096000" cy="6858000"/>
            </a:xfrm>
            <a:prstGeom prst="rect">
              <a:avLst/>
            </a:prstGeom>
            <a:solidFill>
              <a:srgbClr val="0F16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Isosceles Triangle 41">
              <a:extLst>
                <a:ext uri="{FF2B5EF4-FFF2-40B4-BE49-F238E27FC236}">
                  <a16:creationId xmlns:a16="http://schemas.microsoft.com/office/drawing/2014/main" id="{676061C2-6352-4438-8776-E7C8E35BDBF5}"/>
                </a:ext>
              </a:extLst>
            </p:cNvPr>
            <p:cNvSpPr/>
            <p:nvPr/>
          </p:nvSpPr>
          <p:spPr>
            <a:xfrm rot="5400000">
              <a:off x="5525691" y="3232548"/>
              <a:ext cx="1533524" cy="392906"/>
            </a:xfrm>
            <a:prstGeom prst="triangle">
              <a:avLst/>
            </a:prstGeom>
            <a:solidFill>
              <a:srgbClr val="0F16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8" name="Group 37">
            <a:extLst>
              <a:ext uri="{FF2B5EF4-FFF2-40B4-BE49-F238E27FC236}">
                <a16:creationId xmlns:a16="http://schemas.microsoft.com/office/drawing/2014/main" id="{CCD90644-0756-4852-A502-924CF92D7770}"/>
              </a:ext>
            </a:extLst>
          </p:cNvPr>
          <p:cNvGrpSpPr/>
          <p:nvPr/>
        </p:nvGrpSpPr>
        <p:grpSpPr>
          <a:xfrm>
            <a:off x="1090094" y="1258803"/>
            <a:ext cx="4370828" cy="2127751"/>
            <a:chOff x="804344" y="925428"/>
            <a:chExt cx="4370828" cy="2127751"/>
          </a:xfrm>
        </p:grpSpPr>
        <p:sp>
          <p:nvSpPr>
            <p:cNvPr id="4" name="TextBox 3">
              <a:extLst>
                <a:ext uri="{FF2B5EF4-FFF2-40B4-BE49-F238E27FC236}">
                  <a16:creationId xmlns:a16="http://schemas.microsoft.com/office/drawing/2014/main" id="{E48A9F0A-3A67-4799-B193-B732772B26A3}"/>
                </a:ext>
              </a:extLst>
            </p:cNvPr>
            <p:cNvSpPr txBox="1"/>
            <p:nvPr/>
          </p:nvSpPr>
          <p:spPr>
            <a:xfrm>
              <a:off x="804344" y="1460252"/>
              <a:ext cx="4370828" cy="584775"/>
            </a:xfrm>
            <a:prstGeom prst="rect">
              <a:avLst/>
            </a:prstGeom>
            <a:noFill/>
          </p:spPr>
          <p:txBody>
            <a:bodyPr wrap="square">
              <a:spAutoFit/>
            </a:bodyPr>
            <a:lstStyle/>
            <a:p>
              <a:pPr algn="ctr"/>
              <a:r>
                <a:rPr lang="x-none" sz="1600" b="1" dirty="0">
                  <a:solidFill>
                    <a:schemeClr val="bg1"/>
                  </a:solidFill>
                  <a:latin typeface="Arial" panose="020B0604020202020204" pitchFamily="34" charset="0"/>
                  <a:cs typeface="Arial" panose="020B0604020202020204" pitchFamily="34" charset="0"/>
                </a:rPr>
                <a:t>АЖ АХУЙН ҮЙЛ АЖИЛЛАГААНЫ ТУСГАЙ ЗӨВШӨӨРЛИЙН ТУХАЙ ХУУЛ</a:t>
              </a:r>
              <a:r>
                <a:rPr lang="mn-MN" sz="1600" b="1" dirty="0">
                  <a:solidFill>
                    <a:schemeClr val="bg1"/>
                  </a:solidFill>
                  <a:latin typeface="Arial" panose="020B0604020202020204" pitchFamily="34" charset="0"/>
                  <a:cs typeface="Arial" panose="020B0604020202020204" pitchFamily="34" charset="0"/>
                </a:rPr>
                <a:t>Ь  </a:t>
              </a:r>
              <a:r>
                <a:rPr lang="en-US" sz="1600" b="1" dirty="0">
                  <a:solidFill>
                    <a:schemeClr val="bg1"/>
                  </a:solidFill>
                  <a:latin typeface="Arial" panose="020B0604020202020204" pitchFamily="34" charset="0"/>
                  <a:cs typeface="Arial" panose="020B0604020202020204" pitchFamily="34" charset="0"/>
                </a:rPr>
                <a:t>2001 </a:t>
              </a:r>
              <a:r>
                <a:rPr lang="mn-MN" sz="1600" b="1" dirty="0">
                  <a:solidFill>
                    <a:schemeClr val="bg1"/>
                  </a:solidFill>
                  <a:latin typeface="Arial" panose="020B0604020202020204" pitchFamily="34" charset="0"/>
                  <a:cs typeface="Arial" panose="020B0604020202020204" pitchFamily="34" charset="0"/>
                </a:rPr>
                <a:t> ОН</a:t>
              </a:r>
            </a:p>
          </p:txBody>
        </p:sp>
        <p:cxnSp>
          <p:nvCxnSpPr>
            <p:cNvPr id="7" name="Straight Connector 6">
              <a:extLst>
                <a:ext uri="{FF2B5EF4-FFF2-40B4-BE49-F238E27FC236}">
                  <a16:creationId xmlns:a16="http://schemas.microsoft.com/office/drawing/2014/main" id="{E07CEC70-0DB4-440A-B23A-343A3D1B03D7}"/>
                </a:ext>
              </a:extLst>
            </p:cNvPr>
            <p:cNvCxnSpPr>
              <a:cxnSpLocks/>
            </p:cNvCxnSpPr>
            <p:nvPr/>
          </p:nvCxnSpPr>
          <p:spPr>
            <a:xfrm>
              <a:off x="913223" y="2238375"/>
              <a:ext cx="4153070"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grpSp>
          <p:nvGrpSpPr>
            <p:cNvPr id="22" name="Group 21">
              <a:extLst>
                <a:ext uri="{FF2B5EF4-FFF2-40B4-BE49-F238E27FC236}">
                  <a16:creationId xmlns:a16="http://schemas.microsoft.com/office/drawing/2014/main" id="{269099B1-E4D6-4404-BF82-6E38E801EA88}"/>
                </a:ext>
              </a:extLst>
            </p:cNvPr>
            <p:cNvGrpSpPr/>
            <p:nvPr/>
          </p:nvGrpSpPr>
          <p:grpSpPr>
            <a:xfrm>
              <a:off x="1913671" y="2714625"/>
              <a:ext cx="2141756" cy="338554"/>
              <a:chOff x="795338" y="2714625"/>
              <a:chExt cx="2141756" cy="338554"/>
            </a:xfrm>
          </p:grpSpPr>
          <p:sp>
            <p:nvSpPr>
              <p:cNvPr id="9" name="TextBox 8">
                <a:extLst>
                  <a:ext uri="{FF2B5EF4-FFF2-40B4-BE49-F238E27FC236}">
                    <a16:creationId xmlns:a16="http://schemas.microsoft.com/office/drawing/2014/main" id="{AF90CA40-C7F5-44F6-A79A-CCCA57774671}"/>
                  </a:ext>
                </a:extLst>
              </p:cNvPr>
              <p:cNvSpPr txBox="1"/>
              <p:nvPr/>
            </p:nvSpPr>
            <p:spPr>
              <a:xfrm>
                <a:off x="795338" y="2714625"/>
                <a:ext cx="912429" cy="338554"/>
              </a:xfrm>
              <a:prstGeom prst="rect">
                <a:avLst/>
              </a:prstGeom>
              <a:noFill/>
            </p:spPr>
            <p:txBody>
              <a:bodyPr wrap="square">
                <a:spAutoFit/>
              </a:bodyPr>
              <a:lstStyle>
                <a:defPPr>
                  <a:defRPr lang="en-US"/>
                </a:defPPr>
                <a:lvl1pPr>
                  <a:defRPr sz="1600" b="1">
                    <a:latin typeface="Montserrat" pitchFamily="2" charset="0"/>
                    <a:cs typeface="Arial" panose="020B0604020202020204" pitchFamily="34" charset="0"/>
                  </a:defRPr>
                </a:lvl1pPr>
              </a:lstStyle>
              <a:p>
                <a:r>
                  <a:rPr lang="mn-MN" b="0" dirty="0">
                    <a:solidFill>
                      <a:schemeClr val="bg1"/>
                    </a:solidFill>
                    <a:latin typeface="Arial" panose="020B0604020202020204" pitchFamily="34" charset="0"/>
                  </a:rPr>
                  <a:t>НИЙТ</a:t>
                </a:r>
                <a:endParaRPr lang="en-US" b="0" dirty="0">
                  <a:solidFill>
                    <a:schemeClr val="bg1"/>
                  </a:solidFill>
                  <a:latin typeface="Arial" panose="020B0604020202020204" pitchFamily="34" charset="0"/>
                </a:endParaRPr>
              </a:p>
            </p:txBody>
          </p:sp>
          <p:sp>
            <p:nvSpPr>
              <p:cNvPr id="14" name="TextBox 13">
                <a:extLst>
                  <a:ext uri="{FF2B5EF4-FFF2-40B4-BE49-F238E27FC236}">
                    <a16:creationId xmlns:a16="http://schemas.microsoft.com/office/drawing/2014/main" id="{9A0EEF58-14B9-4FB9-A5EC-2CF8A9C2094E}"/>
                  </a:ext>
                </a:extLst>
              </p:cNvPr>
              <p:cNvSpPr txBox="1"/>
              <p:nvPr/>
            </p:nvSpPr>
            <p:spPr>
              <a:xfrm>
                <a:off x="2297175" y="2714625"/>
                <a:ext cx="639919" cy="338554"/>
              </a:xfrm>
              <a:prstGeom prst="rect">
                <a:avLst/>
              </a:prstGeom>
              <a:noFill/>
            </p:spPr>
            <p:txBody>
              <a:bodyPr wrap="none" rtlCol="0">
                <a:spAutoFit/>
              </a:bodyPr>
              <a:lstStyle/>
              <a:p>
                <a:pPr algn="ctr"/>
                <a:r>
                  <a:rPr lang="en-US" sz="1600" b="1" dirty="0">
                    <a:solidFill>
                      <a:schemeClr val="bg1"/>
                    </a:solidFill>
                    <a:latin typeface="Arial" panose="020B0604020202020204" pitchFamily="34" charset="0"/>
                    <a:cs typeface="Arial" panose="020B0604020202020204" pitchFamily="34" charset="0"/>
                  </a:rPr>
                  <a:t>1600</a:t>
                </a:r>
              </a:p>
            </p:txBody>
          </p:sp>
        </p:grpSp>
        <p:pic>
          <p:nvPicPr>
            <p:cNvPr id="3" name="Graphic 2" descr="Scales of justice with solid fill">
              <a:extLst>
                <a:ext uri="{FF2B5EF4-FFF2-40B4-BE49-F238E27FC236}">
                  <a16:creationId xmlns:a16="http://schemas.microsoft.com/office/drawing/2014/main" id="{8222057C-E8CA-4019-91B6-1D546D163FCD}"/>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789733" y="925428"/>
              <a:ext cx="400050" cy="400050"/>
            </a:xfrm>
            <a:prstGeom prst="rect">
              <a:avLst/>
            </a:prstGeom>
          </p:spPr>
        </p:pic>
      </p:grpSp>
      <p:grpSp>
        <p:nvGrpSpPr>
          <p:cNvPr id="37" name="Group 36">
            <a:extLst>
              <a:ext uri="{FF2B5EF4-FFF2-40B4-BE49-F238E27FC236}">
                <a16:creationId xmlns:a16="http://schemas.microsoft.com/office/drawing/2014/main" id="{2D5FB48E-E16F-47A3-AC28-40DB151C8621}"/>
              </a:ext>
            </a:extLst>
          </p:cNvPr>
          <p:cNvGrpSpPr/>
          <p:nvPr/>
        </p:nvGrpSpPr>
        <p:grpSpPr>
          <a:xfrm>
            <a:off x="6692442" y="1258804"/>
            <a:ext cx="4370828" cy="3335516"/>
            <a:chOff x="7016828" y="925428"/>
            <a:chExt cx="4370828" cy="3805011"/>
          </a:xfrm>
        </p:grpSpPr>
        <p:sp>
          <p:nvSpPr>
            <p:cNvPr id="2" name="TextBox 1">
              <a:extLst>
                <a:ext uri="{FF2B5EF4-FFF2-40B4-BE49-F238E27FC236}">
                  <a16:creationId xmlns:a16="http://schemas.microsoft.com/office/drawing/2014/main" id="{E3EA34A5-DD63-469C-B994-EFE0F9CCB6B9}"/>
                </a:ext>
              </a:extLst>
            </p:cNvPr>
            <p:cNvSpPr txBox="1"/>
            <p:nvPr/>
          </p:nvSpPr>
          <p:spPr>
            <a:xfrm>
              <a:off x="7016828" y="1460252"/>
              <a:ext cx="4370828" cy="667086"/>
            </a:xfrm>
            <a:prstGeom prst="rect">
              <a:avLst/>
            </a:prstGeom>
            <a:noFill/>
          </p:spPr>
          <p:txBody>
            <a:bodyPr wrap="square">
              <a:spAutoFit/>
            </a:bodyPr>
            <a:lstStyle/>
            <a:p>
              <a:pPr algn="ctr"/>
              <a:r>
                <a:rPr lang="x-none" sz="1600" b="1" dirty="0">
                  <a:latin typeface="Arial" panose="020B0604020202020204" pitchFamily="34" charset="0"/>
                  <a:cs typeface="Arial" panose="020B0604020202020204" pitchFamily="34" charset="0"/>
                </a:rPr>
                <a:t>ЗӨВШӨӨРЛИЙН ТУХАЙ ХУУЛЬ                     </a:t>
              </a:r>
              <a:r>
                <a:rPr lang="en-US" sz="1600" b="1" dirty="0">
                  <a:latin typeface="Arial" panose="020B0604020202020204" pitchFamily="34" charset="0"/>
                  <a:cs typeface="Arial" panose="020B0604020202020204" pitchFamily="34" charset="0"/>
                </a:rPr>
                <a:t>2022 </a:t>
              </a:r>
              <a:r>
                <a:rPr lang="mn-MN" sz="1600" b="1" dirty="0">
                  <a:latin typeface="Arial" panose="020B0604020202020204" pitchFamily="34" charset="0"/>
                  <a:cs typeface="Arial" panose="020B0604020202020204" pitchFamily="34" charset="0"/>
                </a:rPr>
                <a:t>ОН</a:t>
              </a:r>
              <a:endParaRPr lang="x-none" sz="1600" b="1" dirty="0">
                <a:latin typeface="Arial" panose="020B0604020202020204" pitchFamily="34" charset="0"/>
                <a:cs typeface="Arial" panose="020B0604020202020204" pitchFamily="34" charset="0"/>
              </a:endParaRPr>
            </a:p>
          </p:txBody>
        </p:sp>
        <p:grpSp>
          <p:nvGrpSpPr>
            <p:cNvPr id="28" name="Group 27">
              <a:extLst>
                <a:ext uri="{FF2B5EF4-FFF2-40B4-BE49-F238E27FC236}">
                  <a16:creationId xmlns:a16="http://schemas.microsoft.com/office/drawing/2014/main" id="{E4CF2B62-8131-482D-99F5-1D1076EEC7DF}"/>
                </a:ext>
              </a:extLst>
            </p:cNvPr>
            <p:cNvGrpSpPr/>
            <p:nvPr/>
          </p:nvGrpSpPr>
          <p:grpSpPr>
            <a:xfrm>
              <a:off x="8080868" y="2714625"/>
              <a:ext cx="3197909" cy="2015814"/>
              <a:chOff x="6267144" y="2714625"/>
              <a:chExt cx="3197909" cy="2015814"/>
            </a:xfrm>
          </p:grpSpPr>
          <p:sp>
            <p:nvSpPr>
              <p:cNvPr id="18" name="TextBox 17">
                <a:extLst>
                  <a:ext uri="{FF2B5EF4-FFF2-40B4-BE49-F238E27FC236}">
                    <a16:creationId xmlns:a16="http://schemas.microsoft.com/office/drawing/2014/main" id="{A7A788B5-435A-4ADB-82D4-D2493DFF5C28}"/>
                  </a:ext>
                </a:extLst>
              </p:cNvPr>
              <p:cNvSpPr txBox="1"/>
              <p:nvPr/>
            </p:nvSpPr>
            <p:spPr>
              <a:xfrm>
                <a:off x="6267144" y="2714625"/>
                <a:ext cx="526106" cy="386208"/>
              </a:xfrm>
              <a:prstGeom prst="rect">
                <a:avLst/>
              </a:prstGeom>
              <a:noFill/>
            </p:spPr>
            <p:txBody>
              <a:bodyPr wrap="none" rtlCol="0">
                <a:spAutoFit/>
              </a:bodyPr>
              <a:lstStyle/>
              <a:p>
                <a:pPr algn="r"/>
                <a:r>
                  <a:rPr lang="en-US" sz="1600" b="1" dirty="0">
                    <a:latin typeface="Arial" panose="020B0604020202020204" pitchFamily="34" charset="0"/>
                    <a:cs typeface="Arial" panose="020B0604020202020204" pitchFamily="34" charset="0"/>
                  </a:rPr>
                  <a:t>392</a:t>
                </a:r>
              </a:p>
            </p:txBody>
          </p:sp>
          <p:sp>
            <p:nvSpPr>
              <p:cNvPr id="19" name="TextBox 18">
                <a:extLst>
                  <a:ext uri="{FF2B5EF4-FFF2-40B4-BE49-F238E27FC236}">
                    <a16:creationId xmlns:a16="http://schemas.microsoft.com/office/drawing/2014/main" id="{2E3688C1-53FE-4C5F-88D8-639722811B37}"/>
                  </a:ext>
                </a:extLst>
              </p:cNvPr>
              <p:cNvSpPr txBox="1"/>
              <p:nvPr/>
            </p:nvSpPr>
            <p:spPr>
              <a:xfrm>
                <a:off x="6351302" y="3529428"/>
                <a:ext cx="526106" cy="386208"/>
              </a:xfrm>
              <a:prstGeom prst="rect">
                <a:avLst/>
              </a:prstGeom>
              <a:noFill/>
            </p:spPr>
            <p:txBody>
              <a:bodyPr wrap="none" rtlCol="0">
                <a:spAutoFit/>
              </a:bodyPr>
              <a:lstStyle/>
              <a:p>
                <a:pPr algn="r"/>
                <a:r>
                  <a:rPr lang="en-US" sz="1600" b="1" dirty="0">
                    <a:latin typeface="Arial" panose="020B0604020202020204" pitchFamily="34" charset="0"/>
                    <a:cs typeface="Arial" panose="020B0604020202020204" pitchFamily="34" charset="0"/>
                  </a:rPr>
                  <a:t>283</a:t>
                </a:r>
              </a:p>
            </p:txBody>
          </p:sp>
          <p:sp>
            <p:nvSpPr>
              <p:cNvPr id="20" name="TextBox 19">
                <a:extLst>
                  <a:ext uri="{FF2B5EF4-FFF2-40B4-BE49-F238E27FC236}">
                    <a16:creationId xmlns:a16="http://schemas.microsoft.com/office/drawing/2014/main" id="{58535DED-173F-44C2-B897-3166007490E9}"/>
                  </a:ext>
                </a:extLst>
              </p:cNvPr>
              <p:cNvSpPr txBox="1"/>
              <p:nvPr/>
            </p:nvSpPr>
            <p:spPr>
              <a:xfrm>
                <a:off x="6369738" y="4344231"/>
                <a:ext cx="526106" cy="386208"/>
              </a:xfrm>
              <a:prstGeom prst="rect">
                <a:avLst/>
              </a:prstGeom>
              <a:noFill/>
            </p:spPr>
            <p:txBody>
              <a:bodyPr wrap="none" rtlCol="0">
                <a:spAutoFit/>
              </a:bodyPr>
              <a:lstStyle/>
              <a:p>
                <a:pPr algn="r"/>
                <a:r>
                  <a:rPr lang="en-US" sz="1600" b="1" dirty="0">
                    <a:latin typeface="Arial" panose="020B0604020202020204" pitchFamily="34" charset="0"/>
                    <a:cs typeface="Arial" panose="020B0604020202020204" pitchFamily="34" charset="0"/>
                  </a:rPr>
                  <a:t>139</a:t>
                </a:r>
              </a:p>
            </p:txBody>
          </p:sp>
          <p:grpSp>
            <p:nvGrpSpPr>
              <p:cNvPr id="27" name="Group 26">
                <a:extLst>
                  <a:ext uri="{FF2B5EF4-FFF2-40B4-BE49-F238E27FC236}">
                    <a16:creationId xmlns:a16="http://schemas.microsoft.com/office/drawing/2014/main" id="{CF5DB6B8-220C-4129-8C62-BD213D7F2271}"/>
                  </a:ext>
                </a:extLst>
              </p:cNvPr>
              <p:cNvGrpSpPr/>
              <p:nvPr/>
            </p:nvGrpSpPr>
            <p:grpSpPr>
              <a:xfrm>
                <a:off x="7570212" y="2714625"/>
                <a:ext cx="1894841" cy="2015814"/>
                <a:chOff x="1409419" y="2867025"/>
                <a:chExt cx="1894841" cy="2015814"/>
              </a:xfrm>
            </p:grpSpPr>
            <p:sp>
              <p:nvSpPr>
                <p:cNvPr id="23" name="TextBox 22">
                  <a:extLst>
                    <a:ext uri="{FF2B5EF4-FFF2-40B4-BE49-F238E27FC236}">
                      <a16:creationId xmlns:a16="http://schemas.microsoft.com/office/drawing/2014/main" id="{DCA9BEA0-DB7A-42A4-A316-96DDEAC532E0}"/>
                    </a:ext>
                  </a:extLst>
                </p:cNvPr>
                <p:cNvSpPr txBox="1"/>
                <p:nvPr/>
              </p:nvSpPr>
              <p:spPr>
                <a:xfrm>
                  <a:off x="1409419" y="2867025"/>
                  <a:ext cx="1894841" cy="386208"/>
                </a:xfrm>
                <a:prstGeom prst="rect">
                  <a:avLst/>
                </a:prstGeom>
                <a:noFill/>
              </p:spPr>
              <p:txBody>
                <a:bodyPr wrap="square">
                  <a:spAutoFit/>
                </a:bodyPr>
                <a:lstStyle>
                  <a:defPPr>
                    <a:defRPr lang="en-US"/>
                  </a:defPPr>
                  <a:lvl1pPr>
                    <a:defRPr sz="1600" b="1">
                      <a:latin typeface="Montserrat" pitchFamily="2" charset="0"/>
                      <a:cs typeface="Arial" panose="020B0604020202020204" pitchFamily="34" charset="0"/>
                    </a:defRPr>
                  </a:lvl1pPr>
                </a:lstStyle>
                <a:p>
                  <a:pPr algn="ctr"/>
                  <a:r>
                    <a:rPr lang="mn-MN" dirty="0">
                      <a:latin typeface="Arial" panose="020B0604020202020204" pitchFamily="34" charset="0"/>
                    </a:rPr>
                    <a:t>Нийт</a:t>
                  </a:r>
                  <a:r>
                    <a:rPr lang="mn-MN" b="0" dirty="0">
                      <a:latin typeface="Arial" panose="020B0604020202020204" pitchFamily="34" charset="0"/>
                    </a:rPr>
                    <a:t> </a:t>
                  </a:r>
                  <a:r>
                    <a:rPr lang="mn-MN" dirty="0">
                      <a:latin typeface="Arial" panose="020B0604020202020204" pitchFamily="34" charset="0"/>
                    </a:rPr>
                    <a:t>зөвшөөрөл</a:t>
                  </a:r>
                  <a:endParaRPr lang="en-US" dirty="0">
                    <a:latin typeface="Arial" panose="020B0604020202020204" pitchFamily="34" charset="0"/>
                  </a:endParaRPr>
                </a:p>
              </p:txBody>
            </p:sp>
            <p:sp>
              <p:nvSpPr>
                <p:cNvPr id="24" name="TextBox 23">
                  <a:extLst>
                    <a:ext uri="{FF2B5EF4-FFF2-40B4-BE49-F238E27FC236}">
                      <a16:creationId xmlns:a16="http://schemas.microsoft.com/office/drawing/2014/main" id="{3293779A-107D-4F8D-9F36-7E7E937CA0BB}"/>
                    </a:ext>
                  </a:extLst>
                </p:cNvPr>
                <p:cNvSpPr txBox="1"/>
                <p:nvPr/>
              </p:nvSpPr>
              <p:spPr>
                <a:xfrm>
                  <a:off x="1458455" y="3708819"/>
                  <a:ext cx="1332743" cy="386208"/>
                </a:xfrm>
                <a:prstGeom prst="rect">
                  <a:avLst/>
                </a:prstGeom>
                <a:noFill/>
              </p:spPr>
              <p:txBody>
                <a:bodyPr wrap="square">
                  <a:spAutoFit/>
                </a:bodyPr>
                <a:lstStyle>
                  <a:defPPr>
                    <a:defRPr lang="en-US"/>
                  </a:defPPr>
                  <a:lvl1pPr>
                    <a:defRPr sz="1600" b="1">
                      <a:latin typeface="Montserrat" pitchFamily="2" charset="0"/>
                      <a:cs typeface="Arial" panose="020B0604020202020204" pitchFamily="34" charset="0"/>
                    </a:defRPr>
                  </a:lvl1pPr>
                </a:lstStyle>
                <a:p>
                  <a:pPr algn="r"/>
                  <a:r>
                    <a:rPr lang="mn-MN" dirty="0">
                      <a:latin typeface="Arial" panose="020B0604020202020204" pitchFamily="34" charset="0"/>
                    </a:rPr>
                    <a:t>тусгай</a:t>
                  </a:r>
                  <a:endParaRPr lang="en-US" dirty="0">
                    <a:latin typeface="Arial" panose="020B0604020202020204" pitchFamily="34" charset="0"/>
                  </a:endParaRPr>
                </a:p>
              </p:txBody>
            </p:sp>
            <p:sp>
              <p:nvSpPr>
                <p:cNvPr id="25" name="TextBox 24">
                  <a:extLst>
                    <a:ext uri="{FF2B5EF4-FFF2-40B4-BE49-F238E27FC236}">
                      <a16:creationId xmlns:a16="http://schemas.microsoft.com/office/drawing/2014/main" id="{5FFCEBDC-44B2-490C-8664-4A17AA1B6D8B}"/>
                    </a:ext>
                  </a:extLst>
                </p:cNvPr>
                <p:cNvSpPr txBox="1"/>
                <p:nvPr/>
              </p:nvSpPr>
              <p:spPr>
                <a:xfrm>
                  <a:off x="1409419" y="4496631"/>
                  <a:ext cx="1526884" cy="386208"/>
                </a:xfrm>
                <a:prstGeom prst="rect">
                  <a:avLst/>
                </a:prstGeom>
                <a:noFill/>
              </p:spPr>
              <p:txBody>
                <a:bodyPr wrap="square">
                  <a:spAutoFit/>
                </a:bodyPr>
                <a:lstStyle>
                  <a:defPPr>
                    <a:defRPr lang="en-US"/>
                  </a:defPPr>
                  <a:lvl1pPr>
                    <a:defRPr sz="1600" b="1">
                      <a:latin typeface="Montserrat" pitchFamily="2" charset="0"/>
                      <a:cs typeface="Arial" panose="020B0604020202020204" pitchFamily="34" charset="0"/>
                    </a:defRPr>
                  </a:lvl1pPr>
                </a:lstStyle>
                <a:p>
                  <a:pPr algn="r"/>
                  <a:r>
                    <a:rPr lang="mn-MN" dirty="0">
                      <a:latin typeface="Arial" panose="020B0604020202020204" pitchFamily="34" charset="0"/>
                    </a:rPr>
                    <a:t>энгийн</a:t>
                  </a:r>
                  <a:endParaRPr lang="en-US" dirty="0">
                    <a:latin typeface="Arial" panose="020B0604020202020204" pitchFamily="34" charset="0"/>
                  </a:endParaRPr>
                </a:p>
              </p:txBody>
            </p:sp>
          </p:grpSp>
        </p:grpSp>
        <p:pic>
          <p:nvPicPr>
            <p:cNvPr id="32" name="Graphic 31" descr="Scales of justice with solid fill">
              <a:extLst>
                <a:ext uri="{FF2B5EF4-FFF2-40B4-BE49-F238E27FC236}">
                  <a16:creationId xmlns:a16="http://schemas.microsoft.com/office/drawing/2014/main" id="{2B38618A-AD13-4A14-ABE8-F2A0F87ADA97}"/>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002217" y="925428"/>
              <a:ext cx="400050" cy="400050"/>
            </a:xfrm>
            <a:prstGeom prst="rect">
              <a:avLst/>
            </a:prstGeom>
          </p:spPr>
        </p:pic>
        <p:cxnSp>
          <p:nvCxnSpPr>
            <p:cNvPr id="36" name="Straight Connector 35">
              <a:extLst>
                <a:ext uri="{FF2B5EF4-FFF2-40B4-BE49-F238E27FC236}">
                  <a16:creationId xmlns:a16="http://schemas.microsoft.com/office/drawing/2014/main" id="{7F227949-F955-4A8B-9741-9F0C55EE7AE2}"/>
                </a:ext>
              </a:extLst>
            </p:cNvPr>
            <p:cNvCxnSpPr>
              <a:cxnSpLocks/>
            </p:cNvCxnSpPr>
            <p:nvPr/>
          </p:nvCxnSpPr>
          <p:spPr>
            <a:xfrm>
              <a:off x="7125707" y="2238375"/>
              <a:ext cx="4153070" cy="0"/>
            </a:xfrm>
            <a:prstGeom prst="line">
              <a:avLst/>
            </a:prstGeom>
          </p:spPr>
          <p:style>
            <a:lnRef idx="1">
              <a:schemeClr val="dk1"/>
            </a:lnRef>
            <a:fillRef idx="0">
              <a:schemeClr val="dk1"/>
            </a:fillRef>
            <a:effectRef idx="0">
              <a:schemeClr val="dk1"/>
            </a:effectRef>
            <a:fontRef idx="minor">
              <a:schemeClr val="tx1"/>
            </a:fontRef>
          </p:style>
        </p:cxnSp>
      </p:grpSp>
      <p:sp>
        <p:nvSpPr>
          <p:cNvPr id="33" name="Isosceles Triangle 32">
            <a:extLst>
              <a:ext uri="{FF2B5EF4-FFF2-40B4-BE49-F238E27FC236}">
                <a16:creationId xmlns:a16="http://schemas.microsoft.com/office/drawing/2014/main" id="{F58B2588-A628-42DA-BAEB-DF42ADEFA1F3}"/>
              </a:ext>
            </a:extLst>
          </p:cNvPr>
          <p:cNvSpPr/>
          <p:nvPr/>
        </p:nvSpPr>
        <p:spPr>
          <a:xfrm rot="5400000">
            <a:off x="5778965" y="3319792"/>
            <a:ext cx="852486" cy="218416"/>
          </a:xfrm>
          <a:prstGeom prs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168743678"/>
      </p:ext>
    </p:extLst>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fade">
                                      <p:cBhvr>
                                        <p:cTn id="7" dur="1000"/>
                                        <p:tgtEl>
                                          <p:spTgt spid="38"/>
                                        </p:tgtEl>
                                      </p:cBhvr>
                                    </p:animEffect>
                                    <p:anim calcmode="lin" valueType="num">
                                      <p:cBhvr>
                                        <p:cTn id="8" dur="1000" fill="hold"/>
                                        <p:tgtEl>
                                          <p:spTgt spid="38"/>
                                        </p:tgtEl>
                                        <p:attrNameLst>
                                          <p:attrName>ppt_x</p:attrName>
                                        </p:attrNameLst>
                                      </p:cBhvr>
                                      <p:tavLst>
                                        <p:tav tm="0">
                                          <p:val>
                                            <p:strVal val="#ppt_x"/>
                                          </p:val>
                                        </p:tav>
                                        <p:tav tm="100000">
                                          <p:val>
                                            <p:strVal val="#ppt_x"/>
                                          </p:val>
                                        </p:tav>
                                      </p:tavLst>
                                    </p:anim>
                                    <p:anim calcmode="lin" valueType="num">
                                      <p:cBhvr>
                                        <p:cTn id="9"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7"/>
                                        </p:tgtEl>
                                        <p:attrNameLst>
                                          <p:attrName>style.visibility</p:attrName>
                                        </p:attrNameLst>
                                      </p:cBhvr>
                                      <p:to>
                                        <p:strVal val="visible"/>
                                      </p:to>
                                    </p:set>
                                    <p:animEffect transition="in" filter="fade">
                                      <p:cBhvr>
                                        <p:cTn id="14" dur="1000"/>
                                        <p:tgtEl>
                                          <p:spTgt spid="37"/>
                                        </p:tgtEl>
                                      </p:cBhvr>
                                    </p:animEffect>
                                    <p:anim calcmode="lin" valueType="num">
                                      <p:cBhvr>
                                        <p:cTn id="15" dur="1000" fill="hold"/>
                                        <p:tgtEl>
                                          <p:spTgt spid="37"/>
                                        </p:tgtEl>
                                        <p:attrNameLst>
                                          <p:attrName>ppt_x</p:attrName>
                                        </p:attrNameLst>
                                      </p:cBhvr>
                                      <p:tavLst>
                                        <p:tav tm="0">
                                          <p:val>
                                            <p:strVal val="#ppt_x"/>
                                          </p:val>
                                        </p:tav>
                                        <p:tav tm="100000">
                                          <p:val>
                                            <p:strVal val="#ppt_x"/>
                                          </p:val>
                                        </p:tav>
                                      </p:tavLst>
                                    </p:anim>
                                    <p:anim calcmode="lin" valueType="num">
                                      <p:cBhvr>
                                        <p:cTn id="16" dur="1000" fill="hold"/>
                                        <p:tgtEl>
                                          <p:spTgt spid="3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A8C864DC-1014-42BE-BE3C-EBB8ED9FC621}"/>
              </a:ext>
            </a:extLst>
          </p:cNvPr>
          <p:cNvSpPr/>
          <p:nvPr/>
        </p:nvSpPr>
        <p:spPr>
          <a:xfrm>
            <a:off x="0" y="9754"/>
            <a:ext cx="12192000" cy="6858000"/>
          </a:xfrm>
          <a:prstGeom prst="rect">
            <a:avLst/>
          </a:prstGeom>
          <a:solidFill>
            <a:srgbClr val="0F16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a:extLst>
              <a:ext uri="{FF2B5EF4-FFF2-40B4-BE49-F238E27FC236}">
                <a16:creationId xmlns:a16="http://schemas.microsoft.com/office/drawing/2014/main" id="{2BB45616-8AA7-4A77-8ECC-F719BB07DAE7}"/>
              </a:ext>
            </a:extLst>
          </p:cNvPr>
          <p:cNvSpPr txBox="1"/>
          <p:nvPr/>
        </p:nvSpPr>
        <p:spPr>
          <a:xfrm>
            <a:off x="2023802" y="974613"/>
            <a:ext cx="8324850" cy="461665"/>
          </a:xfrm>
          <a:prstGeom prst="rect">
            <a:avLst/>
          </a:prstGeom>
          <a:noFill/>
        </p:spPr>
        <p:txBody>
          <a:bodyPr wrap="square">
            <a:spAutoFit/>
          </a:bodyPr>
          <a:lstStyle/>
          <a:p>
            <a:pPr algn="ctr"/>
            <a:r>
              <a:rPr lang="mn-MN" sz="2400" b="1" dirty="0">
                <a:solidFill>
                  <a:schemeClr val="bg1"/>
                </a:solidFill>
                <a:latin typeface="Arial" panose="020B0604020202020204" pitchFamily="34" charset="0"/>
                <a:cs typeface="Arial" panose="020B0604020202020204" pitchFamily="34" charset="0"/>
              </a:rPr>
              <a:t>ТУСГАЙ АНГИ</a:t>
            </a:r>
          </a:p>
        </p:txBody>
      </p:sp>
      <p:sp>
        <p:nvSpPr>
          <p:cNvPr id="3" name="Rectangle: Rounded Corners 2">
            <a:extLst>
              <a:ext uri="{FF2B5EF4-FFF2-40B4-BE49-F238E27FC236}">
                <a16:creationId xmlns:a16="http://schemas.microsoft.com/office/drawing/2014/main" id="{426AB121-AC4B-45DA-B3FA-9FBB1C1A40FA}"/>
              </a:ext>
            </a:extLst>
          </p:cNvPr>
          <p:cNvSpPr/>
          <p:nvPr/>
        </p:nvSpPr>
        <p:spPr>
          <a:xfrm>
            <a:off x="5772149" y="1498797"/>
            <a:ext cx="647702" cy="45719"/>
          </a:xfrm>
          <a:prstGeom prst="roundRect">
            <a:avLst>
              <a:gd name="adj" fmla="val 50000"/>
            </a:avLst>
          </a:prstGeom>
          <a:solidFill>
            <a:srgbClr val="FF9A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8" name="Group 47">
            <a:extLst>
              <a:ext uri="{FF2B5EF4-FFF2-40B4-BE49-F238E27FC236}">
                <a16:creationId xmlns:a16="http://schemas.microsoft.com/office/drawing/2014/main" id="{31C768D6-CF92-4E4B-8121-BD93A8B7CC09}"/>
              </a:ext>
            </a:extLst>
          </p:cNvPr>
          <p:cNvGrpSpPr/>
          <p:nvPr/>
        </p:nvGrpSpPr>
        <p:grpSpPr>
          <a:xfrm>
            <a:off x="626517" y="2096475"/>
            <a:ext cx="1702856" cy="3333084"/>
            <a:chOff x="536290" y="2096475"/>
            <a:chExt cx="1702856" cy="3333084"/>
          </a:xfrm>
        </p:grpSpPr>
        <p:sp>
          <p:nvSpPr>
            <p:cNvPr id="5" name="Rectangle 4">
              <a:extLst>
                <a:ext uri="{FF2B5EF4-FFF2-40B4-BE49-F238E27FC236}">
                  <a16:creationId xmlns:a16="http://schemas.microsoft.com/office/drawing/2014/main" id="{6A05144E-5A96-47D7-ACE3-DED784EAC4C0}"/>
                </a:ext>
              </a:extLst>
            </p:cNvPr>
            <p:cNvSpPr/>
            <p:nvPr/>
          </p:nvSpPr>
          <p:spPr>
            <a:xfrm>
              <a:off x="536291" y="2096475"/>
              <a:ext cx="1702854" cy="333308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23" name="TextBox 22">
              <a:extLst>
                <a:ext uri="{FF2B5EF4-FFF2-40B4-BE49-F238E27FC236}">
                  <a16:creationId xmlns:a16="http://schemas.microsoft.com/office/drawing/2014/main" id="{5F64038B-C373-4518-9A2F-F934DAB03A65}"/>
                </a:ext>
              </a:extLst>
            </p:cNvPr>
            <p:cNvSpPr txBox="1"/>
            <p:nvPr/>
          </p:nvSpPr>
          <p:spPr>
            <a:xfrm>
              <a:off x="536291" y="3438754"/>
              <a:ext cx="1702855" cy="1384995"/>
            </a:xfrm>
            <a:prstGeom prst="rect">
              <a:avLst/>
            </a:prstGeom>
            <a:noFill/>
          </p:spPr>
          <p:txBody>
            <a:bodyPr wrap="square">
              <a:spAutoFit/>
            </a:bodyPr>
            <a:lstStyle>
              <a:defPPr>
                <a:defRPr lang="en-US"/>
              </a:defPPr>
              <a:lvl1pPr marL="285750" indent="-285750" algn="ctr">
                <a:buFont typeface="Arial" panose="020B0604020202020204" pitchFamily="34" charset="0"/>
                <a:buChar char="•"/>
                <a:defRPr sz="1600" b="0">
                  <a:solidFill>
                    <a:schemeClr val="bg1"/>
                  </a:solidFill>
                  <a:latin typeface="Montserrat" pitchFamily="2" charset="0"/>
                </a:defRPr>
              </a:lvl1pPr>
            </a:lstStyle>
            <a:p>
              <a:pPr marL="0" indent="0">
                <a:buNone/>
              </a:pPr>
              <a:r>
                <a:rPr lang="mn-MN" sz="1400" b="1">
                  <a:latin typeface="Arial" panose="020B0604020202020204" pitchFamily="34" charset="0"/>
                  <a:cs typeface="Arial" panose="020B0604020202020204" pitchFamily="34" charset="0"/>
                </a:rPr>
                <a:t>Н</a:t>
              </a:r>
              <a:r>
                <a:rPr lang="en-US" sz="1400" b="1" dirty="0">
                  <a:latin typeface="Arial" panose="020B0604020202020204" pitchFamily="34" charset="0"/>
                  <a:cs typeface="Arial" panose="020B0604020202020204" pitchFamily="34" charset="0"/>
                </a:rPr>
                <a:t>ийгмийн хор аюул багатай зөрчлийг хасаж  төрийн хяналт шалгалтад шилжүүлэх</a:t>
              </a:r>
            </a:p>
          </p:txBody>
        </p:sp>
        <p:sp>
          <p:nvSpPr>
            <p:cNvPr id="29" name="Rectangle 28">
              <a:extLst>
                <a:ext uri="{FF2B5EF4-FFF2-40B4-BE49-F238E27FC236}">
                  <a16:creationId xmlns:a16="http://schemas.microsoft.com/office/drawing/2014/main" id="{3DB0BEE8-6903-4F34-A5F9-C938EEEA6BE9}"/>
                </a:ext>
              </a:extLst>
            </p:cNvPr>
            <p:cNvSpPr/>
            <p:nvPr/>
          </p:nvSpPr>
          <p:spPr>
            <a:xfrm>
              <a:off x="536290" y="2096475"/>
              <a:ext cx="1702854" cy="1210009"/>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pic>
          <p:nvPicPr>
            <p:cNvPr id="42" name="Graphic 41" descr="Checklist with solid fill">
              <a:extLst>
                <a:ext uri="{FF2B5EF4-FFF2-40B4-BE49-F238E27FC236}">
                  <a16:creationId xmlns:a16="http://schemas.microsoft.com/office/drawing/2014/main" id="{C31872D3-4FA6-4D98-A418-8203C7C9DAE0}"/>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37134" y="2450896"/>
              <a:ext cx="501166" cy="501166"/>
            </a:xfrm>
            <a:prstGeom prst="rect">
              <a:avLst/>
            </a:prstGeom>
          </p:spPr>
        </p:pic>
      </p:grpSp>
      <p:grpSp>
        <p:nvGrpSpPr>
          <p:cNvPr id="49" name="Group 48">
            <a:extLst>
              <a:ext uri="{FF2B5EF4-FFF2-40B4-BE49-F238E27FC236}">
                <a16:creationId xmlns:a16="http://schemas.microsoft.com/office/drawing/2014/main" id="{40565CAB-DCB8-4C6E-AE47-A0D874A70833}"/>
              </a:ext>
            </a:extLst>
          </p:cNvPr>
          <p:cNvGrpSpPr/>
          <p:nvPr/>
        </p:nvGrpSpPr>
        <p:grpSpPr>
          <a:xfrm>
            <a:off x="2509830" y="2096475"/>
            <a:ext cx="1702855" cy="3333084"/>
            <a:chOff x="2419603" y="2096475"/>
            <a:chExt cx="1702855" cy="3333084"/>
          </a:xfrm>
        </p:grpSpPr>
        <p:sp>
          <p:nvSpPr>
            <p:cNvPr id="17" name="Rectangle 16">
              <a:extLst>
                <a:ext uri="{FF2B5EF4-FFF2-40B4-BE49-F238E27FC236}">
                  <a16:creationId xmlns:a16="http://schemas.microsoft.com/office/drawing/2014/main" id="{7D748D3D-F67B-4CB3-88F5-09850C37DBD3}"/>
                </a:ext>
              </a:extLst>
            </p:cNvPr>
            <p:cNvSpPr/>
            <p:nvPr/>
          </p:nvSpPr>
          <p:spPr>
            <a:xfrm>
              <a:off x="2419604" y="2096475"/>
              <a:ext cx="1702854" cy="333308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24" name="TextBox 23">
              <a:extLst>
                <a:ext uri="{FF2B5EF4-FFF2-40B4-BE49-F238E27FC236}">
                  <a16:creationId xmlns:a16="http://schemas.microsoft.com/office/drawing/2014/main" id="{198FDF6D-08B8-4C68-BB91-8A38476CC4EF}"/>
                </a:ext>
              </a:extLst>
            </p:cNvPr>
            <p:cNvSpPr txBox="1"/>
            <p:nvPr/>
          </p:nvSpPr>
          <p:spPr>
            <a:xfrm>
              <a:off x="2419603" y="3438754"/>
              <a:ext cx="1702855" cy="954107"/>
            </a:xfrm>
            <a:prstGeom prst="rect">
              <a:avLst/>
            </a:prstGeom>
            <a:noFill/>
          </p:spPr>
          <p:txBody>
            <a:bodyPr wrap="square">
              <a:spAutoFit/>
            </a:bodyPr>
            <a:lstStyle>
              <a:defPPr>
                <a:defRPr lang="en-US"/>
              </a:defPPr>
              <a:lvl1pPr marL="285750" indent="-285750" algn="ctr">
                <a:buFont typeface="Arial" panose="020B0604020202020204" pitchFamily="34" charset="0"/>
                <a:buChar char="•"/>
                <a:defRPr sz="1600" b="0">
                  <a:solidFill>
                    <a:schemeClr val="bg1"/>
                  </a:solidFill>
                  <a:latin typeface="Montserrat" pitchFamily="2" charset="0"/>
                </a:defRPr>
              </a:lvl1pPr>
            </a:lstStyle>
            <a:p>
              <a:pPr marL="0" indent="0">
                <a:buNone/>
              </a:pPr>
              <a:r>
                <a:rPr lang="mn-MN" sz="1400" b="1" dirty="0">
                  <a:latin typeface="Arial" panose="020B0604020202020204" pitchFamily="34" charset="0"/>
                  <a:cs typeface="Arial" panose="020B0604020202020204" pitchFamily="34" charset="0"/>
                </a:rPr>
                <a:t>Зарим зөрчлийг Эрүүгийн хуульд шилжүүлэн тусгах</a:t>
              </a:r>
            </a:p>
          </p:txBody>
        </p:sp>
        <p:sp>
          <p:nvSpPr>
            <p:cNvPr id="30" name="Rectangle 29">
              <a:extLst>
                <a:ext uri="{FF2B5EF4-FFF2-40B4-BE49-F238E27FC236}">
                  <a16:creationId xmlns:a16="http://schemas.microsoft.com/office/drawing/2014/main" id="{0BF7E466-701B-462D-8F51-6B7B45C35C7F}"/>
                </a:ext>
              </a:extLst>
            </p:cNvPr>
            <p:cNvSpPr/>
            <p:nvPr/>
          </p:nvSpPr>
          <p:spPr>
            <a:xfrm>
              <a:off x="2419603" y="2096475"/>
              <a:ext cx="1702854" cy="1210009"/>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pic>
          <p:nvPicPr>
            <p:cNvPr id="43" name="Graphic 42" descr="Checklist with solid fill">
              <a:extLst>
                <a:ext uri="{FF2B5EF4-FFF2-40B4-BE49-F238E27FC236}">
                  <a16:creationId xmlns:a16="http://schemas.microsoft.com/office/drawing/2014/main" id="{C36013DF-AFE3-4464-B973-9104C49696C5}"/>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020447" y="2450896"/>
              <a:ext cx="501166" cy="501166"/>
            </a:xfrm>
            <a:prstGeom prst="rect">
              <a:avLst/>
            </a:prstGeom>
          </p:spPr>
        </p:pic>
      </p:grpSp>
      <p:grpSp>
        <p:nvGrpSpPr>
          <p:cNvPr id="50" name="Group 49">
            <a:extLst>
              <a:ext uri="{FF2B5EF4-FFF2-40B4-BE49-F238E27FC236}">
                <a16:creationId xmlns:a16="http://schemas.microsoft.com/office/drawing/2014/main" id="{D9D6E71F-F9DC-4796-A090-21FF1CD3A600}"/>
              </a:ext>
            </a:extLst>
          </p:cNvPr>
          <p:cNvGrpSpPr/>
          <p:nvPr/>
        </p:nvGrpSpPr>
        <p:grpSpPr>
          <a:xfrm>
            <a:off x="4393142" y="2096475"/>
            <a:ext cx="1702855" cy="3333084"/>
            <a:chOff x="4302915" y="2096475"/>
            <a:chExt cx="1702855" cy="3333084"/>
          </a:xfrm>
        </p:grpSpPr>
        <p:sp>
          <p:nvSpPr>
            <p:cNvPr id="18" name="Rectangle 17">
              <a:extLst>
                <a:ext uri="{FF2B5EF4-FFF2-40B4-BE49-F238E27FC236}">
                  <a16:creationId xmlns:a16="http://schemas.microsoft.com/office/drawing/2014/main" id="{39959E97-8698-4A20-B6BD-622926AA9733}"/>
                </a:ext>
              </a:extLst>
            </p:cNvPr>
            <p:cNvSpPr/>
            <p:nvPr/>
          </p:nvSpPr>
          <p:spPr>
            <a:xfrm>
              <a:off x="4302916" y="2096475"/>
              <a:ext cx="1702854" cy="333308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25" name="TextBox 24">
              <a:extLst>
                <a:ext uri="{FF2B5EF4-FFF2-40B4-BE49-F238E27FC236}">
                  <a16:creationId xmlns:a16="http://schemas.microsoft.com/office/drawing/2014/main" id="{2C5F53DE-F8AF-4404-8419-2F998CE86AC5}"/>
                </a:ext>
              </a:extLst>
            </p:cNvPr>
            <p:cNvSpPr txBox="1"/>
            <p:nvPr/>
          </p:nvSpPr>
          <p:spPr>
            <a:xfrm>
              <a:off x="4302915" y="3438754"/>
              <a:ext cx="1702855" cy="738664"/>
            </a:xfrm>
            <a:prstGeom prst="rect">
              <a:avLst/>
            </a:prstGeom>
            <a:noFill/>
          </p:spPr>
          <p:txBody>
            <a:bodyPr wrap="square">
              <a:spAutoFit/>
            </a:bodyPr>
            <a:lstStyle>
              <a:defPPr>
                <a:defRPr lang="en-US"/>
              </a:defPPr>
              <a:lvl1pPr marL="285750" indent="-285750" algn="ctr">
                <a:buFont typeface="Arial" panose="020B0604020202020204" pitchFamily="34" charset="0"/>
                <a:buChar char="•"/>
                <a:defRPr sz="1600" b="0">
                  <a:solidFill>
                    <a:schemeClr val="bg1"/>
                  </a:solidFill>
                  <a:latin typeface="Montserrat" pitchFamily="2" charset="0"/>
                </a:defRPr>
              </a:lvl1pPr>
            </a:lstStyle>
            <a:p>
              <a:pPr marL="0" indent="0">
                <a:buNone/>
              </a:pPr>
              <a:r>
                <a:rPr lang="mn-MN" sz="1400" b="1" dirty="0">
                  <a:latin typeface="Arial" panose="020B0604020202020204" pitchFamily="34" charset="0"/>
                  <a:cs typeface="Arial" panose="020B0604020202020204" pitchFamily="34" charset="0"/>
                </a:rPr>
                <a:t>Хэт ерөнхий заалтуудыг  тодорхой болгох </a:t>
              </a:r>
            </a:p>
          </p:txBody>
        </p:sp>
        <p:sp>
          <p:nvSpPr>
            <p:cNvPr id="31" name="Rectangle 30">
              <a:extLst>
                <a:ext uri="{FF2B5EF4-FFF2-40B4-BE49-F238E27FC236}">
                  <a16:creationId xmlns:a16="http://schemas.microsoft.com/office/drawing/2014/main" id="{F803573D-ED45-4A71-A771-08CE9C56FCA9}"/>
                </a:ext>
              </a:extLst>
            </p:cNvPr>
            <p:cNvSpPr/>
            <p:nvPr/>
          </p:nvSpPr>
          <p:spPr>
            <a:xfrm>
              <a:off x="4302915" y="2096475"/>
              <a:ext cx="1702854" cy="1210009"/>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pic>
          <p:nvPicPr>
            <p:cNvPr id="44" name="Graphic 43" descr="Checklist with solid fill">
              <a:extLst>
                <a:ext uri="{FF2B5EF4-FFF2-40B4-BE49-F238E27FC236}">
                  <a16:creationId xmlns:a16="http://schemas.microsoft.com/office/drawing/2014/main" id="{F072E36D-A781-4C79-BB70-267E8D10C07F}"/>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903760" y="2450896"/>
              <a:ext cx="501166" cy="501166"/>
            </a:xfrm>
            <a:prstGeom prst="rect">
              <a:avLst/>
            </a:prstGeom>
          </p:spPr>
        </p:pic>
      </p:grpSp>
      <p:grpSp>
        <p:nvGrpSpPr>
          <p:cNvPr id="51" name="Group 50">
            <a:extLst>
              <a:ext uri="{FF2B5EF4-FFF2-40B4-BE49-F238E27FC236}">
                <a16:creationId xmlns:a16="http://schemas.microsoft.com/office/drawing/2014/main" id="{6E2A8DEC-4330-469D-A6A7-1B53E602181E}"/>
              </a:ext>
            </a:extLst>
          </p:cNvPr>
          <p:cNvGrpSpPr/>
          <p:nvPr/>
        </p:nvGrpSpPr>
        <p:grpSpPr>
          <a:xfrm>
            <a:off x="6186227" y="2096475"/>
            <a:ext cx="1702856" cy="3333084"/>
            <a:chOff x="6186227" y="2096475"/>
            <a:chExt cx="1702856" cy="3333084"/>
          </a:xfrm>
        </p:grpSpPr>
        <p:sp>
          <p:nvSpPr>
            <p:cNvPr id="19" name="Rectangle 18">
              <a:extLst>
                <a:ext uri="{FF2B5EF4-FFF2-40B4-BE49-F238E27FC236}">
                  <a16:creationId xmlns:a16="http://schemas.microsoft.com/office/drawing/2014/main" id="{BBF48A9C-3A16-442A-87B8-58F399D76851}"/>
                </a:ext>
              </a:extLst>
            </p:cNvPr>
            <p:cNvSpPr/>
            <p:nvPr/>
          </p:nvSpPr>
          <p:spPr>
            <a:xfrm>
              <a:off x="6186229" y="2096475"/>
              <a:ext cx="1702854" cy="333308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26" name="TextBox 25">
              <a:extLst>
                <a:ext uri="{FF2B5EF4-FFF2-40B4-BE49-F238E27FC236}">
                  <a16:creationId xmlns:a16="http://schemas.microsoft.com/office/drawing/2014/main" id="{A71E2C6A-7812-4212-B466-88951B4EBCEF}"/>
                </a:ext>
              </a:extLst>
            </p:cNvPr>
            <p:cNvSpPr txBox="1"/>
            <p:nvPr/>
          </p:nvSpPr>
          <p:spPr>
            <a:xfrm>
              <a:off x="6186227" y="3438754"/>
              <a:ext cx="1702855" cy="954107"/>
            </a:xfrm>
            <a:prstGeom prst="rect">
              <a:avLst/>
            </a:prstGeom>
            <a:noFill/>
          </p:spPr>
          <p:txBody>
            <a:bodyPr wrap="square">
              <a:spAutoFit/>
            </a:bodyPr>
            <a:lstStyle>
              <a:defPPr>
                <a:defRPr lang="en-US"/>
              </a:defPPr>
              <a:lvl1pPr marL="285750" indent="-285750" algn="ctr">
                <a:buFont typeface="Arial" panose="020B0604020202020204" pitchFamily="34" charset="0"/>
                <a:buChar char="•"/>
                <a:defRPr sz="1600" b="0">
                  <a:solidFill>
                    <a:schemeClr val="bg1"/>
                  </a:solidFill>
                  <a:latin typeface="Montserrat" pitchFamily="2" charset="0"/>
                </a:defRPr>
              </a:lvl1pPr>
            </a:lstStyle>
            <a:p>
              <a:pPr marL="0" indent="0">
                <a:buNone/>
              </a:pPr>
              <a:r>
                <a:rPr lang="mn-MN" sz="1400" b="1" dirty="0">
                  <a:latin typeface="Arial" panose="020B0604020202020204" pitchFamily="34" charset="0"/>
                  <a:cs typeface="Arial" panose="020B0604020202020204" pitchFamily="34" charset="0"/>
                </a:rPr>
                <a:t>Давхардсан зөрчлийн үйлдлийг арилгах</a:t>
              </a:r>
            </a:p>
          </p:txBody>
        </p:sp>
        <p:sp>
          <p:nvSpPr>
            <p:cNvPr id="32" name="Rectangle 31">
              <a:extLst>
                <a:ext uri="{FF2B5EF4-FFF2-40B4-BE49-F238E27FC236}">
                  <a16:creationId xmlns:a16="http://schemas.microsoft.com/office/drawing/2014/main" id="{C2B11FC3-4949-4AA9-BDAA-FA8323555585}"/>
                </a:ext>
              </a:extLst>
            </p:cNvPr>
            <p:cNvSpPr/>
            <p:nvPr/>
          </p:nvSpPr>
          <p:spPr>
            <a:xfrm>
              <a:off x="6186228" y="2096475"/>
              <a:ext cx="1702854" cy="1210009"/>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pic>
          <p:nvPicPr>
            <p:cNvPr id="45" name="Graphic 44" descr="Checklist with solid fill">
              <a:extLst>
                <a:ext uri="{FF2B5EF4-FFF2-40B4-BE49-F238E27FC236}">
                  <a16:creationId xmlns:a16="http://schemas.microsoft.com/office/drawing/2014/main" id="{33B962CF-3E2B-40A3-995D-545E15C67749}"/>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87073" y="2450896"/>
              <a:ext cx="501166" cy="501166"/>
            </a:xfrm>
            <a:prstGeom prst="rect">
              <a:avLst/>
            </a:prstGeom>
          </p:spPr>
        </p:pic>
      </p:grpSp>
      <p:grpSp>
        <p:nvGrpSpPr>
          <p:cNvPr id="52" name="Group 51">
            <a:extLst>
              <a:ext uri="{FF2B5EF4-FFF2-40B4-BE49-F238E27FC236}">
                <a16:creationId xmlns:a16="http://schemas.microsoft.com/office/drawing/2014/main" id="{8A19B788-4F71-4CDC-A5CE-5F77D9931B25}"/>
              </a:ext>
            </a:extLst>
          </p:cNvPr>
          <p:cNvGrpSpPr/>
          <p:nvPr/>
        </p:nvGrpSpPr>
        <p:grpSpPr>
          <a:xfrm>
            <a:off x="8069539" y="2096475"/>
            <a:ext cx="1702856" cy="3333084"/>
            <a:chOff x="8069539" y="2096475"/>
            <a:chExt cx="1702856" cy="3333084"/>
          </a:xfrm>
        </p:grpSpPr>
        <p:sp>
          <p:nvSpPr>
            <p:cNvPr id="20" name="Rectangle 19">
              <a:extLst>
                <a:ext uri="{FF2B5EF4-FFF2-40B4-BE49-F238E27FC236}">
                  <a16:creationId xmlns:a16="http://schemas.microsoft.com/office/drawing/2014/main" id="{BD6533E4-F7E2-4BBF-A887-3C460FE3744E}"/>
                </a:ext>
              </a:extLst>
            </p:cNvPr>
            <p:cNvSpPr/>
            <p:nvPr/>
          </p:nvSpPr>
          <p:spPr>
            <a:xfrm>
              <a:off x="8069541" y="2096475"/>
              <a:ext cx="1702854" cy="333308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27" name="TextBox 26">
              <a:extLst>
                <a:ext uri="{FF2B5EF4-FFF2-40B4-BE49-F238E27FC236}">
                  <a16:creationId xmlns:a16="http://schemas.microsoft.com/office/drawing/2014/main" id="{9B500D90-2FB7-410B-9FAE-F2EF0C869ACD}"/>
                </a:ext>
              </a:extLst>
            </p:cNvPr>
            <p:cNvSpPr txBox="1"/>
            <p:nvPr/>
          </p:nvSpPr>
          <p:spPr>
            <a:xfrm>
              <a:off x="8069539" y="3438754"/>
              <a:ext cx="1702855" cy="1169551"/>
            </a:xfrm>
            <a:prstGeom prst="rect">
              <a:avLst/>
            </a:prstGeom>
            <a:noFill/>
          </p:spPr>
          <p:txBody>
            <a:bodyPr wrap="square">
              <a:spAutoFit/>
            </a:bodyPr>
            <a:lstStyle>
              <a:defPPr>
                <a:defRPr lang="en-US"/>
              </a:defPPr>
              <a:lvl1pPr marL="285750" indent="-285750" algn="ctr">
                <a:buFont typeface="Arial" panose="020B0604020202020204" pitchFamily="34" charset="0"/>
                <a:buChar char="•"/>
                <a:defRPr sz="1600" b="0">
                  <a:solidFill>
                    <a:schemeClr val="bg1"/>
                  </a:solidFill>
                  <a:latin typeface="Montserrat" pitchFamily="2" charset="0"/>
                </a:defRPr>
              </a:lvl1pPr>
            </a:lstStyle>
            <a:p>
              <a:pPr marL="0" indent="0">
                <a:buNone/>
              </a:pPr>
              <a:r>
                <a:rPr lang="mn-MN" sz="1400" b="1" dirty="0">
                  <a:latin typeface="Arial" panose="020B0604020202020204" pitchFamily="34" charset="0"/>
                  <a:cs typeface="Arial" panose="020B0604020202020204" pitchFamily="34" charset="0"/>
                </a:rPr>
                <a:t>Зайлшгүй шаардлагатай зарим төрлийн зөрчлийг шинээр нэмэх</a:t>
              </a:r>
            </a:p>
          </p:txBody>
        </p:sp>
        <p:sp>
          <p:nvSpPr>
            <p:cNvPr id="33" name="Rectangle 32">
              <a:extLst>
                <a:ext uri="{FF2B5EF4-FFF2-40B4-BE49-F238E27FC236}">
                  <a16:creationId xmlns:a16="http://schemas.microsoft.com/office/drawing/2014/main" id="{EE2E491C-65EB-4585-AEB6-13ED8165084C}"/>
                </a:ext>
              </a:extLst>
            </p:cNvPr>
            <p:cNvSpPr/>
            <p:nvPr/>
          </p:nvSpPr>
          <p:spPr>
            <a:xfrm>
              <a:off x="8069540" y="2096475"/>
              <a:ext cx="1702854" cy="1210009"/>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pic>
          <p:nvPicPr>
            <p:cNvPr id="46" name="Graphic 45" descr="Checklist with solid fill">
              <a:extLst>
                <a:ext uri="{FF2B5EF4-FFF2-40B4-BE49-F238E27FC236}">
                  <a16:creationId xmlns:a16="http://schemas.microsoft.com/office/drawing/2014/main" id="{D7BBB2E7-AACE-4AFB-BD69-EF268BBE7C4C}"/>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670386" y="2450896"/>
              <a:ext cx="501166" cy="501166"/>
            </a:xfrm>
            <a:prstGeom prst="rect">
              <a:avLst/>
            </a:prstGeom>
          </p:spPr>
        </p:pic>
      </p:grpSp>
      <p:grpSp>
        <p:nvGrpSpPr>
          <p:cNvPr id="53" name="Group 52">
            <a:extLst>
              <a:ext uri="{FF2B5EF4-FFF2-40B4-BE49-F238E27FC236}">
                <a16:creationId xmlns:a16="http://schemas.microsoft.com/office/drawing/2014/main" id="{8012953B-5C2C-47D4-9C72-9D85A54E9076}"/>
              </a:ext>
            </a:extLst>
          </p:cNvPr>
          <p:cNvGrpSpPr/>
          <p:nvPr/>
        </p:nvGrpSpPr>
        <p:grpSpPr>
          <a:xfrm>
            <a:off x="9952851" y="2096475"/>
            <a:ext cx="1702857" cy="3333084"/>
            <a:chOff x="9952851" y="2096475"/>
            <a:chExt cx="1702857" cy="3333084"/>
          </a:xfrm>
        </p:grpSpPr>
        <p:sp>
          <p:nvSpPr>
            <p:cNvPr id="21" name="Rectangle 20">
              <a:extLst>
                <a:ext uri="{FF2B5EF4-FFF2-40B4-BE49-F238E27FC236}">
                  <a16:creationId xmlns:a16="http://schemas.microsoft.com/office/drawing/2014/main" id="{270DF5B5-C61E-4519-92BB-94E069AF4531}"/>
                </a:ext>
              </a:extLst>
            </p:cNvPr>
            <p:cNvSpPr/>
            <p:nvPr/>
          </p:nvSpPr>
          <p:spPr>
            <a:xfrm>
              <a:off x="9952854" y="2096475"/>
              <a:ext cx="1702854" cy="333308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28" name="TextBox 27">
              <a:extLst>
                <a:ext uri="{FF2B5EF4-FFF2-40B4-BE49-F238E27FC236}">
                  <a16:creationId xmlns:a16="http://schemas.microsoft.com/office/drawing/2014/main" id="{E65B27B5-47D7-4974-A4F9-9454A9B4C41C}"/>
                </a:ext>
              </a:extLst>
            </p:cNvPr>
            <p:cNvSpPr txBox="1"/>
            <p:nvPr/>
          </p:nvSpPr>
          <p:spPr>
            <a:xfrm>
              <a:off x="9952851" y="3438754"/>
              <a:ext cx="1702855" cy="738664"/>
            </a:xfrm>
            <a:prstGeom prst="rect">
              <a:avLst/>
            </a:prstGeom>
            <a:noFill/>
          </p:spPr>
          <p:txBody>
            <a:bodyPr wrap="square">
              <a:spAutoFit/>
            </a:bodyPr>
            <a:lstStyle>
              <a:defPPr>
                <a:defRPr lang="en-US"/>
              </a:defPPr>
              <a:lvl1pPr marL="285750" indent="-285750" algn="ctr">
                <a:buFont typeface="Arial" panose="020B0604020202020204" pitchFamily="34" charset="0"/>
                <a:buChar char="•"/>
                <a:defRPr sz="1600" b="0">
                  <a:solidFill>
                    <a:schemeClr val="bg1"/>
                  </a:solidFill>
                  <a:latin typeface="Montserrat" pitchFamily="2" charset="0"/>
                </a:defRPr>
              </a:lvl1pPr>
            </a:lstStyle>
            <a:p>
              <a:pPr marL="0" indent="0">
                <a:buNone/>
              </a:pPr>
              <a:r>
                <a:rPr lang="mn-MN" sz="1400" b="1" dirty="0">
                  <a:latin typeface="Arial" panose="020B0604020202020204" pitchFamily="34" charset="0"/>
                  <a:cs typeface="Arial" panose="020B0604020202020204" pitchFamily="34" charset="0"/>
                </a:rPr>
                <a:t>Практик шаардлагад нийцүүлэх</a:t>
              </a:r>
            </a:p>
          </p:txBody>
        </p:sp>
        <p:sp>
          <p:nvSpPr>
            <p:cNvPr id="34" name="Rectangle 33">
              <a:extLst>
                <a:ext uri="{FF2B5EF4-FFF2-40B4-BE49-F238E27FC236}">
                  <a16:creationId xmlns:a16="http://schemas.microsoft.com/office/drawing/2014/main" id="{689BD6A2-68AD-407C-A442-FFC76FD90EE8}"/>
                </a:ext>
              </a:extLst>
            </p:cNvPr>
            <p:cNvSpPr/>
            <p:nvPr/>
          </p:nvSpPr>
          <p:spPr>
            <a:xfrm>
              <a:off x="9952853" y="2096475"/>
              <a:ext cx="1702854" cy="1210009"/>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pic>
          <p:nvPicPr>
            <p:cNvPr id="47" name="Graphic 46" descr="Checklist with solid fill">
              <a:extLst>
                <a:ext uri="{FF2B5EF4-FFF2-40B4-BE49-F238E27FC236}">
                  <a16:creationId xmlns:a16="http://schemas.microsoft.com/office/drawing/2014/main" id="{9025C90A-5D4F-4C70-93F9-1AAE6D35C456}"/>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553699" y="2450896"/>
              <a:ext cx="501166" cy="501166"/>
            </a:xfrm>
            <a:prstGeom prst="rect">
              <a:avLst/>
            </a:prstGeom>
          </p:spPr>
        </p:pic>
      </p:grpSp>
    </p:spTree>
    <p:extLst>
      <p:ext uri="{BB962C8B-B14F-4D97-AF65-F5344CB8AC3E}">
        <p14:creationId xmlns:p14="http://schemas.microsoft.com/office/powerpoint/2010/main" val="852918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fade">
                                      <p:cBhvr>
                                        <p:cTn id="7" dur="1000"/>
                                        <p:tgtEl>
                                          <p:spTgt spid="48"/>
                                        </p:tgtEl>
                                      </p:cBhvr>
                                    </p:animEffect>
                                    <p:anim calcmode="lin" valueType="num">
                                      <p:cBhvr>
                                        <p:cTn id="8" dur="1000" fill="hold"/>
                                        <p:tgtEl>
                                          <p:spTgt spid="48"/>
                                        </p:tgtEl>
                                        <p:attrNameLst>
                                          <p:attrName>ppt_x</p:attrName>
                                        </p:attrNameLst>
                                      </p:cBhvr>
                                      <p:tavLst>
                                        <p:tav tm="0">
                                          <p:val>
                                            <p:strVal val="#ppt_x"/>
                                          </p:val>
                                        </p:tav>
                                        <p:tav tm="100000">
                                          <p:val>
                                            <p:strVal val="#ppt_x"/>
                                          </p:val>
                                        </p:tav>
                                      </p:tavLst>
                                    </p:anim>
                                    <p:anim calcmode="lin" valueType="num">
                                      <p:cBhvr>
                                        <p:cTn id="9" dur="1000" fill="hold"/>
                                        <p:tgtEl>
                                          <p:spTgt spid="48"/>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200"/>
                                  </p:stCondLst>
                                  <p:childTnLst>
                                    <p:set>
                                      <p:cBhvr>
                                        <p:cTn id="11" dur="1" fill="hold">
                                          <p:stCondLst>
                                            <p:cond delay="0"/>
                                          </p:stCondLst>
                                        </p:cTn>
                                        <p:tgtEl>
                                          <p:spTgt spid="49"/>
                                        </p:tgtEl>
                                        <p:attrNameLst>
                                          <p:attrName>style.visibility</p:attrName>
                                        </p:attrNameLst>
                                      </p:cBhvr>
                                      <p:to>
                                        <p:strVal val="visible"/>
                                      </p:to>
                                    </p:set>
                                    <p:animEffect transition="in" filter="fade">
                                      <p:cBhvr>
                                        <p:cTn id="12" dur="1000"/>
                                        <p:tgtEl>
                                          <p:spTgt spid="49"/>
                                        </p:tgtEl>
                                      </p:cBhvr>
                                    </p:animEffect>
                                    <p:anim calcmode="lin" valueType="num">
                                      <p:cBhvr>
                                        <p:cTn id="13" dur="1000" fill="hold"/>
                                        <p:tgtEl>
                                          <p:spTgt spid="49"/>
                                        </p:tgtEl>
                                        <p:attrNameLst>
                                          <p:attrName>ppt_x</p:attrName>
                                        </p:attrNameLst>
                                      </p:cBhvr>
                                      <p:tavLst>
                                        <p:tav tm="0">
                                          <p:val>
                                            <p:strVal val="#ppt_x"/>
                                          </p:val>
                                        </p:tav>
                                        <p:tav tm="100000">
                                          <p:val>
                                            <p:strVal val="#ppt_x"/>
                                          </p:val>
                                        </p:tav>
                                      </p:tavLst>
                                    </p:anim>
                                    <p:anim calcmode="lin" valueType="num">
                                      <p:cBhvr>
                                        <p:cTn id="14" dur="1000" fill="hold"/>
                                        <p:tgtEl>
                                          <p:spTgt spid="49"/>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300"/>
                                  </p:stCondLst>
                                  <p:childTnLst>
                                    <p:set>
                                      <p:cBhvr>
                                        <p:cTn id="16" dur="1" fill="hold">
                                          <p:stCondLst>
                                            <p:cond delay="0"/>
                                          </p:stCondLst>
                                        </p:cTn>
                                        <p:tgtEl>
                                          <p:spTgt spid="50"/>
                                        </p:tgtEl>
                                        <p:attrNameLst>
                                          <p:attrName>style.visibility</p:attrName>
                                        </p:attrNameLst>
                                      </p:cBhvr>
                                      <p:to>
                                        <p:strVal val="visible"/>
                                      </p:to>
                                    </p:set>
                                    <p:animEffect transition="in" filter="fade">
                                      <p:cBhvr>
                                        <p:cTn id="17" dur="1000"/>
                                        <p:tgtEl>
                                          <p:spTgt spid="50"/>
                                        </p:tgtEl>
                                      </p:cBhvr>
                                    </p:animEffect>
                                    <p:anim calcmode="lin" valueType="num">
                                      <p:cBhvr>
                                        <p:cTn id="18" dur="1000" fill="hold"/>
                                        <p:tgtEl>
                                          <p:spTgt spid="50"/>
                                        </p:tgtEl>
                                        <p:attrNameLst>
                                          <p:attrName>ppt_x</p:attrName>
                                        </p:attrNameLst>
                                      </p:cBhvr>
                                      <p:tavLst>
                                        <p:tav tm="0">
                                          <p:val>
                                            <p:strVal val="#ppt_x"/>
                                          </p:val>
                                        </p:tav>
                                        <p:tav tm="100000">
                                          <p:val>
                                            <p:strVal val="#ppt_x"/>
                                          </p:val>
                                        </p:tav>
                                      </p:tavLst>
                                    </p:anim>
                                    <p:anim calcmode="lin" valueType="num">
                                      <p:cBhvr>
                                        <p:cTn id="19" dur="1000" fill="hold"/>
                                        <p:tgtEl>
                                          <p:spTgt spid="50"/>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500"/>
                                  </p:stCondLst>
                                  <p:childTnLst>
                                    <p:set>
                                      <p:cBhvr>
                                        <p:cTn id="21" dur="1" fill="hold">
                                          <p:stCondLst>
                                            <p:cond delay="0"/>
                                          </p:stCondLst>
                                        </p:cTn>
                                        <p:tgtEl>
                                          <p:spTgt spid="51"/>
                                        </p:tgtEl>
                                        <p:attrNameLst>
                                          <p:attrName>style.visibility</p:attrName>
                                        </p:attrNameLst>
                                      </p:cBhvr>
                                      <p:to>
                                        <p:strVal val="visible"/>
                                      </p:to>
                                    </p:set>
                                    <p:animEffect transition="in" filter="fade">
                                      <p:cBhvr>
                                        <p:cTn id="22" dur="1000"/>
                                        <p:tgtEl>
                                          <p:spTgt spid="51"/>
                                        </p:tgtEl>
                                      </p:cBhvr>
                                    </p:animEffect>
                                    <p:anim calcmode="lin" valueType="num">
                                      <p:cBhvr>
                                        <p:cTn id="23" dur="1000" fill="hold"/>
                                        <p:tgtEl>
                                          <p:spTgt spid="51"/>
                                        </p:tgtEl>
                                        <p:attrNameLst>
                                          <p:attrName>ppt_x</p:attrName>
                                        </p:attrNameLst>
                                      </p:cBhvr>
                                      <p:tavLst>
                                        <p:tav tm="0">
                                          <p:val>
                                            <p:strVal val="#ppt_x"/>
                                          </p:val>
                                        </p:tav>
                                        <p:tav tm="100000">
                                          <p:val>
                                            <p:strVal val="#ppt_x"/>
                                          </p:val>
                                        </p:tav>
                                      </p:tavLst>
                                    </p:anim>
                                    <p:anim calcmode="lin" valueType="num">
                                      <p:cBhvr>
                                        <p:cTn id="24" dur="1000" fill="hold"/>
                                        <p:tgtEl>
                                          <p:spTgt spid="51"/>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700"/>
                                  </p:stCondLst>
                                  <p:childTnLst>
                                    <p:set>
                                      <p:cBhvr>
                                        <p:cTn id="26" dur="1" fill="hold">
                                          <p:stCondLst>
                                            <p:cond delay="0"/>
                                          </p:stCondLst>
                                        </p:cTn>
                                        <p:tgtEl>
                                          <p:spTgt spid="52"/>
                                        </p:tgtEl>
                                        <p:attrNameLst>
                                          <p:attrName>style.visibility</p:attrName>
                                        </p:attrNameLst>
                                      </p:cBhvr>
                                      <p:to>
                                        <p:strVal val="visible"/>
                                      </p:to>
                                    </p:set>
                                    <p:animEffect transition="in" filter="fade">
                                      <p:cBhvr>
                                        <p:cTn id="27" dur="1000"/>
                                        <p:tgtEl>
                                          <p:spTgt spid="52"/>
                                        </p:tgtEl>
                                      </p:cBhvr>
                                    </p:animEffect>
                                    <p:anim calcmode="lin" valueType="num">
                                      <p:cBhvr>
                                        <p:cTn id="28" dur="1000" fill="hold"/>
                                        <p:tgtEl>
                                          <p:spTgt spid="52"/>
                                        </p:tgtEl>
                                        <p:attrNameLst>
                                          <p:attrName>ppt_x</p:attrName>
                                        </p:attrNameLst>
                                      </p:cBhvr>
                                      <p:tavLst>
                                        <p:tav tm="0">
                                          <p:val>
                                            <p:strVal val="#ppt_x"/>
                                          </p:val>
                                        </p:tav>
                                        <p:tav tm="100000">
                                          <p:val>
                                            <p:strVal val="#ppt_x"/>
                                          </p:val>
                                        </p:tav>
                                      </p:tavLst>
                                    </p:anim>
                                    <p:anim calcmode="lin" valueType="num">
                                      <p:cBhvr>
                                        <p:cTn id="29" dur="1000" fill="hold"/>
                                        <p:tgtEl>
                                          <p:spTgt spid="52"/>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900"/>
                                  </p:stCondLst>
                                  <p:childTnLst>
                                    <p:set>
                                      <p:cBhvr>
                                        <p:cTn id="31" dur="1" fill="hold">
                                          <p:stCondLst>
                                            <p:cond delay="0"/>
                                          </p:stCondLst>
                                        </p:cTn>
                                        <p:tgtEl>
                                          <p:spTgt spid="53"/>
                                        </p:tgtEl>
                                        <p:attrNameLst>
                                          <p:attrName>style.visibility</p:attrName>
                                        </p:attrNameLst>
                                      </p:cBhvr>
                                      <p:to>
                                        <p:strVal val="visible"/>
                                      </p:to>
                                    </p:set>
                                    <p:animEffect transition="in" filter="fade">
                                      <p:cBhvr>
                                        <p:cTn id="32" dur="1000"/>
                                        <p:tgtEl>
                                          <p:spTgt spid="53"/>
                                        </p:tgtEl>
                                      </p:cBhvr>
                                    </p:animEffect>
                                    <p:anim calcmode="lin" valueType="num">
                                      <p:cBhvr>
                                        <p:cTn id="33" dur="1000" fill="hold"/>
                                        <p:tgtEl>
                                          <p:spTgt spid="53"/>
                                        </p:tgtEl>
                                        <p:attrNameLst>
                                          <p:attrName>ppt_x</p:attrName>
                                        </p:attrNameLst>
                                      </p:cBhvr>
                                      <p:tavLst>
                                        <p:tav tm="0">
                                          <p:val>
                                            <p:strVal val="#ppt_x"/>
                                          </p:val>
                                        </p:tav>
                                        <p:tav tm="100000">
                                          <p:val>
                                            <p:strVal val="#ppt_x"/>
                                          </p:val>
                                        </p:tav>
                                      </p:tavLst>
                                    </p:anim>
                                    <p:anim calcmode="lin" valueType="num">
                                      <p:cBhvr>
                                        <p:cTn id="34" dur="1000" fill="hold"/>
                                        <p:tgtEl>
                                          <p:spTgt spid="5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E76CED1D-C5CB-4ECD-B084-82C200591453}"/>
              </a:ext>
            </a:extLst>
          </p:cNvPr>
          <p:cNvSpPr txBox="1"/>
          <p:nvPr/>
        </p:nvSpPr>
        <p:spPr>
          <a:xfrm>
            <a:off x="990600" y="667800"/>
            <a:ext cx="10210800" cy="461665"/>
          </a:xfrm>
          <a:prstGeom prst="rect">
            <a:avLst/>
          </a:prstGeom>
          <a:noFill/>
        </p:spPr>
        <p:txBody>
          <a:bodyPr wrap="square">
            <a:spAutoFit/>
          </a:bodyPr>
          <a:lstStyle/>
          <a:p>
            <a:pPr algn="ctr"/>
            <a:r>
              <a:rPr lang="mn-MN" sz="2400" b="1" dirty="0">
                <a:solidFill>
                  <a:srgbClr val="1E2446"/>
                </a:solidFill>
                <a:latin typeface="Arial" panose="020B0604020202020204" pitchFamily="34" charset="0"/>
                <a:cs typeface="Arial" panose="020B0604020202020204" pitchFamily="34" charset="0"/>
              </a:rPr>
              <a:t>ЖИШЭЭ</a:t>
            </a:r>
            <a:r>
              <a:rPr lang="en-US" sz="2400" b="1" dirty="0">
                <a:solidFill>
                  <a:srgbClr val="1E2446"/>
                </a:solidFill>
                <a:latin typeface="Arial" panose="020B0604020202020204" pitchFamily="34" charset="0"/>
                <a:cs typeface="Arial" panose="020B0604020202020204" pitchFamily="34" charset="0"/>
              </a:rPr>
              <a:t>: </a:t>
            </a:r>
            <a:r>
              <a:rPr lang="en-US" sz="2400" b="1" dirty="0" err="1">
                <a:solidFill>
                  <a:srgbClr val="1E2446"/>
                </a:solidFill>
                <a:latin typeface="Arial" panose="020B0604020202020204" pitchFamily="34" charset="0"/>
                <a:cs typeface="Arial" panose="020B0604020202020204" pitchFamily="34" charset="0"/>
              </a:rPr>
              <a:t>Сонгуулийн</a:t>
            </a:r>
            <a:r>
              <a:rPr lang="en-US" sz="2400" b="1" dirty="0">
                <a:solidFill>
                  <a:srgbClr val="1E2446"/>
                </a:solidFill>
                <a:latin typeface="Arial" panose="020B0604020202020204" pitchFamily="34" charset="0"/>
                <a:cs typeface="Arial" panose="020B0604020202020204" pitchFamily="34" charset="0"/>
              </a:rPr>
              <a:t> </a:t>
            </a:r>
            <a:r>
              <a:rPr lang="en-US" sz="2400" b="1" dirty="0" err="1">
                <a:solidFill>
                  <a:srgbClr val="1E2446"/>
                </a:solidFill>
                <a:latin typeface="Arial" panose="020B0604020202020204" pitchFamily="34" charset="0"/>
                <a:cs typeface="Arial" panose="020B0604020202020204" pitchFamily="34" charset="0"/>
              </a:rPr>
              <a:t>тухай</a:t>
            </a:r>
            <a:r>
              <a:rPr lang="en-US" sz="2400" b="1" dirty="0">
                <a:solidFill>
                  <a:srgbClr val="1E2446"/>
                </a:solidFill>
                <a:latin typeface="Arial" panose="020B0604020202020204" pitchFamily="34" charset="0"/>
                <a:cs typeface="Arial" panose="020B0604020202020204" pitchFamily="34" charset="0"/>
              </a:rPr>
              <a:t> </a:t>
            </a:r>
            <a:r>
              <a:rPr lang="en-US" sz="2400" b="1" dirty="0" err="1">
                <a:solidFill>
                  <a:srgbClr val="1E2446"/>
                </a:solidFill>
                <a:latin typeface="Arial" panose="020B0604020202020204" pitchFamily="34" charset="0"/>
                <a:cs typeface="Arial" panose="020B0604020202020204" pitchFamily="34" charset="0"/>
              </a:rPr>
              <a:t>хууль</a:t>
            </a:r>
            <a:r>
              <a:rPr lang="en-US" sz="2400" b="1" dirty="0">
                <a:solidFill>
                  <a:srgbClr val="1E2446"/>
                </a:solidFill>
                <a:latin typeface="Arial" panose="020B0604020202020204" pitchFamily="34" charset="0"/>
                <a:cs typeface="Arial" panose="020B0604020202020204" pitchFamily="34" charset="0"/>
              </a:rPr>
              <a:t> </a:t>
            </a:r>
            <a:r>
              <a:rPr lang="en-US" sz="2400" b="1" dirty="0" err="1">
                <a:solidFill>
                  <a:srgbClr val="1E2446"/>
                </a:solidFill>
                <a:latin typeface="Arial" panose="020B0604020202020204" pitchFamily="34" charset="0"/>
                <a:cs typeface="Arial" panose="020B0604020202020204" pitchFamily="34" charset="0"/>
              </a:rPr>
              <a:t>зөрчих</a:t>
            </a:r>
            <a:r>
              <a:rPr lang="en-US" sz="2400" b="1" dirty="0">
                <a:solidFill>
                  <a:srgbClr val="1E2446"/>
                </a:solidFill>
                <a:latin typeface="Arial" panose="020B0604020202020204" pitchFamily="34" charset="0"/>
                <a:cs typeface="Arial" panose="020B0604020202020204" pitchFamily="34" charset="0"/>
              </a:rPr>
              <a:t> </a:t>
            </a:r>
            <a:endParaRPr lang="mn-MN" sz="2400" dirty="0">
              <a:solidFill>
                <a:srgbClr val="1E2446"/>
              </a:solidFill>
              <a:latin typeface="Arial" panose="020B0604020202020204" pitchFamily="34" charset="0"/>
              <a:cs typeface="Arial" panose="020B0604020202020204" pitchFamily="34" charset="0"/>
            </a:endParaRPr>
          </a:p>
        </p:txBody>
      </p:sp>
      <p:sp>
        <p:nvSpPr>
          <p:cNvPr id="11" name="Rectangle: Rounded Corners 10">
            <a:extLst>
              <a:ext uri="{FF2B5EF4-FFF2-40B4-BE49-F238E27FC236}">
                <a16:creationId xmlns:a16="http://schemas.microsoft.com/office/drawing/2014/main" id="{5F5F28E0-9475-4937-92B3-31CE8CB35308}"/>
              </a:ext>
            </a:extLst>
          </p:cNvPr>
          <p:cNvSpPr/>
          <p:nvPr/>
        </p:nvSpPr>
        <p:spPr>
          <a:xfrm>
            <a:off x="5772149" y="1498797"/>
            <a:ext cx="647702" cy="45719"/>
          </a:xfrm>
          <a:prstGeom prst="roundRect">
            <a:avLst>
              <a:gd name="adj" fmla="val 50000"/>
            </a:avLst>
          </a:prstGeom>
          <a:solidFill>
            <a:srgbClr val="FF9A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133A387C-672D-42BA-8FD8-5055763E416B}"/>
              </a:ext>
            </a:extLst>
          </p:cNvPr>
          <p:cNvSpPr/>
          <p:nvPr/>
        </p:nvSpPr>
        <p:spPr>
          <a:xfrm>
            <a:off x="-1" y="1884044"/>
            <a:ext cx="6105209" cy="4973956"/>
          </a:xfrm>
          <a:prstGeom prst="rect">
            <a:avLst/>
          </a:prstGeom>
          <a:solidFill>
            <a:srgbClr val="0F16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t"/>
            <a:endParaRPr lang="x-none" dirty="0"/>
          </a:p>
          <a:p>
            <a:pPr fontAlgn="t"/>
            <a:endParaRPr lang="x-none" dirty="0"/>
          </a:p>
          <a:p>
            <a:pPr fontAlgn="t"/>
            <a:endParaRPr lang="x-none" dirty="0"/>
          </a:p>
          <a:p>
            <a:pPr algn="just" fontAlgn="t"/>
            <a:endParaRPr lang="x-none" dirty="0"/>
          </a:p>
          <a:p>
            <a:pPr algn="just" fontAlgn="t"/>
            <a:endParaRPr lang="x-none"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lgn="ctr">
              <a:buFont typeface="Arial" panose="020B0604020202020204" pitchFamily="34" charset="0"/>
              <a:buChar char="•"/>
            </a:pPr>
            <a:endParaRPr lang="en-US" dirty="0"/>
          </a:p>
        </p:txBody>
      </p:sp>
      <p:sp>
        <p:nvSpPr>
          <p:cNvPr id="19" name="TextBox 18">
            <a:extLst>
              <a:ext uri="{FF2B5EF4-FFF2-40B4-BE49-F238E27FC236}">
                <a16:creationId xmlns:a16="http://schemas.microsoft.com/office/drawing/2014/main" id="{8F16BD90-00C8-456D-B26C-3CE004CB366F}"/>
              </a:ext>
            </a:extLst>
          </p:cNvPr>
          <p:cNvSpPr txBox="1"/>
          <p:nvPr/>
        </p:nvSpPr>
        <p:spPr>
          <a:xfrm>
            <a:off x="1326105" y="2002207"/>
            <a:ext cx="3425372" cy="369332"/>
          </a:xfrm>
          <a:prstGeom prst="rect">
            <a:avLst/>
          </a:prstGeom>
          <a:noFill/>
        </p:spPr>
        <p:txBody>
          <a:bodyPr wrap="square">
            <a:spAutoFit/>
          </a:bodyPr>
          <a:lstStyle/>
          <a:p>
            <a:pPr algn="ctr"/>
            <a:r>
              <a:rPr lang="mn-MN" b="1" dirty="0">
                <a:solidFill>
                  <a:schemeClr val="bg1"/>
                </a:solidFill>
                <a:latin typeface="Arial" panose="020B0604020202020204" pitchFamily="34" charset="0"/>
                <a:cs typeface="Arial" panose="020B0604020202020204" pitchFamily="34" charset="0"/>
              </a:rPr>
              <a:t>Хүчин төгөлдөр хуульд</a:t>
            </a:r>
            <a:endParaRPr lang="en-US" dirty="0">
              <a:solidFill>
                <a:schemeClr val="bg1"/>
              </a:solidFill>
              <a:latin typeface="Arial" panose="020B0604020202020204" pitchFamily="34" charset="0"/>
              <a:cs typeface="Arial" panose="020B0604020202020204" pitchFamily="34" charset="0"/>
            </a:endParaRPr>
          </a:p>
        </p:txBody>
      </p:sp>
      <p:sp>
        <p:nvSpPr>
          <p:cNvPr id="22" name="TextBox 21">
            <a:extLst>
              <a:ext uri="{FF2B5EF4-FFF2-40B4-BE49-F238E27FC236}">
                <a16:creationId xmlns:a16="http://schemas.microsoft.com/office/drawing/2014/main" id="{F9A7FA56-9E85-44DC-8C6B-EA83061D855A}"/>
              </a:ext>
            </a:extLst>
          </p:cNvPr>
          <p:cNvSpPr txBox="1"/>
          <p:nvPr/>
        </p:nvSpPr>
        <p:spPr>
          <a:xfrm>
            <a:off x="7431313" y="2186873"/>
            <a:ext cx="3434582" cy="369332"/>
          </a:xfrm>
          <a:prstGeom prst="rect">
            <a:avLst/>
          </a:prstGeom>
          <a:noFill/>
        </p:spPr>
        <p:txBody>
          <a:bodyPr wrap="square">
            <a:spAutoFit/>
          </a:bodyPr>
          <a:lstStyle>
            <a:defPPr>
              <a:defRPr lang="en-US"/>
            </a:defPPr>
            <a:lvl1pPr algn="ctr">
              <a:defRPr b="1">
                <a:latin typeface="Montserrat" pitchFamily="2" charset="0"/>
              </a:defRPr>
            </a:lvl1pPr>
          </a:lstStyle>
          <a:p>
            <a:r>
              <a:rPr lang="mn-MN" dirty="0"/>
              <a:t>Шинэчилсэн найруулгад </a:t>
            </a:r>
            <a:endParaRPr lang="en-US" dirty="0"/>
          </a:p>
        </p:txBody>
      </p:sp>
      <p:sp>
        <p:nvSpPr>
          <p:cNvPr id="9" name="TextBox 8">
            <a:extLst>
              <a:ext uri="{FF2B5EF4-FFF2-40B4-BE49-F238E27FC236}">
                <a16:creationId xmlns:a16="http://schemas.microsoft.com/office/drawing/2014/main" id="{851DB019-ABB7-4D91-8427-28D907C4E76A}"/>
              </a:ext>
            </a:extLst>
          </p:cNvPr>
          <p:cNvSpPr txBox="1"/>
          <p:nvPr/>
        </p:nvSpPr>
        <p:spPr>
          <a:xfrm>
            <a:off x="178341" y="2365436"/>
            <a:ext cx="5739318" cy="4031873"/>
          </a:xfrm>
          <a:prstGeom prst="rect">
            <a:avLst/>
          </a:prstGeom>
          <a:noFill/>
        </p:spPr>
        <p:txBody>
          <a:bodyPr wrap="square">
            <a:spAutoFit/>
          </a:bodyPr>
          <a:lstStyle>
            <a:defPPr>
              <a:defRPr lang="en-US"/>
            </a:defPPr>
            <a:lvl1pPr>
              <a:defRPr sz="1400">
                <a:solidFill>
                  <a:schemeClr val="bg1"/>
                </a:solidFill>
                <a:latin typeface="Montserrat" pitchFamily="2" charset="0"/>
              </a:defRPr>
            </a:lvl1pPr>
          </a:lstStyle>
          <a:p>
            <a:pPr indent="457200" algn="just"/>
            <a:endParaRPr lang="x-none" b="0" i="0" dirty="0">
              <a:effectLst/>
              <a:latin typeface="Arial" panose="020B0604020202020204" pitchFamily="34" charset="0"/>
              <a:cs typeface="Arial" panose="020B0604020202020204" pitchFamily="34" charset="0"/>
            </a:endParaRPr>
          </a:p>
          <a:p>
            <a:pPr indent="457200" algn="just"/>
            <a:r>
              <a:rPr lang="mn-MN" b="0" i="0" dirty="0">
                <a:effectLst/>
                <a:latin typeface="Arial" panose="020B0604020202020204" pitchFamily="34" charset="0"/>
                <a:cs typeface="Arial" panose="020B0604020202020204" pitchFamily="34" charset="0"/>
              </a:rPr>
              <a:t>21.Сонгуулийн зардлын дансыг бүртгүүлэх, зардлын дансанд мөнгөн хөрөнгийг төвлөрүүлж, зарцуулах талаар хуульд заасан журмыг зөрчсөн бол хүнийг арван мянган нэгжтэй тэнцэх хэмжээний төгрөгөөр, хуулийн этгээдийг нэг зуун мянган нэгжтэй тэнцэх хэмжээний төгрөгөөр торгоно.</a:t>
            </a:r>
            <a:endParaRPr lang="x-none" dirty="0">
              <a:latin typeface="Arial" panose="020B0604020202020204" pitchFamily="34" charset="0"/>
              <a:ea typeface="Times New Roman" panose="02020603050405020304" pitchFamily="18" charset="0"/>
              <a:cs typeface="Arial" panose="020B0604020202020204" pitchFamily="34" charset="0"/>
            </a:endParaRPr>
          </a:p>
          <a:p>
            <a:pPr indent="457200" algn="just"/>
            <a:endParaRPr lang="x-none" dirty="0">
              <a:effectLst/>
              <a:latin typeface="Arial" panose="020B0604020202020204" pitchFamily="34" charset="0"/>
              <a:ea typeface="Times New Roman" panose="02020603050405020304" pitchFamily="18" charset="0"/>
              <a:cs typeface="Arial" panose="020B0604020202020204" pitchFamily="34" charset="0"/>
            </a:endParaRPr>
          </a:p>
          <a:p>
            <a:pPr indent="457200" algn="just"/>
            <a:r>
              <a:rPr lang="mn-MN" b="0" i="0" dirty="0">
                <a:effectLst/>
                <a:latin typeface="Arial" panose="020B0604020202020204" pitchFamily="34" charset="0"/>
                <a:cs typeface="Arial" panose="020B0604020202020204" pitchFamily="34" charset="0"/>
              </a:rPr>
              <a:t>25.Нам, эвсэл, нэр дэвшигч нь сонгуулийн зардлын тайлангаа хуульд заасан хугацаанд төрийн аудитын байгууллагад хүргүүлэх үүргээ биелүүлээгүй бол хүнийг арван мянган нэгжтэй тэнцэх хэмжээний төгрөгөөр, хуулийн этгээдийг нэг зуун мянган нэгжтэй тэнцэх хэмжээний төгрөгөөр торгоно.</a:t>
            </a:r>
            <a:endParaRPr lang="x-none" b="0" i="0" dirty="0">
              <a:effectLst/>
              <a:latin typeface="Arial" panose="020B0604020202020204" pitchFamily="34" charset="0"/>
              <a:cs typeface="Arial" panose="020B0604020202020204" pitchFamily="34" charset="0"/>
            </a:endParaRPr>
          </a:p>
          <a:p>
            <a:pPr indent="457200" algn="just"/>
            <a:endParaRPr lang="x-none" dirty="0">
              <a:effectLst/>
              <a:latin typeface="Arial" panose="020B0604020202020204" pitchFamily="34" charset="0"/>
              <a:ea typeface="Times New Roman" panose="02020603050405020304" pitchFamily="18" charset="0"/>
              <a:cs typeface="Arial" panose="020B0604020202020204" pitchFamily="34" charset="0"/>
            </a:endParaRPr>
          </a:p>
          <a:p>
            <a:pPr indent="457200" algn="just"/>
            <a:r>
              <a:rPr lang="mn-MN" sz="1200" b="0" i="0" dirty="0">
                <a:effectLst/>
                <a:latin typeface="Arial" panose="020B0604020202020204" pitchFamily="34" charset="0"/>
                <a:cs typeface="Arial" panose="020B0604020202020204" pitchFamily="34" charset="0"/>
              </a:rPr>
              <a:t>27.Нэр дэвшигч, нам, эвсэл хандив болон сонгуулийн зардлын зарцуулалтын явцын тайланг санал авах өдрөөс 3 хоногийн өмнө нийтэд ил тод мэдээлж, төрийн аудитын байгууллагад хүргүүлэх үүргээ биелүүлээгүй бол хүнийг хорин мянган нэгжтэй тэнцэх төгрөгөөр, хуулийн этгээдийг хоёр зуун мянган нэгжтэй тэнцэх хэмжээний төгрөгөөр торгоно.</a:t>
            </a:r>
            <a:endParaRPr lang="x-none" sz="1200" dirty="0">
              <a:latin typeface="Arial" panose="020B0604020202020204" pitchFamily="34" charset="0"/>
              <a:ea typeface="Times New Roman" panose="02020603050405020304" pitchFamily="18" charset="0"/>
              <a:cs typeface="Arial" panose="020B0604020202020204" pitchFamily="34" charset="0"/>
            </a:endParaRPr>
          </a:p>
          <a:p>
            <a:pPr indent="457200" algn="just"/>
            <a:endParaRPr lang="x-none" dirty="0">
              <a:effectLst/>
              <a:latin typeface="Arial" panose="020B0604020202020204" pitchFamily="34" charset="0"/>
              <a:ea typeface="Times New Roman" panose="02020603050405020304" pitchFamily="18" charset="0"/>
              <a:cs typeface="Arial" panose="020B0604020202020204" pitchFamily="34" charset="0"/>
            </a:endParaRPr>
          </a:p>
        </p:txBody>
      </p:sp>
      <p:grpSp>
        <p:nvGrpSpPr>
          <p:cNvPr id="4" name="Group 3">
            <a:extLst>
              <a:ext uri="{FF2B5EF4-FFF2-40B4-BE49-F238E27FC236}">
                <a16:creationId xmlns:a16="http://schemas.microsoft.com/office/drawing/2014/main" id="{397CCFD6-C069-4655-9F4F-44592EDD41A1}"/>
              </a:ext>
            </a:extLst>
          </p:cNvPr>
          <p:cNvGrpSpPr/>
          <p:nvPr/>
        </p:nvGrpSpPr>
        <p:grpSpPr>
          <a:xfrm>
            <a:off x="6095999" y="1884044"/>
            <a:ext cx="6096001" cy="4973956"/>
            <a:chOff x="6095999" y="1884044"/>
            <a:chExt cx="6096001" cy="4973956"/>
          </a:xfrm>
        </p:grpSpPr>
        <p:sp>
          <p:nvSpPr>
            <p:cNvPr id="12" name="Rectangle 11">
              <a:extLst>
                <a:ext uri="{FF2B5EF4-FFF2-40B4-BE49-F238E27FC236}">
                  <a16:creationId xmlns:a16="http://schemas.microsoft.com/office/drawing/2014/main" id="{E7D9E164-686F-472F-80C0-A484098D1CFC}"/>
                </a:ext>
              </a:extLst>
            </p:cNvPr>
            <p:cNvSpPr/>
            <p:nvPr/>
          </p:nvSpPr>
          <p:spPr>
            <a:xfrm>
              <a:off x="6095999" y="1884044"/>
              <a:ext cx="6096001" cy="497395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x-none" dirty="0">
                <a:solidFill>
                  <a:schemeClr val="tx1"/>
                </a:solidFill>
              </a:endParaRPr>
            </a:p>
          </p:txBody>
        </p:sp>
        <p:sp>
          <p:nvSpPr>
            <p:cNvPr id="13" name="TextBox 12">
              <a:extLst>
                <a:ext uri="{FF2B5EF4-FFF2-40B4-BE49-F238E27FC236}">
                  <a16:creationId xmlns:a16="http://schemas.microsoft.com/office/drawing/2014/main" id="{AACD9A28-1D75-4DF9-8619-3BA3B092BF4A}"/>
                </a:ext>
              </a:extLst>
            </p:cNvPr>
            <p:cNvSpPr txBox="1"/>
            <p:nvPr/>
          </p:nvSpPr>
          <p:spPr>
            <a:xfrm>
              <a:off x="6837021" y="3376774"/>
              <a:ext cx="4613956" cy="307777"/>
            </a:xfrm>
            <a:prstGeom prst="rect">
              <a:avLst/>
            </a:prstGeom>
            <a:noFill/>
          </p:spPr>
          <p:txBody>
            <a:bodyPr wrap="square">
              <a:spAutoFit/>
            </a:bodyPr>
            <a:lstStyle>
              <a:defPPr>
                <a:defRPr lang="en-US"/>
              </a:defPPr>
              <a:lvl1pPr marL="342900" indent="-342900">
                <a:buFont typeface="+mj-lt"/>
                <a:buAutoNum type="arabicPeriod"/>
                <a:defRPr sz="1400">
                  <a:solidFill>
                    <a:schemeClr val="bg1"/>
                  </a:solidFill>
                  <a:latin typeface="Montserrat" pitchFamily="2" charset="0"/>
                </a:defRPr>
              </a:lvl1pPr>
            </a:lstStyle>
            <a:p>
              <a:pPr algn="just"/>
              <a:r>
                <a:rPr lang="mn-MN" dirty="0">
                  <a:solidFill>
                    <a:schemeClr val="tx1"/>
                  </a:solidFill>
                </a:rPr>
                <a:t>.</a:t>
              </a:r>
              <a:endParaRPr lang="x-none" dirty="0">
                <a:solidFill>
                  <a:schemeClr val="tx1"/>
                </a:solidFill>
              </a:endParaRPr>
            </a:p>
          </p:txBody>
        </p:sp>
      </p:grpSp>
      <p:grpSp>
        <p:nvGrpSpPr>
          <p:cNvPr id="5" name="Group 4">
            <a:extLst>
              <a:ext uri="{FF2B5EF4-FFF2-40B4-BE49-F238E27FC236}">
                <a16:creationId xmlns:a16="http://schemas.microsoft.com/office/drawing/2014/main" id="{21CBEA5D-5C79-444F-973E-354FA2D28196}"/>
              </a:ext>
            </a:extLst>
          </p:cNvPr>
          <p:cNvGrpSpPr/>
          <p:nvPr/>
        </p:nvGrpSpPr>
        <p:grpSpPr>
          <a:xfrm>
            <a:off x="6095999" y="3604261"/>
            <a:ext cx="386741" cy="1533524"/>
            <a:chOff x="6095999" y="3604261"/>
            <a:chExt cx="386741" cy="1533524"/>
          </a:xfrm>
        </p:grpSpPr>
        <p:sp>
          <p:nvSpPr>
            <p:cNvPr id="15" name="Isosceles Triangle 14">
              <a:extLst>
                <a:ext uri="{FF2B5EF4-FFF2-40B4-BE49-F238E27FC236}">
                  <a16:creationId xmlns:a16="http://schemas.microsoft.com/office/drawing/2014/main" id="{40D1DD42-A4E8-420A-9F64-D267D12E196D}"/>
                </a:ext>
              </a:extLst>
            </p:cNvPr>
            <p:cNvSpPr/>
            <p:nvPr/>
          </p:nvSpPr>
          <p:spPr>
            <a:xfrm rot="5400000">
              <a:off x="5522608" y="4177652"/>
              <a:ext cx="1533524" cy="386741"/>
            </a:xfrm>
            <a:prstGeom prst="triangle">
              <a:avLst/>
            </a:prstGeom>
            <a:solidFill>
              <a:srgbClr val="0F16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Isosceles Triangle 15">
              <a:extLst>
                <a:ext uri="{FF2B5EF4-FFF2-40B4-BE49-F238E27FC236}">
                  <a16:creationId xmlns:a16="http://schemas.microsoft.com/office/drawing/2014/main" id="{808B2750-DB3E-4509-BBD6-E4068369F848}"/>
                </a:ext>
              </a:extLst>
            </p:cNvPr>
            <p:cNvSpPr/>
            <p:nvPr/>
          </p:nvSpPr>
          <p:spPr>
            <a:xfrm rot="5400000">
              <a:off x="5778965" y="4261814"/>
              <a:ext cx="852486" cy="218416"/>
            </a:xfrm>
            <a:prstGeom prs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7" name="TextBox 16">
            <a:extLst>
              <a:ext uri="{FF2B5EF4-FFF2-40B4-BE49-F238E27FC236}">
                <a16:creationId xmlns:a16="http://schemas.microsoft.com/office/drawing/2014/main" id="{5119BC2F-0B51-DD44-94B1-53EF31575CFA}"/>
              </a:ext>
            </a:extLst>
          </p:cNvPr>
          <p:cNvSpPr txBox="1"/>
          <p:nvPr/>
        </p:nvSpPr>
        <p:spPr>
          <a:xfrm>
            <a:off x="7287408" y="2019525"/>
            <a:ext cx="3425372" cy="646331"/>
          </a:xfrm>
          <a:prstGeom prst="rect">
            <a:avLst/>
          </a:prstGeom>
          <a:noFill/>
        </p:spPr>
        <p:txBody>
          <a:bodyPr wrap="square">
            <a:spAutoFit/>
          </a:bodyPr>
          <a:lstStyle/>
          <a:p>
            <a:pPr algn="ctr"/>
            <a:r>
              <a:rPr lang="en-US" b="1" dirty="0" err="1">
                <a:latin typeface="Arial" panose="020B0604020202020204" pitchFamily="34" charset="0"/>
                <a:cs typeface="Arial" panose="020B0604020202020204" pitchFamily="34" charset="0"/>
              </a:rPr>
              <a:t>Шинэчилсэн</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найруулгын</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төсөлд</a:t>
            </a:r>
            <a:endParaRPr lang="en-US" b="1" dirty="0">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0D13CDCD-2F84-8F80-36E7-9902EA4CED30}"/>
              </a:ext>
            </a:extLst>
          </p:cNvPr>
          <p:cNvSpPr txBox="1"/>
          <p:nvPr/>
        </p:nvSpPr>
        <p:spPr>
          <a:xfrm>
            <a:off x="6419851" y="2622881"/>
            <a:ext cx="5593809" cy="4001095"/>
          </a:xfrm>
          <a:prstGeom prst="rect">
            <a:avLst/>
          </a:prstGeom>
          <a:noFill/>
        </p:spPr>
        <p:txBody>
          <a:bodyPr wrap="square">
            <a:spAutoFit/>
          </a:bodyPr>
          <a:lstStyle/>
          <a:p>
            <a:pPr indent="457200" algn="just"/>
            <a:r>
              <a:rPr lang="mn-MN"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19.Сумын иргэдийн Төлөөлөгчдийн Хурлын Төлөөлөгчид нэр дэвшигч нь сонгуулийн зардлын дансыг бүртгүүлэх, зардлын дансанд мөнгөн хөрөнгийг төвлөрүүлж, зарцуулах талаар хуульд заасан журмыг зөрчсөн бол </a:t>
            </a:r>
            <a:r>
              <a:rPr lang="x-none" sz="1400" b="1" dirty="0">
                <a:effectLst/>
                <a:latin typeface="Arial" panose="020B0604020202020204" pitchFamily="34" charset="0"/>
                <a:ea typeface="Times New Roman" panose="02020603050405020304" pitchFamily="18" charset="0"/>
                <a:cs typeface="Arial" panose="020B0604020202020204" pitchFamily="34" charset="0"/>
              </a:rPr>
              <a:t>хүнийг </a:t>
            </a:r>
            <a:r>
              <a:rPr lang="mn-MN" sz="1400" b="1" dirty="0">
                <a:effectLst/>
                <a:latin typeface="Arial" panose="020B0604020202020204" pitchFamily="34" charset="0"/>
                <a:ea typeface="Times New Roman" panose="02020603050405020304" pitchFamily="18" charset="0"/>
                <a:cs typeface="Arial" panose="020B0604020202020204" pitchFamily="34" charset="0"/>
              </a:rPr>
              <a:t>сануулна.</a:t>
            </a:r>
            <a:endParaRPr lang="x-none" sz="1400" b="1" dirty="0">
              <a:effectLst/>
              <a:latin typeface="Arial" panose="020B0604020202020204" pitchFamily="34" charset="0"/>
              <a:ea typeface="Times New Roman" panose="02020603050405020304" pitchFamily="18" charset="0"/>
              <a:cs typeface="Arial" panose="020B0604020202020204" pitchFamily="34" charset="0"/>
            </a:endParaRPr>
          </a:p>
          <a:p>
            <a:pPr indent="457200" algn="just"/>
            <a:endParaRPr lang="x-none" sz="14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indent="457200" algn="just"/>
            <a:r>
              <a:rPr lang="mn-MN"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24.Сумын иргэдийн Төлөөлөгчдийн Хурлын Төлөөлөгчид нэр дэвшигч нь сонгуулийн зардлын тайлангаа хуульд заасан хугацаанд төрийн аудитын байгууллагад хүргүүлэх үүргээ биелүүлээгүй бол </a:t>
            </a:r>
            <a:r>
              <a:rPr lang="mn-MN"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хүнийг сануулна.</a:t>
            </a:r>
            <a:endParaRPr lang="x-none"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indent="457200" algn="just"/>
            <a:endParaRPr lang="x-none" sz="14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indent="457200" algn="just"/>
            <a:r>
              <a:rPr lang="mn-MN"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27.Сумын иргэдийн Төлөөлөгчдийн Хурлын Төлөөлөгчид нэр  дэвшигч</a:t>
            </a:r>
            <a:r>
              <a:rPr lang="mn-MN"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mn-MN"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хандив болон сонгуулийн зардлын зарцуулалтын явцын тайланг санал авах өдрөөс 3 хоногийн өмнө нийтэд ил тод мэдээлж, төрийн аудитын байгууллагад хүргүүлэх үүргээ биелүүлээгүй бол </a:t>
            </a:r>
            <a:r>
              <a:rPr lang="mn-MN"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хүнийг сануулна.</a:t>
            </a:r>
            <a:endParaRPr lang="x-none" sz="1400" b="1" dirty="0">
              <a:effectLst/>
              <a:latin typeface="Arial" panose="020B0604020202020204" pitchFamily="34" charset="0"/>
              <a:ea typeface="Times New Roman" panose="02020603050405020304" pitchFamily="18" charset="0"/>
              <a:cs typeface="Arial" panose="020B0604020202020204" pitchFamily="34" charset="0"/>
            </a:endParaRPr>
          </a:p>
          <a:p>
            <a:pPr indent="457200" algn="just"/>
            <a:endParaRPr lang="x-none" sz="1400" dirty="0">
              <a:solidFill>
                <a:srgbClr val="000000"/>
              </a:solidFill>
              <a:effectLst/>
              <a:highlight>
                <a:srgbClr val="FFFF00"/>
              </a:highlight>
              <a:latin typeface="Arial" panose="020B0604020202020204" pitchFamily="34" charset="0"/>
              <a:ea typeface="Times New Roman" panose="02020603050405020304" pitchFamily="18" charset="0"/>
              <a:cs typeface="Arial" panose="020B0604020202020204" pitchFamily="34" charset="0"/>
            </a:endParaRPr>
          </a:p>
          <a:p>
            <a:pPr indent="457200" algn="just"/>
            <a:endParaRPr lang="x-none" sz="1800" dirty="0">
              <a:effectLst/>
              <a:latin typeface="Arial" panose="020B0604020202020204" pitchFamily="34" charset="0"/>
              <a:ea typeface="Times New Roman" panose="02020603050405020304" pitchFamily="18" charset="0"/>
              <a:cs typeface="Arial" panose="020B0604020202020204" pitchFamily="34" charset="0"/>
            </a:endParaRPr>
          </a:p>
          <a:p>
            <a:pPr indent="457200" algn="just"/>
            <a:endParaRPr lang="x-none" sz="12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0093928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6754CEC-C3AE-4A6B-B7D4-3A0CAAFB620D}"/>
              </a:ext>
            </a:extLst>
          </p:cNvPr>
          <p:cNvSpPr/>
          <p:nvPr/>
        </p:nvSpPr>
        <p:spPr>
          <a:xfrm>
            <a:off x="-6350" y="0"/>
            <a:ext cx="12204700" cy="6858000"/>
          </a:xfrm>
          <a:prstGeom prst="rect">
            <a:avLst/>
          </a:prstGeom>
          <a:solidFill>
            <a:srgbClr val="0F16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a:extLst>
              <a:ext uri="{FF2B5EF4-FFF2-40B4-BE49-F238E27FC236}">
                <a16:creationId xmlns:a16="http://schemas.microsoft.com/office/drawing/2014/main" id="{009D11A5-D4DA-4BD9-8549-3B25727B2F72}"/>
              </a:ext>
            </a:extLst>
          </p:cNvPr>
          <p:cNvGrpSpPr/>
          <p:nvPr/>
        </p:nvGrpSpPr>
        <p:grpSpPr>
          <a:xfrm>
            <a:off x="4419601" y="2114733"/>
            <a:ext cx="3352798" cy="1674088"/>
            <a:chOff x="4419601" y="3096286"/>
            <a:chExt cx="3352798" cy="1674088"/>
          </a:xfrm>
        </p:grpSpPr>
        <p:sp>
          <p:nvSpPr>
            <p:cNvPr id="6" name="TextBox 5">
              <a:extLst>
                <a:ext uri="{FF2B5EF4-FFF2-40B4-BE49-F238E27FC236}">
                  <a16:creationId xmlns:a16="http://schemas.microsoft.com/office/drawing/2014/main" id="{F762E137-AA17-48B5-97F0-69F692770775}"/>
                </a:ext>
              </a:extLst>
            </p:cNvPr>
            <p:cNvSpPr txBox="1"/>
            <p:nvPr/>
          </p:nvSpPr>
          <p:spPr>
            <a:xfrm>
              <a:off x="4419601" y="4185599"/>
              <a:ext cx="3352798" cy="584775"/>
            </a:xfrm>
            <a:prstGeom prst="rect">
              <a:avLst/>
            </a:prstGeom>
            <a:noFill/>
          </p:spPr>
          <p:txBody>
            <a:bodyPr wrap="square" rtlCol="0">
              <a:spAutoFit/>
            </a:bodyPr>
            <a:lstStyle/>
            <a:p>
              <a:pPr algn="ctr"/>
              <a:r>
                <a:rPr lang="mn-MN" sz="1600" b="1" dirty="0">
                  <a:solidFill>
                    <a:schemeClr val="bg1"/>
                  </a:solidFill>
                  <a:latin typeface="Arial" panose="020B0604020202020204" pitchFamily="34" charset="0"/>
                  <a:cs typeface="Arial" panose="020B0604020202020204" pitchFamily="34" charset="0"/>
                </a:rPr>
                <a:t>ЗӨРЧЛИЙН МЭДЭЭЛЛИЙН НЭГДСЭН ЦАХИМ САН</a:t>
              </a:r>
              <a:endParaRPr lang="en-US" sz="1600" b="1" dirty="0">
                <a:solidFill>
                  <a:schemeClr val="bg1"/>
                </a:solidFill>
                <a:latin typeface="Arial" panose="020B0604020202020204" pitchFamily="34" charset="0"/>
                <a:cs typeface="Arial" panose="020B0604020202020204" pitchFamily="34" charset="0"/>
              </a:endParaRPr>
            </a:p>
          </p:txBody>
        </p:sp>
        <p:pic>
          <p:nvPicPr>
            <p:cNvPr id="8" name="Graphic 7">
              <a:extLst>
                <a:ext uri="{FF2B5EF4-FFF2-40B4-BE49-F238E27FC236}">
                  <a16:creationId xmlns:a16="http://schemas.microsoft.com/office/drawing/2014/main" id="{86640DEC-C663-4D8C-9AC1-5114F9F158F7}"/>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510212" y="3096286"/>
              <a:ext cx="1171575" cy="981075"/>
            </a:xfrm>
            <a:prstGeom prst="rect">
              <a:avLst/>
            </a:prstGeom>
          </p:spPr>
        </p:pic>
      </p:grpSp>
      <p:grpSp>
        <p:nvGrpSpPr>
          <p:cNvPr id="19" name="Group 18">
            <a:extLst>
              <a:ext uri="{FF2B5EF4-FFF2-40B4-BE49-F238E27FC236}">
                <a16:creationId xmlns:a16="http://schemas.microsoft.com/office/drawing/2014/main" id="{33135A3E-FF92-4162-ADB2-C72B6D32ACCB}"/>
              </a:ext>
            </a:extLst>
          </p:cNvPr>
          <p:cNvGrpSpPr/>
          <p:nvPr/>
        </p:nvGrpSpPr>
        <p:grpSpPr>
          <a:xfrm>
            <a:off x="1651516" y="1361597"/>
            <a:ext cx="1606632" cy="1333500"/>
            <a:chOff x="1252294" y="2139545"/>
            <a:chExt cx="2201193" cy="1826984"/>
          </a:xfrm>
        </p:grpSpPr>
        <p:grpSp>
          <p:nvGrpSpPr>
            <p:cNvPr id="15" name="Group 14">
              <a:extLst>
                <a:ext uri="{FF2B5EF4-FFF2-40B4-BE49-F238E27FC236}">
                  <a16:creationId xmlns:a16="http://schemas.microsoft.com/office/drawing/2014/main" id="{4B04F6D3-1216-4D29-8C00-0D86DF485A66}"/>
                </a:ext>
              </a:extLst>
            </p:cNvPr>
            <p:cNvGrpSpPr/>
            <p:nvPr/>
          </p:nvGrpSpPr>
          <p:grpSpPr>
            <a:xfrm>
              <a:off x="1252294" y="2139545"/>
              <a:ext cx="2201193" cy="1342786"/>
              <a:chOff x="1252294" y="2139545"/>
              <a:chExt cx="2201193" cy="1342786"/>
            </a:xfrm>
          </p:grpSpPr>
          <p:pic>
            <p:nvPicPr>
              <p:cNvPr id="14" name="Graphic 13" descr="Cloud Computing with solid fill">
                <a:extLst>
                  <a:ext uri="{FF2B5EF4-FFF2-40B4-BE49-F238E27FC236}">
                    <a16:creationId xmlns:a16="http://schemas.microsoft.com/office/drawing/2014/main" id="{F5418CC8-AC84-4C03-95EE-0A7980188072}"/>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110701" y="2139545"/>
                <a:ext cx="1342786" cy="1342786"/>
              </a:xfrm>
              <a:prstGeom prst="rect">
                <a:avLst/>
              </a:prstGeom>
            </p:spPr>
          </p:pic>
          <p:pic>
            <p:nvPicPr>
              <p:cNvPr id="17" name="Picture 4" descr="Өмнөговь аймаг дахь Шүүхийн Тамгын газар">
                <a:extLst>
                  <a:ext uri="{FF2B5EF4-FFF2-40B4-BE49-F238E27FC236}">
                    <a16:creationId xmlns:a16="http://schemas.microsoft.com/office/drawing/2014/main" id="{66CC6C1B-AEDF-4538-9F9A-B36BC5423E7E}"/>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252294" y="2628807"/>
                <a:ext cx="858407" cy="853524"/>
              </a:xfrm>
              <a:prstGeom prst="rect">
                <a:avLst/>
              </a:prstGeom>
              <a:noFill/>
              <a:extLst>
                <a:ext uri="{909E8E84-426E-40DD-AFC4-6F175D3DCCD1}">
                  <a14:hiddenFill xmlns:a14="http://schemas.microsoft.com/office/drawing/2010/main">
                    <a:solidFill>
                      <a:srgbClr val="FFFFFF"/>
                    </a:solidFill>
                  </a14:hiddenFill>
                </a:ext>
              </a:extLst>
            </p:spPr>
          </p:pic>
        </p:grpSp>
        <p:sp>
          <p:nvSpPr>
            <p:cNvPr id="21" name="TextBox 20">
              <a:extLst>
                <a:ext uri="{FF2B5EF4-FFF2-40B4-BE49-F238E27FC236}">
                  <a16:creationId xmlns:a16="http://schemas.microsoft.com/office/drawing/2014/main" id="{A7086459-CA8E-4102-995F-2FAEB75A5A4D}"/>
                </a:ext>
              </a:extLst>
            </p:cNvPr>
            <p:cNvSpPr txBox="1"/>
            <p:nvPr/>
          </p:nvSpPr>
          <p:spPr>
            <a:xfrm>
              <a:off x="1660618" y="3544854"/>
              <a:ext cx="1398835" cy="421675"/>
            </a:xfrm>
            <a:prstGeom prst="rect">
              <a:avLst/>
            </a:prstGeom>
            <a:noFill/>
          </p:spPr>
          <p:txBody>
            <a:bodyPr wrap="square" rtlCol="0">
              <a:spAutoFit/>
            </a:bodyPr>
            <a:lstStyle>
              <a:defPPr>
                <a:defRPr lang="en-US"/>
              </a:defPPr>
              <a:lvl1pPr algn="ctr">
                <a:defRPr sz="1400" b="1">
                  <a:solidFill>
                    <a:schemeClr val="bg1"/>
                  </a:solidFill>
                  <a:latin typeface="Montserrat" pitchFamily="2" charset="0"/>
                  <a:cs typeface="Arial" panose="020B0604020202020204" pitchFamily="34" charset="0"/>
                </a:defRPr>
              </a:lvl1pPr>
            </a:lstStyle>
            <a:p>
              <a:r>
                <a:rPr lang="mn-MN" b="0" dirty="0">
                  <a:latin typeface="Arial" panose="020B0604020202020204" pitchFamily="34" charset="0"/>
                </a:rPr>
                <a:t>ШҮҮХ</a:t>
              </a:r>
              <a:endParaRPr lang="en-US" b="0" dirty="0">
                <a:latin typeface="Arial" panose="020B0604020202020204" pitchFamily="34" charset="0"/>
              </a:endParaRPr>
            </a:p>
          </p:txBody>
        </p:sp>
      </p:grpSp>
      <p:grpSp>
        <p:nvGrpSpPr>
          <p:cNvPr id="20" name="Group 19">
            <a:extLst>
              <a:ext uri="{FF2B5EF4-FFF2-40B4-BE49-F238E27FC236}">
                <a16:creationId xmlns:a16="http://schemas.microsoft.com/office/drawing/2014/main" id="{6C69A4D0-6B15-40D1-8942-EF1FF620E057}"/>
              </a:ext>
            </a:extLst>
          </p:cNvPr>
          <p:cNvGrpSpPr/>
          <p:nvPr/>
        </p:nvGrpSpPr>
        <p:grpSpPr>
          <a:xfrm>
            <a:off x="1615441" y="3491569"/>
            <a:ext cx="1559600" cy="1333500"/>
            <a:chOff x="1615441" y="3937949"/>
            <a:chExt cx="1559600" cy="1333500"/>
          </a:xfrm>
        </p:grpSpPr>
        <p:grpSp>
          <p:nvGrpSpPr>
            <p:cNvPr id="23" name="Group 22">
              <a:extLst>
                <a:ext uri="{FF2B5EF4-FFF2-40B4-BE49-F238E27FC236}">
                  <a16:creationId xmlns:a16="http://schemas.microsoft.com/office/drawing/2014/main" id="{8E7D0212-92E6-409B-A239-88CCA57795AE}"/>
                </a:ext>
              </a:extLst>
            </p:cNvPr>
            <p:cNvGrpSpPr/>
            <p:nvPr/>
          </p:nvGrpSpPr>
          <p:grpSpPr>
            <a:xfrm>
              <a:off x="1656633" y="3937949"/>
              <a:ext cx="1518408" cy="1333500"/>
              <a:chOff x="1373167" y="2139545"/>
              <a:chExt cx="2080320" cy="1826984"/>
            </a:xfrm>
          </p:grpSpPr>
          <p:pic>
            <p:nvPicPr>
              <p:cNvPr id="26" name="Graphic 25" descr="Cloud Computing with solid fill">
                <a:extLst>
                  <a:ext uri="{FF2B5EF4-FFF2-40B4-BE49-F238E27FC236}">
                    <a16:creationId xmlns:a16="http://schemas.microsoft.com/office/drawing/2014/main" id="{4E65B91A-80EF-4A38-87D8-59739DF81500}"/>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110701" y="2139545"/>
                <a:ext cx="1342786" cy="1342786"/>
              </a:xfrm>
              <a:prstGeom prst="rect">
                <a:avLst/>
              </a:prstGeom>
            </p:spPr>
          </p:pic>
          <p:sp>
            <p:nvSpPr>
              <p:cNvPr id="25" name="TextBox 24">
                <a:extLst>
                  <a:ext uri="{FF2B5EF4-FFF2-40B4-BE49-F238E27FC236}">
                    <a16:creationId xmlns:a16="http://schemas.microsoft.com/office/drawing/2014/main" id="{32204625-013A-4DE4-8996-772BD315EBB6}"/>
                  </a:ext>
                </a:extLst>
              </p:cNvPr>
              <p:cNvSpPr txBox="1"/>
              <p:nvPr/>
            </p:nvSpPr>
            <p:spPr>
              <a:xfrm>
                <a:off x="1373167" y="3544854"/>
                <a:ext cx="2022087" cy="421675"/>
              </a:xfrm>
              <a:prstGeom prst="rect">
                <a:avLst/>
              </a:prstGeom>
              <a:noFill/>
            </p:spPr>
            <p:txBody>
              <a:bodyPr wrap="square" rtlCol="0">
                <a:spAutoFit/>
              </a:bodyPr>
              <a:lstStyle>
                <a:defPPr>
                  <a:defRPr lang="en-US"/>
                </a:defPPr>
                <a:lvl1pPr algn="ctr">
                  <a:defRPr sz="1400" b="1">
                    <a:solidFill>
                      <a:schemeClr val="bg1"/>
                    </a:solidFill>
                    <a:latin typeface="Montserrat" pitchFamily="2" charset="0"/>
                    <a:cs typeface="Arial" panose="020B0604020202020204" pitchFamily="34" charset="0"/>
                  </a:defRPr>
                </a:lvl1pPr>
              </a:lstStyle>
              <a:p>
                <a:r>
                  <a:rPr lang="mn-MN" b="0" dirty="0">
                    <a:latin typeface="Arial" panose="020B0604020202020204" pitchFamily="34" charset="0"/>
                  </a:rPr>
                  <a:t>ПРОКУРОР</a:t>
                </a:r>
                <a:endParaRPr lang="en-US" b="0" dirty="0">
                  <a:latin typeface="Arial" panose="020B0604020202020204" pitchFamily="34" charset="0"/>
                </a:endParaRPr>
              </a:p>
            </p:txBody>
          </p:sp>
        </p:grpSp>
        <p:pic>
          <p:nvPicPr>
            <p:cNvPr id="29" name="Picture 2" descr="Шилэн данс">
              <a:extLst>
                <a:ext uri="{FF2B5EF4-FFF2-40B4-BE49-F238E27FC236}">
                  <a16:creationId xmlns:a16="http://schemas.microsoft.com/office/drawing/2014/main" id="{A5082E99-57AE-4B14-985F-52E36C817DA0}"/>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615441" y="4304581"/>
              <a:ext cx="556259" cy="60040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4" name="Group 33">
            <a:extLst>
              <a:ext uri="{FF2B5EF4-FFF2-40B4-BE49-F238E27FC236}">
                <a16:creationId xmlns:a16="http://schemas.microsoft.com/office/drawing/2014/main" id="{13D2DC01-508E-4D8F-AC14-A14CC88A0C80}"/>
              </a:ext>
            </a:extLst>
          </p:cNvPr>
          <p:cNvGrpSpPr/>
          <p:nvPr/>
        </p:nvGrpSpPr>
        <p:grpSpPr>
          <a:xfrm>
            <a:off x="4806950" y="4297172"/>
            <a:ext cx="2578100" cy="1125805"/>
            <a:chOff x="4800600" y="4927515"/>
            <a:chExt cx="2578100" cy="1125805"/>
          </a:xfrm>
        </p:grpSpPr>
        <p:pic>
          <p:nvPicPr>
            <p:cNvPr id="11" name="Graphic 10" descr="Internet with solid fill">
              <a:extLst>
                <a:ext uri="{FF2B5EF4-FFF2-40B4-BE49-F238E27FC236}">
                  <a16:creationId xmlns:a16="http://schemas.microsoft.com/office/drawing/2014/main" id="{2B19227A-9C7E-420F-BF0B-61CE79183427}"/>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632450" y="4927515"/>
              <a:ext cx="914400" cy="914400"/>
            </a:xfrm>
            <a:prstGeom prst="rect">
              <a:avLst/>
            </a:prstGeom>
          </p:spPr>
        </p:pic>
        <p:sp>
          <p:nvSpPr>
            <p:cNvPr id="32" name="TextBox 31">
              <a:extLst>
                <a:ext uri="{FF2B5EF4-FFF2-40B4-BE49-F238E27FC236}">
                  <a16:creationId xmlns:a16="http://schemas.microsoft.com/office/drawing/2014/main" id="{B7AEAB4C-C820-4B9C-B2E9-F35D7C120031}"/>
                </a:ext>
              </a:extLst>
            </p:cNvPr>
            <p:cNvSpPr txBox="1"/>
            <p:nvPr/>
          </p:nvSpPr>
          <p:spPr>
            <a:xfrm>
              <a:off x="4800600" y="5745543"/>
              <a:ext cx="2578100" cy="307777"/>
            </a:xfrm>
            <a:prstGeom prst="rect">
              <a:avLst/>
            </a:prstGeom>
            <a:noFill/>
          </p:spPr>
          <p:txBody>
            <a:bodyPr wrap="square" rtlCol="0">
              <a:spAutoFit/>
            </a:bodyPr>
            <a:lstStyle>
              <a:defPPr>
                <a:defRPr lang="en-US"/>
              </a:defPPr>
              <a:lvl1pPr algn="ctr">
                <a:defRPr sz="1400" b="1">
                  <a:solidFill>
                    <a:schemeClr val="bg1"/>
                  </a:solidFill>
                  <a:latin typeface="Montserrat" pitchFamily="2" charset="0"/>
                  <a:cs typeface="Arial" panose="020B0604020202020204" pitchFamily="34" charset="0"/>
                </a:defRPr>
              </a:lvl1pPr>
            </a:lstStyle>
            <a:p>
              <a:r>
                <a:rPr lang="mn-MN" b="0" dirty="0">
                  <a:latin typeface="Arial" panose="020B0604020202020204" pitchFamily="34" charset="0"/>
                </a:rPr>
                <a:t>НЭГДСЭН ВЕБ ПОРТАЛ</a:t>
              </a:r>
              <a:endParaRPr lang="en-US" b="0" dirty="0">
                <a:latin typeface="Arial" panose="020B0604020202020204" pitchFamily="34" charset="0"/>
              </a:endParaRPr>
            </a:p>
          </p:txBody>
        </p:sp>
      </p:grpSp>
      <p:grpSp>
        <p:nvGrpSpPr>
          <p:cNvPr id="33" name="Group 32">
            <a:extLst>
              <a:ext uri="{FF2B5EF4-FFF2-40B4-BE49-F238E27FC236}">
                <a16:creationId xmlns:a16="http://schemas.microsoft.com/office/drawing/2014/main" id="{57C5013C-85AA-4B6E-82CC-F8E79E59F139}"/>
              </a:ext>
            </a:extLst>
          </p:cNvPr>
          <p:cNvGrpSpPr/>
          <p:nvPr/>
        </p:nvGrpSpPr>
        <p:grpSpPr>
          <a:xfrm>
            <a:off x="8759190" y="3425801"/>
            <a:ext cx="2034620" cy="1465037"/>
            <a:chOff x="8541939" y="4181288"/>
            <a:chExt cx="2034620" cy="1465037"/>
          </a:xfrm>
        </p:grpSpPr>
        <p:pic>
          <p:nvPicPr>
            <p:cNvPr id="31" name="Graphic 30" descr="Customer review with solid fill">
              <a:extLst>
                <a:ext uri="{FF2B5EF4-FFF2-40B4-BE49-F238E27FC236}">
                  <a16:creationId xmlns:a16="http://schemas.microsoft.com/office/drawing/2014/main" id="{9EC8EB92-9DDC-461C-A93B-49A3B43FE573}"/>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9102049" y="4181288"/>
              <a:ext cx="914400" cy="914400"/>
            </a:xfrm>
            <a:prstGeom prst="rect">
              <a:avLst/>
            </a:prstGeom>
          </p:spPr>
        </p:pic>
        <p:sp>
          <p:nvSpPr>
            <p:cNvPr id="35" name="TextBox 34">
              <a:extLst>
                <a:ext uri="{FF2B5EF4-FFF2-40B4-BE49-F238E27FC236}">
                  <a16:creationId xmlns:a16="http://schemas.microsoft.com/office/drawing/2014/main" id="{231FEB67-DC39-4C8A-8CA6-8184373FF577}"/>
                </a:ext>
              </a:extLst>
            </p:cNvPr>
            <p:cNvSpPr txBox="1"/>
            <p:nvPr/>
          </p:nvSpPr>
          <p:spPr>
            <a:xfrm>
              <a:off x="8541939" y="5123105"/>
              <a:ext cx="2034620" cy="523220"/>
            </a:xfrm>
            <a:prstGeom prst="rect">
              <a:avLst/>
            </a:prstGeom>
            <a:noFill/>
          </p:spPr>
          <p:txBody>
            <a:bodyPr wrap="square" rtlCol="0">
              <a:spAutoFit/>
            </a:bodyPr>
            <a:lstStyle>
              <a:defPPr>
                <a:defRPr lang="en-US"/>
              </a:defPPr>
              <a:lvl1pPr algn="ctr">
                <a:defRPr sz="1400" b="1">
                  <a:solidFill>
                    <a:schemeClr val="bg1"/>
                  </a:solidFill>
                  <a:latin typeface="Montserrat" pitchFamily="2" charset="0"/>
                  <a:cs typeface="Arial" panose="020B0604020202020204" pitchFamily="34" charset="0"/>
                </a:defRPr>
              </a:lvl1pPr>
            </a:lstStyle>
            <a:p>
              <a:r>
                <a:rPr lang="mn-MN" b="0" dirty="0">
                  <a:latin typeface="Arial" panose="020B0604020202020204" pitchFamily="34" charset="0"/>
                </a:rPr>
                <a:t>ХУВЬ ХҮН, БАЙГУУЛЛАГА</a:t>
              </a:r>
            </a:p>
          </p:txBody>
        </p:sp>
      </p:grpSp>
      <p:grpSp>
        <p:nvGrpSpPr>
          <p:cNvPr id="41" name="Group 40">
            <a:extLst>
              <a:ext uri="{FF2B5EF4-FFF2-40B4-BE49-F238E27FC236}">
                <a16:creationId xmlns:a16="http://schemas.microsoft.com/office/drawing/2014/main" id="{46F41D82-379B-44E4-9013-FB01A06FA474}"/>
              </a:ext>
            </a:extLst>
          </p:cNvPr>
          <p:cNvGrpSpPr/>
          <p:nvPr/>
        </p:nvGrpSpPr>
        <p:grpSpPr>
          <a:xfrm>
            <a:off x="8759190" y="1361597"/>
            <a:ext cx="2034620" cy="1266988"/>
            <a:chOff x="8759190" y="2314166"/>
            <a:chExt cx="2034620" cy="1266988"/>
          </a:xfrm>
        </p:grpSpPr>
        <p:sp>
          <p:nvSpPr>
            <p:cNvPr id="40" name="TextBox 39">
              <a:extLst>
                <a:ext uri="{FF2B5EF4-FFF2-40B4-BE49-F238E27FC236}">
                  <a16:creationId xmlns:a16="http://schemas.microsoft.com/office/drawing/2014/main" id="{249E470D-4BA3-4155-97DB-19645C640209}"/>
                </a:ext>
              </a:extLst>
            </p:cNvPr>
            <p:cNvSpPr txBox="1"/>
            <p:nvPr/>
          </p:nvSpPr>
          <p:spPr>
            <a:xfrm>
              <a:off x="8759190" y="3057934"/>
              <a:ext cx="2034620" cy="523220"/>
            </a:xfrm>
            <a:prstGeom prst="rect">
              <a:avLst/>
            </a:prstGeom>
            <a:noFill/>
          </p:spPr>
          <p:txBody>
            <a:bodyPr wrap="square" rtlCol="0">
              <a:spAutoFit/>
            </a:bodyPr>
            <a:lstStyle>
              <a:defPPr>
                <a:defRPr lang="en-US"/>
              </a:defPPr>
              <a:lvl1pPr algn="ctr">
                <a:defRPr sz="1400" b="1">
                  <a:solidFill>
                    <a:schemeClr val="bg1"/>
                  </a:solidFill>
                  <a:latin typeface="Montserrat" pitchFamily="2" charset="0"/>
                  <a:cs typeface="Arial" panose="020B0604020202020204" pitchFamily="34" charset="0"/>
                </a:defRPr>
              </a:lvl1pPr>
            </a:lstStyle>
            <a:p>
              <a:r>
                <a:rPr lang="mn-MN" b="0" dirty="0">
                  <a:latin typeface="Arial" panose="020B0604020202020204" pitchFamily="34" charset="0"/>
                </a:rPr>
                <a:t>ЭРХ БҮХИЙ АЛБАН ТУШААЛТАН</a:t>
              </a:r>
            </a:p>
          </p:txBody>
        </p:sp>
        <p:pic>
          <p:nvPicPr>
            <p:cNvPr id="37" name="Graphic 36" descr="User with solid fill">
              <a:extLst>
                <a:ext uri="{FF2B5EF4-FFF2-40B4-BE49-F238E27FC236}">
                  <a16:creationId xmlns:a16="http://schemas.microsoft.com/office/drawing/2014/main" id="{A21F8282-3C00-44A1-9A32-53F8951DE0DC}"/>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9404616" y="2314166"/>
              <a:ext cx="743768" cy="743768"/>
            </a:xfrm>
            <a:prstGeom prst="rect">
              <a:avLst/>
            </a:prstGeom>
          </p:spPr>
        </p:pic>
      </p:grpSp>
      <p:sp>
        <p:nvSpPr>
          <p:cNvPr id="42" name="Freeform: Shape 41">
            <a:extLst>
              <a:ext uri="{FF2B5EF4-FFF2-40B4-BE49-F238E27FC236}">
                <a16:creationId xmlns:a16="http://schemas.microsoft.com/office/drawing/2014/main" id="{2116F5F7-9F3A-4EC9-B229-AB7F184291D6}"/>
              </a:ext>
            </a:extLst>
          </p:cNvPr>
          <p:cNvSpPr/>
          <p:nvPr/>
        </p:nvSpPr>
        <p:spPr>
          <a:xfrm>
            <a:off x="3276600" y="2037872"/>
            <a:ext cx="2124075" cy="381000"/>
          </a:xfrm>
          <a:custGeom>
            <a:avLst/>
            <a:gdLst>
              <a:gd name="connsiteX0" fmla="*/ 2124075 w 2124075"/>
              <a:gd name="connsiteY0" fmla="*/ 381000 h 381000"/>
              <a:gd name="connsiteX1" fmla="*/ 1524000 w 2124075"/>
              <a:gd name="connsiteY1" fmla="*/ 0 h 381000"/>
              <a:gd name="connsiteX2" fmla="*/ 0 w 2124075"/>
              <a:gd name="connsiteY2" fmla="*/ 0 h 381000"/>
            </a:gdLst>
            <a:ahLst/>
            <a:cxnLst>
              <a:cxn ang="0">
                <a:pos x="connsiteX0" y="connsiteY0"/>
              </a:cxn>
              <a:cxn ang="0">
                <a:pos x="connsiteX1" y="connsiteY1"/>
              </a:cxn>
              <a:cxn ang="0">
                <a:pos x="connsiteX2" y="connsiteY2"/>
              </a:cxn>
            </a:cxnLst>
            <a:rect l="l" t="t" r="r" b="b"/>
            <a:pathLst>
              <a:path w="2124075" h="381000">
                <a:moveTo>
                  <a:pt x="2124075" y="381000"/>
                </a:moveTo>
                <a:lnTo>
                  <a:pt x="1524000" y="0"/>
                </a:lnTo>
                <a:lnTo>
                  <a:pt x="0" y="0"/>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Freeform: Shape 44">
            <a:extLst>
              <a:ext uri="{FF2B5EF4-FFF2-40B4-BE49-F238E27FC236}">
                <a16:creationId xmlns:a16="http://schemas.microsoft.com/office/drawing/2014/main" id="{FF4157BD-1933-4D06-9328-8DADF9D02742}"/>
              </a:ext>
            </a:extLst>
          </p:cNvPr>
          <p:cNvSpPr/>
          <p:nvPr/>
        </p:nvSpPr>
        <p:spPr>
          <a:xfrm flipH="1">
            <a:off x="6792875" y="2037872"/>
            <a:ext cx="2124075" cy="381000"/>
          </a:xfrm>
          <a:custGeom>
            <a:avLst/>
            <a:gdLst>
              <a:gd name="connsiteX0" fmla="*/ 2124075 w 2124075"/>
              <a:gd name="connsiteY0" fmla="*/ 381000 h 381000"/>
              <a:gd name="connsiteX1" fmla="*/ 1524000 w 2124075"/>
              <a:gd name="connsiteY1" fmla="*/ 0 h 381000"/>
              <a:gd name="connsiteX2" fmla="*/ 0 w 2124075"/>
              <a:gd name="connsiteY2" fmla="*/ 0 h 381000"/>
            </a:gdLst>
            <a:ahLst/>
            <a:cxnLst>
              <a:cxn ang="0">
                <a:pos x="connsiteX0" y="connsiteY0"/>
              </a:cxn>
              <a:cxn ang="0">
                <a:pos x="connsiteX1" y="connsiteY1"/>
              </a:cxn>
              <a:cxn ang="0">
                <a:pos x="connsiteX2" y="connsiteY2"/>
              </a:cxn>
            </a:cxnLst>
            <a:rect l="l" t="t" r="r" b="b"/>
            <a:pathLst>
              <a:path w="2124075" h="381000">
                <a:moveTo>
                  <a:pt x="2124075" y="381000"/>
                </a:moveTo>
                <a:lnTo>
                  <a:pt x="1524000" y="0"/>
                </a:lnTo>
                <a:lnTo>
                  <a:pt x="0" y="0"/>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Freeform: Shape 45">
            <a:extLst>
              <a:ext uri="{FF2B5EF4-FFF2-40B4-BE49-F238E27FC236}">
                <a16:creationId xmlns:a16="http://schemas.microsoft.com/office/drawing/2014/main" id="{3A8EFA42-661D-466D-B32B-70E82D26F4D0}"/>
              </a:ext>
            </a:extLst>
          </p:cNvPr>
          <p:cNvSpPr/>
          <p:nvPr/>
        </p:nvSpPr>
        <p:spPr>
          <a:xfrm flipV="1">
            <a:off x="3216115" y="3791113"/>
            <a:ext cx="2124075" cy="381000"/>
          </a:xfrm>
          <a:custGeom>
            <a:avLst/>
            <a:gdLst>
              <a:gd name="connsiteX0" fmla="*/ 2124075 w 2124075"/>
              <a:gd name="connsiteY0" fmla="*/ 381000 h 381000"/>
              <a:gd name="connsiteX1" fmla="*/ 1524000 w 2124075"/>
              <a:gd name="connsiteY1" fmla="*/ 0 h 381000"/>
              <a:gd name="connsiteX2" fmla="*/ 0 w 2124075"/>
              <a:gd name="connsiteY2" fmla="*/ 0 h 381000"/>
            </a:gdLst>
            <a:ahLst/>
            <a:cxnLst>
              <a:cxn ang="0">
                <a:pos x="connsiteX0" y="connsiteY0"/>
              </a:cxn>
              <a:cxn ang="0">
                <a:pos x="connsiteX1" y="connsiteY1"/>
              </a:cxn>
              <a:cxn ang="0">
                <a:pos x="connsiteX2" y="connsiteY2"/>
              </a:cxn>
            </a:cxnLst>
            <a:rect l="l" t="t" r="r" b="b"/>
            <a:pathLst>
              <a:path w="2124075" h="381000">
                <a:moveTo>
                  <a:pt x="2124075" y="381000"/>
                </a:moveTo>
                <a:lnTo>
                  <a:pt x="1524000" y="0"/>
                </a:lnTo>
                <a:lnTo>
                  <a:pt x="0" y="0"/>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Freeform: Shape 46">
            <a:extLst>
              <a:ext uri="{FF2B5EF4-FFF2-40B4-BE49-F238E27FC236}">
                <a16:creationId xmlns:a16="http://schemas.microsoft.com/office/drawing/2014/main" id="{6BE557A4-1DB2-4F24-8666-FEB9A6BB1F2D}"/>
              </a:ext>
            </a:extLst>
          </p:cNvPr>
          <p:cNvSpPr/>
          <p:nvPr/>
        </p:nvSpPr>
        <p:spPr>
          <a:xfrm flipH="1" flipV="1">
            <a:off x="6792874" y="3776905"/>
            <a:ext cx="2124075" cy="381000"/>
          </a:xfrm>
          <a:custGeom>
            <a:avLst/>
            <a:gdLst>
              <a:gd name="connsiteX0" fmla="*/ 2124075 w 2124075"/>
              <a:gd name="connsiteY0" fmla="*/ 381000 h 381000"/>
              <a:gd name="connsiteX1" fmla="*/ 1524000 w 2124075"/>
              <a:gd name="connsiteY1" fmla="*/ 0 h 381000"/>
              <a:gd name="connsiteX2" fmla="*/ 0 w 2124075"/>
              <a:gd name="connsiteY2" fmla="*/ 0 h 381000"/>
            </a:gdLst>
            <a:ahLst/>
            <a:cxnLst>
              <a:cxn ang="0">
                <a:pos x="connsiteX0" y="connsiteY0"/>
              </a:cxn>
              <a:cxn ang="0">
                <a:pos x="connsiteX1" y="connsiteY1"/>
              </a:cxn>
              <a:cxn ang="0">
                <a:pos x="connsiteX2" y="connsiteY2"/>
              </a:cxn>
            </a:cxnLst>
            <a:rect l="l" t="t" r="r" b="b"/>
            <a:pathLst>
              <a:path w="2124075" h="381000">
                <a:moveTo>
                  <a:pt x="2124075" y="381000"/>
                </a:moveTo>
                <a:lnTo>
                  <a:pt x="1524000" y="0"/>
                </a:lnTo>
                <a:lnTo>
                  <a:pt x="0" y="0"/>
                </a:lnTo>
              </a:path>
            </a:pathLst>
          </a:custGeom>
          <a:noFill/>
          <a:ln>
            <a:solidFill>
              <a:schemeClr val="bg1"/>
            </a:solidFill>
            <a:prstDash val="dash"/>
            <a:headEnd type="triangl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4" name="Straight Arrow Connector 43">
            <a:extLst>
              <a:ext uri="{FF2B5EF4-FFF2-40B4-BE49-F238E27FC236}">
                <a16:creationId xmlns:a16="http://schemas.microsoft.com/office/drawing/2014/main" id="{E4D1BB8E-12BC-485C-AD6F-D696607194AF}"/>
              </a:ext>
            </a:extLst>
          </p:cNvPr>
          <p:cNvCxnSpPr>
            <a:cxnSpLocks/>
          </p:cNvCxnSpPr>
          <p:nvPr/>
        </p:nvCxnSpPr>
        <p:spPr>
          <a:xfrm>
            <a:off x="2460047" y="2747485"/>
            <a:ext cx="0" cy="744084"/>
          </a:xfrm>
          <a:prstGeom prst="straightConnector1">
            <a:avLst/>
          </a:prstGeom>
          <a:noFill/>
          <a:ln>
            <a:solidFill>
              <a:schemeClr val="bg1"/>
            </a:solidFill>
            <a:prstDash val="dash"/>
            <a:headEnd type="triangl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cxnSp>
      <p:cxnSp>
        <p:nvCxnSpPr>
          <p:cNvPr id="51" name="Straight Connector 50">
            <a:extLst>
              <a:ext uri="{FF2B5EF4-FFF2-40B4-BE49-F238E27FC236}">
                <a16:creationId xmlns:a16="http://schemas.microsoft.com/office/drawing/2014/main" id="{6B9151C1-8211-420D-8A6E-AE4028DA59EC}"/>
              </a:ext>
            </a:extLst>
          </p:cNvPr>
          <p:cNvCxnSpPr>
            <a:cxnSpLocks/>
          </p:cNvCxnSpPr>
          <p:nvPr/>
        </p:nvCxnSpPr>
        <p:spPr>
          <a:xfrm>
            <a:off x="6096000" y="3794850"/>
            <a:ext cx="0" cy="400688"/>
          </a:xfrm>
          <a:prstGeom prst="lin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cxnSp>
    </p:spTree>
    <p:extLst>
      <p:ext uri="{BB962C8B-B14F-4D97-AF65-F5344CB8AC3E}">
        <p14:creationId xmlns:p14="http://schemas.microsoft.com/office/powerpoint/2010/main" val="2434886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19"/>
                                        </p:tgtEl>
                                        <p:attrNameLst>
                                          <p:attrName>style.visibility</p:attrName>
                                        </p:attrNameLst>
                                      </p:cBhvr>
                                      <p:to>
                                        <p:strVal val="visible"/>
                                      </p:to>
                                    </p:set>
                                    <p:anim calcmode="lin" valueType="num">
                                      <p:cBhvr>
                                        <p:cTn id="12" dur="500" fill="hold"/>
                                        <p:tgtEl>
                                          <p:spTgt spid="19"/>
                                        </p:tgtEl>
                                        <p:attrNameLst>
                                          <p:attrName>ppt_w</p:attrName>
                                        </p:attrNameLst>
                                      </p:cBhvr>
                                      <p:tavLst>
                                        <p:tav tm="0">
                                          <p:val>
                                            <p:fltVal val="0"/>
                                          </p:val>
                                        </p:tav>
                                        <p:tav tm="100000">
                                          <p:val>
                                            <p:strVal val="#ppt_w"/>
                                          </p:val>
                                        </p:tav>
                                      </p:tavLst>
                                    </p:anim>
                                    <p:anim calcmode="lin" valueType="num">
                                      <p:cBhvr>
                                        <p:cTn id="13" dur="500" fill="hold"/>
                                        <p:tgtEl>
                                          <p:spTgt spid="19"/>
                                        </p:tgtEl>
                                        <p:attrNameLst>
                                          <p:attrName>ppt_h</p:attrName>
                                        </p:attrNameLst>
                                      </p:cBhvr>
                                      <p:tavLst>
                                        <p:tav tm="0">
                                          <p:val>
                                            <p:fltVal val="0"/>
                                          </p:val>
                                        </p:tav>
                                        <p:tav tm="100000">
                                          <p:val>
                                            <p:strVal val="#ppt_h"/>
                                          </p:val>
                                        </p:tav>
                                      </p:tavLst>
                                    </p:anim>
                                    <p:animEffect transition="in" filter="fade">
                                      <p:cBhvr>
                                        <p:cTn id="14" dur="500"/>
                                        <p:tgtEl>
                                          <p:spTgt spid="19"/>
                                        </p:tgtEl>
                                      </p:cBhvr>
                                    </p:animEffect>
                                  </p:childTnLst>
                                </p:cTn>
                              </p:par>
                              <p:par>
                                <p:cTn id="15" presetID="53" presetClass="entr" presetSubtype="16" fill="hold" nodeType="withEffect">
                                  <p:stCondLst>
                                    <p:cond delay="0"/>
                                  </p:stCondLst>
                                  <p:childTnLst>
                                    <p:set>
                                      <p:cBhvr>
                                        <p:cTn id="16" dur="1" fill="hold">
                                          <p:stCondLst>
                                            <p:cond delay="0"/>
                                          </p:stCondLst>
                                        </p:cTn>
                                        <p:tgtEl>
                                          <p:spTgt spid="41"/>
                                        </p:tgtEl>
                                        <p:attrNameLst>
                                          <p:attrName>style.visibility</p:attrName>
                                        </p:attrNameLst>
                                      </p:cBhvr>
                                      <p:to>
                                        <p:strVal val="visible"/>
                                      </p:to>
                                    </p:set>
                                    <p:anim calcmode="lin" valueType="num">
                                      <p:cBhvr>
                                        <p:cTn id="17" dur="500" fill="hold"/>
                                        <p:tgtEl>
                                          <p:spTgt spid="41"/>
                                        </p:tgtEl>
                                        <p:attrNameLst>
                                          <p:attrName>ppt_w</p:attrName>
                                        </p:attrNameLst>
                                      </p:cBhvr>
                                      <p:tavLst>
                                        <p:tav tm="0">
                                          <p:val>
                                            <p:fltVal val="0"/>
                                          </p:val>
                                        </p:tav>
                                        <p:tav tm="100000">
                                          <p:val>
                                            <p:strVal val="#ppt_w"/>
                                          </p:val>
                                        </p:tav>
                                      </p:tavLst>
                                    </p:anim>
                                    <p:anim calcmode="lin" valueType="num">
                                      <p:cBhvr>
                                        <p:cTn id="18" dur="500" fill="hold"/>
                                        <p:tgtEl>
                                          <p:spTgt spid="41"/>
                                        </p:tgtEl>
                                        <p:attrNameLst>
                                          <p:attrName>ppt_h</p:attrName>
                                        </p:attrNameLst>
                                      </p:cBhvr>
                                      <p:tavLst>
                                        <p:tav tm="0">
                                          <p:val>
                                            <p:fltVal val="0"/>
                                          </p:val>
                                        </p:tav>
                                        <p:tav tm="100000">
                                          <p:val>
                                            <p:strVal val="#ppt_h"/>
                                          </p:val>
                                        </p:tav>
                                      </p:tavLst>
                                    </p:anim>
                                    <p:animEffect transition="in" filter="fade">
                                      <p:cBhvr>
                                        <p:cTn id="19" dur="500"/>
                                        <p:tgtEl>
                                          <p:spTgt spid="41"/>
                                        </p:tgtEl>
                                      </p:cBhvr>
                                    </p:animEffect>
                                  </p:childTnLst>
                                </p:cTn>
                              </p:par>
                              <p:par>
                                <p:cTn id="20" presetID="53" presetClass="entr" presetSubtype="16" fill="hold" nodeType="withEffect">
                                  <p:stCondLst>
                                    <p:cond delay="0"/>
                                  </p:stCondLst>
                                  <p:childTnLst>
                                    <p:set>
                                      <p:cBhvr>
                                        <p:cTn id="21" dur="1" fill="hold">
                                          <p:stCondLst>
                                            <p:cond delay="0"/>
                                          </p:stCondLst>
                                        </p:cTn>
                                        <p:tgtEl>
                                          <p:spTgt spid="33"/>
                                        </p:tgtEl>
                                        <p:attrNameLst>
                                          <p:attrName>style.visibility</p:attrName>
                                        </p:attrNameLst>
                                      </p:cBhvr>
                                      <p:to>
                                        <p:strVal val="visible"/>
                                      </p:to>
                                    </p:set>
                                    <p:anim calcmode="lin" valueType="num">
                                      <p:cBhvr>
                                        <p:cTn id="22" dur="500" fill="hold"/>
                                        <p:tgtEl>
                                          <p:spTgt spid="33"/>
                                        </p:tgtEl>
                                        <p:attrNameLst>
                                          <p:attrName>ppt_w</p:attrName>
                                        </p:attrNameLst>
                                      </p:cBhvr>
                                      <p:tavLst>
                                        <p:tav tm="0">
                                          <p:val>
                                            <p:fltVal val="0"/>
                                          </p:val>
                                        </p:tav>
                                        <p:tav tm="100000">
                                          <p:val>
                                            <p:strVal val="#ppt_w"/>
                                          </p:val>
                                        </p:tav>
                                      </p:tavLst>
                                    </p:anim>
                                    <p:anim calcmode="lin" valueType="num">
                                      <p:cBhvr>
                                        <p:cTn id="23" dur="500" fill="hold"/>
                                        <p:tgtEl>
                                          <p:spTgt spid="33"/>
                                        </p:tgtEl>
                                        <p:attrNameLst>
                                          <p:attrName>ppt_h</p:attrName>
                                        </p:attrNameLst>
                                      </p:cBhvr>
                                      <p:tavLst>
                                        <p:tav tm="0">
                                          <p:val>
                                            <p:fltVal val="0"/>
                                          </p:val>
                                        </p:tav>
                                        <p:tav tm="100000">
                                          <p:val>
                                            <p:strVal val="#ppt_h"/>
                                          </p:val>
                                        </p:tav>
                                      </p:tavLst>
                                    </p:anim>
                                    <p:animEffect transition="in" filter="fade">
                                      <p:cBhvr>
                                        <p:cTn id="24" dur="500"/>
                                        <p:tgtEl>
                                          <p:spTgt spid="33"/>
                                        </p:tgtEl>
                                      </p:cBhvr>
                                    </p:animEffect>
                                  </p:childTnLst>
                                </p:cTn>
                              </p:par>
                              <p:par>
                                <p:cTn id="25" presetID="53" presetClass="entr" presetSubtype="16" fill="hold" nodeType="withEffect">
                                  <p:stCondLst>
                                    <p:cond delay="0"/>
                                  </p:stCondLst>
                                  <p:childTnLst>
                                    <p:set>
                                      <p:cBhvr>
                                        <p:cTn id="26" dur="1" fill="hold">
                                          <p:stCondLst>
                                            <p:cond delay="0"/>
                                          </p:stCondLst>
                                        </p:cTn>
                                        <p:tgtEl>
                                          <p:spTgt spid="20"/>
                                        </p:tgtEl>
                                        <p:attrNameLst>
                                          <p:attrName>style.visibility</p:attrName>
                                        </p:attrNameLst>
                                      </p:cBhvr>
                                      <p:to>
                                        <p:strVal val="visible"/>
                                      </p:to>
                                    </p:set>
                                    <p:anim calcmode="lin" valueType="num">
                                      <p:cBhvr>
                                        <p:cTn id="27" dur="500" fill="hold"/>
                                        <p:tgtEl>
                                          <p:spTgt spid="20"/>
                                        </p:tgtEl>
                                        <p:attrNameLst>
                                          <p:attrName>ppt_w</p:attrName>
                                        </p:attrNameLst>
                                      </p:cBhvr>
                                      <p:tavLst>
                                        <p:tav tm="0">
                                          <p:val>
                                            <p:fltVal val="0"/>
                                          </p:val>
                                        </p:tav>
                                        <p:tav tm="100000">
                                          <p:val>
                                            <p:strVal val="#ppt_w"/>
                                          </p:val>
                                        </p:tav>
                                      </p:tavLst>
                                    </p:anim>
                                    <p:anim calcmode="lin" valueType="num">
                                      <p:cBhvr>
                                        <p:cTn id="28" dur="500" fill="hold"/>
                                        <p:tgtEl>
                                          <p:spTgt spid="20"/>
                                        </p:tgtEl>
                                        <p:attrNameLst>
                                          <p:attrName>ppt_h</p:attrName>
                                        </p:attrNameLst>
                                      </p:cBhvr>
                                      <p:tavLst>
                                        <p:tav tm="0">
                                          <p:val>
                                            <p:fltVal val="0"/>
                                          </p:val>
                                        </p:tav>
                                        <p:tav tm="100000">
                                          <p:val>
                                            <p:strVal val="#ppt_h"/>
                                          </p:val>
                                        </p:tav>
                                      </p:tavLst>
                                    </p:anim>
                                    <p:animEffect transition="in" filter="fade">
                                      <p:cBhvr>
                                        <p:cTn id="29" dur="500"/>
                                        <p:tgtEl>
                                          <p:spTgt spid="20"/>
                                        </p:tgtEl>
                                      </p:cBhvr>
                                    </p:animEffect>
                                  </p:childTnLst>
                                </p:cTn>
                              </p:par>
                              <p:par>
                                <p:cTn id="30" presetID="53" presetClass="entr" presetSubtype="16" fill="hold" nodeType="withEffect">
                                  <p:stCondLst>
                                    <p:cond delay="0"/>
                                  </p:stCondLst>
                                  <p:childTnLst>
                                    <p:set>
                                      <p:cBhvr>
                                        <p:cTn id="31" dur="1" fill="hold">
                                          <p:stCondLst>
                                            <p:cond delay="0"/>
                                          </p:stCondLst>
                                        </p:cTn>
                                        <p:tgtEl>
                                          <p:spTgt spid="34"/>
                                        </p:tgtEl>
                                        <p:attrNameLst>
                                          <p:attrName>style.visibility</p:attrName>
                                        </p:attrNameLst>
                                      </p:cBhvr>
                                      <p:to>
                                        <p:strVal val="visible"/>
                                      </p:to>
                                    </p:set>
                                    <p:anim calcmode="lin" valueType="num">
                                      <p:cBhvr>
                                        <p:cTn id="32" dur="500" fill="hold"/>
                                        <p:tgtEl>
                                          <p:spTgt spid="34"/>
                                        </p:tgtEl>
                                        <p:attrNameLst>
                                          <p:attrName>ppt_w</p:attrName>
                                        </p:attrNameLst>
                                      </p:cBhvr>
                                      <p:tavLst>
                                        <p:tav tm="0">
                                          <p:val>
                                            <p:fltVal val="0"/>
                                          </p:val>
                                        </p:tav>
                                        <p:tav tm="100000">
                                          <p:val>
                                            <p:strVal val="#ppt_w"/>
                                          </p:val>
                                        </p:tav>
                                      </p:tavLst>
                                    </p:anim>
                                    <p:anim calcmode="lin" valueType="num">
                                      <p:cBhvr>
                                        <p:cTn id="33" dur="500" fill="hold"/>
                                        <p:tgtEl>
                                          <p:spTgt spid="34"/>
                                        </p:tgtEl>
                                        <p:attrNameLst>
                                          <p:attrName>ppt_h</p:attrName>
                                        </p:attrNameLst>
                                      </p:cBhvr>
                                      <p:tavLst>
                                        <p:tav tm="0">
                                          <p:val>
                                            <p:fltVal val="0"/>
                                          </p:val>
                                        </p:tav>
                                        <p:tav tm="100000">
                                          <p:val>
                                            <p:strVal val="#ppt_h"/>
                                          </p:val>
                                        </p:tav>
                                      </p:tavLst>
                                    </p:anim>
                                    <p:animEffect transition="in" filter="fade">
                                      <p:cBhvr>
                                        <p:cTn id="34" dur="500"/>
                                        <p:tgtEl>
                                          <p:spTgt spid="34"/>
                                        </p:tgtEl>
                                      </p:cBhvr>
                                    </p:animEffect>
                                  </p:childTnLst>
                                </p:cTn>
                              </p:par>
                              <p:par>
                                <p:cTn id="35" presetID="22" presetClass="entr" presetSubtype="8" fill="hold" grpId="0" nodeType="withEffect">
                                  <p:stCondLst>
                                    <p:cond delay="0"/>
                                  </p:stCondLst>
                                  <p:childTnLst>
                                    <p:set>
                                      <p:cBhvr>
                                        <p:cTn id="36" dur="1" fill="hold">
                                          <p:stCondLst>
                                            <p:cond delay="0"/>
                                          </p:stCondLst>
                                        </p:cTn>
                                        <p:tgtEl>
                                          <p:spTgt spid="42"/>
                                        </p:tgtEl>
                                        <p:attrNameLst>
                                          <p:attrName>style.visibility</p:attrName>
                                        </p:attrNameLst>
                                      </p:cBhvr>
                                      <p:to>
                                        <p:strVal val="visible"/>
                                      </p:to>
                                    </p:set>
                                    <p:animEffect transition="in" filter="wipe(left)">
                                      <p:cBhvr>
                                        <p:cTn id="37" dur="500"/>
                                        <p:tgtEl>
                                          <p:spTgt spid="42"/>
                                        </p:tgtEl>
                                      </p:cBhvr>
                                    </p:animEffect>
                                  </p:childTnLst>
                                </p:cTn>
                              </p:par>
                              <p:par>
                                <p:cTn id="38" presetID="22" presetClass="entr" presetSubtype="2" fill="hold" grpId="0" nodeType="withEffect">
                                  <p:stCondLst>
                                    <p:cond delay="0"/>
                                  </p:stCondLst>
                                  <p:childTnLst>
                                    <p:set>
                                      <p:cBhvr>
                                        <p:cTn id="39" dur="1" fill="hold">
                                          <p:stCondLst>
                                            <p:cond delay="0"/>
                                          </p:stCondLst>
                                        </p:cTn>
                                        <p:tgtEl>
                                          <p:spTgt spid="45"/>
                                        </p:tgtEl>
                                        <p:attrNameLst>
                                          <p:attrName>style.visibility</p:attrName>
                                        </p:attrNameLst>
                                      </p:cBhvr>
                                      <p:to>
                                        <p:strVal val="visible"/>
                                      </p:to>
                                    </p:set>
                                    <p:animEffect transition="in" filter="wipe(right)">
                                      <p:cBhvr>
                                        <p:cTn id="40" dur="500"/>
                                        <p:tgtEl>
                                          <p:spTgt spid="45"/>
                                        </p:tgtEl>
                                      </p:cBhvr>
                                    </p:animEffect>
                                  </p:childTnLst>
                                </p:cTn>
                              </p:par>
                              <p:par>
                                <p:cTn id="41" presetID="22" presetClass="entr" presetSubtype="8" fill="hold" grpId="0" nodeType="withEffect">
                                  <p:stCondLst>
                                    <p:cond delay="0"/>
                                  </p:stCondLst>
                                  <p:childTnLst>
                                    <p:set>
                                      <p:cBhvr>
                                        <p:cTn id="42" dur="1" fill="hold">
                                          <p:stCondLst>
                                            <p:cond delay="0"/>
                                          </p:stCondLst>
                                        </p:cTn>
                                        <p:tgtEl>
                                          <p:spTgt spid="46"/>
                                        </p:tgtEl>
                                        <p:attrNameLst>
                                          <p:attrName>style.visibility</p:attrName>
                                        </p:attrNameLst>
                                      </p:cBhvr>
                                      <p:to>
                                        <p:strVal val="visible"/>
                                      </p:to>
                                    </p:set>
                                    <p:animEffect transition="in" filter="wipe(left)">
                                      <p:cBhvr>
                                        <p:cTn id="43" dur="500"/>
                                        <p:tgtEl>
                                          <p:spTgt spid="46"/>
                                        </p:tgtEl>
                                      </p:cBhvr>
                                    </p:animEffect>
                                  </p:childTnLst>
                                </p:cTn>
                              </p:par>
                              <p:par>
                                <p:cTn id="44" presetID="16" presetClass="entr" presetSubtype="37" fill="hold" grpId="0" nodeType="withEffect">
                                  <p:stCondLst>
                                    <p:cond delay="0"/>
                                  </p:stCondLst>
                                  <p:childTnLst>
                                    <p:set>
                                      <p:cBhvr>
                                        <p:cTn id="45" dur="1" fill="hold">
                                          <p:stCondLst>
                                            <p:cond delay="0"/>
                                          </p:stCondLst>
                                        </p:cTn>
                                        <p:tgtEl>
                                          <p:spTgt spid="47"/>
                                        </p:tgtEl>
                                        <p:attrNameLst>
                                          <p:attrName>style.visibility</p:attrName>
                                        </p:attrNameLst>
                                      </p:cBhvr>
                                      <p:to>
                                        <p:strVal val="visible"/>
                                      </p:to>
                                    </p:set>
                                    <p:animEffect transition="in" filter="barn(outVertical)">
                                      <p:cBhvr>
                                        <p:cTn id="46" dur="500"/>
                                        <p:tgtEl>
                                          <p:spTgt spid="47"/>
                                        </p:tgtEl>
                                      </p:cBhvr>
                                    </p:animEffect>
                                  </p:childTnLst>
                                </p:cTn>
                              </p:par>
                              <p:par>
                                <p:cTn id="47" presetID="22" presetClass="entr" presetSubtype="1" fill="hold" nodeType="withEffect">
                                  <p:stCondLst>
                                    <p:cond delay="0"/>
                                  </p:stCondLst>
                                  <p:childTnLst>
                                    <p:set>
                                      <p:cBhvr>
                                        <p:cTn id="48" dur="1" fill="hold">
                                          <p:stCondLst>
                                            <p:cond delay="0"/>
                                          </p:stCondLst>
                                        </p:cTn>
                                        <p:tgtEl>
                                          <p:spTgt spid="51"/>
                                        </p:tgtEl>
                                        <p:attrNameLst>
                                          <p:attrName>style.visibility</p:attrName>
                                        </p:attrNameLst>
                                      </p:cBhvr>
                                      <p:to>
                                        <p:strVal val="visible"/>
                                      </p:to>
                                    </p:set>
                                    <p:animEffect transition="in" filter="wipe(up)">
                                      <p:cBhvr>
                                        <p:cTn id="49" dur="500"/>
                                        <p:tgtEl>
                                          <p:spTgt spid="51"/>
                                        </p:tgtEl>
                                      </p:cBhvr>
                                    </p:animEffect>
                                  </p:childTnLst>
                                </p:cTn>
                              </p:par>
                            </p:childTnLst>
                          </p:cTn>
                        </p:par>
                        <p:par>
                          <p:cTn id="50" fill="hold">
                            <p:stCondLst>
                              <p:cond delay="500"/>
                            </p:stCondLst>
                            <p:childTnLst>
                              <p:par>
                                <p:cTn id="51" presetID="16" presetClass="entr" presetSubtype="42" fill="hold" nodeType="afterEffect">
                                  <p:stCondLst>
                                    <p:cond delay="0"/>
                                  </p:stCondLst>
                                  <p:childTnLst>
                                    <p:set>
                                      <p:cBhvr>
                                        <p:cTn id="52" dur="1" fill="hold">
                                          <p:stCondLst>
                                            <p:cond delay="0"/>
                                          </p:stCondLst>
                                        </p:cTn>
                                        <p:tgtEl>
                                          <p:spTgt spid="44"/>
                                        </p:tgtEl>
                                        <p:attrNameLst>
                                          <p:attrName>style.visibility</p:attrName>
                                        </p:attrNameLst>
                                      </p:cBhvr>
                                      <p:to>
                                        <p:strVal val="visible"/>
                                      </p:to>
                                    </p:set>
                                    <p:animEffect transition="in" filter="barn(outHorizontal)">
                                      <p:cBhvr>
                                        <p:cTn id="53"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45" grpId="0" animBg="1"/>
      <p:bldP spid="46" grpId="0" animBg="1"/>
      <p:bldP spid="4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Rectangle 44">
            <a:extLst>
              <a:ext uri="{FF2B5EF4-FFF2-40B4-BE49-F238E27FC236}">
                <a16:creationId xmlns:a16="http://schemas.microsoft.com/office/drawing/2014/main" id="{97FD3941-5EE7-4972-AEDF-59512EF5473C}"/>
              </a:ext>
            </a:extLst>
          </p:cNvPr>
          <p:cNvSpPr/>
          <p:nvPr/>
        </p:nvSpPr>
        <p:spPr>
          <a:xfrm>
            <a:off x="0" y="0"/>
            <a:ext cx="1219200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Rectangle: Rounded Corners 42">
            <a:extLst>
              <a:ext uri="{FF2B5EF4-FFF2-40B4-BE49-F238E27FC236}">
                <a16:creationId xmlns:a16="http://schemas.microsoft.com/office/drawing/2014/main" id="{A3530666-2020-4FB5-8375-E272CF1EA574}"/>
              </a:ext>
            </a:extLst>
          </p:cNvPr>
          <p:cNvSpPr/>
          <p:nvPr/>
        </p:nvSpPr>
        <p:spPr>
          <a:xfrm>
            <a:off x="15155" y="159152"/>
            <a:ext cx="11551027" cy="7161092"/>
          </a:xfrm>
          <a:prstGeom prst="roundRect">
            <a:avLst>
              <a:gd name="adj" fmla="val 1847"/>
            </a:avLst>
          </a:prstGeom>
          <a:solidFill>
            <a:srgbClr val="0F16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mn-MN" sz="2000" dirty="0">
                <a:solidFill>
                  <a:schemeClr val="dk1"/>
                </a:solidFill>
                <a:latin typeface="Arial" panose="020B0604020202020204" pitchFamily="34" charset="0"/>
                <a:cs typeface="Arial" panose="020B0604020202020204" pitchFamily="34" charset="0"/>
              </a:rPr>
              <a:t>зөвшөөрөл олгох эрх бүхий этгээдээс хуульд заасан хугацаа, нөхцөл, шаардлагын дагуу тодорхой үйл ажиллагааг эрхлүүлэх, эсхүл байгалийн баялаг, төрийн нийтийн өмчийг хязгаартайгаар ашиглуулахаар олгосон эрх</a:t>
            </a:r>
          </a:p>
          <a:p>
            <a:pPr lvl="0" algn="ctr">
              <a:defRPr/>
            </a:pPr>
            <a:endParaRPr lang="x-none" sz="2000" dirty="0">
              <a:latin typeface="Arial" panose="020B06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F39719EF-1142-4750-944B-BBD2623B6B6C}"/>
              </a:ext>
            </a:extLst>
          </p:cNvPr>
          <p:cNvSpPr/>
          <p:nvPr/>
        </p:nvSpPr>
        <p:spPr>
          <a:xfrm>
            <a:off x="1804802" y="3649546"/>
            <a:ext cx="3735386" cy="830997"/>
          </a:xfrm>
          <a:prstGeom prst="rect">
            <a:avLst/>
          </a:prstGeom>
        </p:spPr>
        <p:txBody>
          <a:bodyPr wrap="square">
            <a:spAutoFit/>
          </a:bodyPr>
          <a:lstStyle/>
          <a:p>
            <a:pPr algn="just"/>
            <a:endParaRPr lang="mn-MN" sz="1200" dirty="0">
              <a:solidFill>
                <a:schemeClr val="bg1"/>
              </a:solidFill>
              <a:latin typeface="Montserrat" pitchFamily="2" charset="0"/>
            </a:endParaRPr>
          </a:p>
          <a:p>
            <a:pPr algn="just"/>
            <a:endParaRPr lang="mn-MN" sz="1200" dirty="0">
              <a:solidFill>
                <a:schemeClr val="bg1"/>
              </a:solidFill>
              <a:latin typeface="Montserrat" pitchFamily="2" charset="0"/>
            </a:endParaRPr>
          </a:p>
          <a:p>
            <a:pPr algn="just"/>
            <a:endParaRPr lang="mn-MN" sz="1200" dirty="0">
              <a:solidFill>
                <a:schemeClr val="bg1"/>
              </a:solidFill>
              <a:latin typeface="Montserrat" pitchFamily="2" charset="0"/>
            </a:endParaRPr>
          </a:p>
          <a:p>
            <a:pPr algn="just"/>
            <a:endParaRPr lang="mn-MN" sz="1200" dirty="0">
              <a:solidFill>
                <a:schemeClr val="bg1"/>
              </a:solidFill>
              <a:latin typeface="Montserrat" pitchFamily="2" charset="0"/>
            </a:endParaRPr>
          </a:p>
        </p:txBody>
      </p:sp>
      <p:graphicFrame>
        <p:nvGraphicFramePr>
          <p:cNvPr id="13" name="Content Placeholder 3"/>
          <p:cNvGraphicFramePr>
            <a:graphicFrameLocks/>
          </p:cNvGraphicFramePr>
          <p:nvPr/>
        </p:nvGraphicFramePr>
        <p:xfrm>
          <a:off x="400789" y="632026"/>
          <a:ext cx="10779757" cy="6035040"/>
        </p:xfrm>
        <a:graphic>
          <a:graphicData uri="http://schemas.openxmlformats.org/drawingml/2006/table">
            <a:tbl>
              <a:tblPr firstRow="1" bandRow="1">
                <a:tableStyleId>{5C22544A-7EE6-4342-B048-85BDC9FD1C3A}</a:tableStyleId>
              </a:tblPr>
              <a:tblGrid>
                <a:gridCol w="428614">
                  <a:extLst>
                    <a:ext uri="{9D8B030D-6E8A-4147-A177-3AD203B41FA5}">
                      <a16:colId xmlns:a16="http://schemas.microsoft.com/office/drawing/2014/main" val="2087265647"/>
                    </a:ext>
                  </a:extLst>
                </a:gridCol>
                <a:gridCol w="5853499">
                  <a:extLst>
                    <a:ext uri="{9D8B030D-6E8A-4147-A177-3AD203B41FA5}">
                      <a16:colId xmlns:a16="http://schemas.microsoft.com/office/drawing/2014/main" val="20004"/>
                    </a:ext>
                  </a:extLst>
                </a:gridCol>
                <a:gridCol w="4190059">
                  <a:extLst>
                    <a:ext uri="{9D8B030D-6E8A-4147-A177-3AD203B41FA5}">
                      <a16:colId xmlns:a16="http://schemas.microsoft.com/office/drawing/2014/main" val="20005"/>
                    </a:ext>
                  </a:extLst>
                </a:gridCol>
                <a:gridCol w="307585">
                  <a:extLst>
                    <a:ext uri="{9D8B030D-6E8A-4147-A177-3AD203B41FA5}">
                      <a16:colId xmlns:a16="http://schemas.microsoft.com/office/drawing/2014/main" val="20006"/>
                    </a:ext>
                  </a:extLst>
                </a:gridCol>
              </a:tblGrid>
              <a:tr h="333940">
                <a:tc>
                  <a:txBody>
                    <a:bodyPr/>
                    <a:lstStyle/>
                    <a:p>
                      <a:pPr algn="ctr" fontAlgn="b"/>
                      <a:r>
                        <a:rPr lang="x-none" sz="1200" b="0" i="0" u="none" strike="noStrike" dirty="0">
                          <a:solidFill>
                            <a:srgbClr val="000000"/>
                          </a:solidFill>
                          <a:effectLst/>
                          <a:latin typeface="Calibri" panose="020F0502020204030204" pitchFamily="34" charset="0"/>
                        </a:rPr>
                        <a:t> </a:t>
                      </a:r>
                    </a:p>
                  </a:txBody>
                  <a:tcPr marL="9525" marR="9525" marT="9525" marB="0" anchor="b">
                    <a:solidFill>
                      <a:schemeClr val="accent4"/>
                    </a:solidFill>
                  </a:tcPr>
                </a:tc>
                <a:tc>
                  <a:txBody>
                    <a:bodyPr/>
                    <a:lstStyle/>
                    <a:p>
                      <a:pPr algn="ctr" fontAlgn="ctr"/>
                      <a:r>
                        <a:rPr lang="mn-MN" sz="1200" b="1" i="0" u="none" strike="noStrike">
                          <a:solidFill>
                            <a:srgbClr val="000000"/>
                          </a:solidFill>
                          <a:effectLst/>
                          <a:latin typeface="Calibri" panose="020F0502020204030204" pitchFamily="34" charset="0"/>
                        </a:rPr>
                        <a:t>Тусгай зөвшөөрөл </a:t>
                      </a:r>
                    </a:p>
                  </a:txBody>
                  <a:tcPr marL="9525" marR="9525" marT="9525" marB="0" anchor="ctr">
                    <a:solidFill>
                      <a:schemeClr val="accent4"/>
                    </a:solidFill>
                  </a:tcPr>
                </a:tc>
                <a:tc>
                  <a:txBody>
                    <a:bodyPr/>
                    <a:lstStyle/>
                    <a:p>
                      <a:pPr algn="ctr" fontAlgn="ctr"/>
                      <a:r>
                        <a:rPr lang="mn-MN" sz="1200" b="1" i="0" u="none" strike="noStrike" dirty="0">
                          <a:solidFill>
                            <a:srgbClr val="000000"/>
                          </a:solidFill>
                          <a:effectLst/>
                          <a:latin typeface="Calibri" panose="020F0502020204030204" pitchFamily="34" charset="0"/>
                        </a:rPr>
                        <a:t>Олгох эрх бүхий этгээд </a:t>
                      </a:r>
                    </a:p>
                  </a:txBody>
                  <a:tcPr marL="9525" marR="9525" marT="9525" marB="0" anchor="ctr">
                    <a:solidFill>
                      <a:schemeClr val="accent4"/>
                    </a:solidFill>
                  </a:tcPr>
                </a:tc>
                <a:tc>
                  <a:txBody>
                    <a:bodyPr/>
                    <a:lstStyle/>
                    <a:p>
                      <a:pPr algn="ctr"/>
                      <a:endParaRPr lang="en-US" sz="1600" b="1" dirty="0">
                        <a:latin typeface="Arial" panose="020B0604020202020204" pitchFamily="34" charset="0"/>
                        <a:cs typeface="Arial" panose="020B0604020202020204" pitchFamily="34" charset="0"/>
                      </a:endParaRPr>
                    </a:p>
                  </a:txBody>
                  <a:tcPr>
                    <a:solidFill>
                      <a:schemeClr val="accent4"/>
                    </a:solidFill>
                  </a:tcPr>
                </a:tc>
                <a:extLst>
                  <a:ext uri="{0D108BD9-81ED-4DB2-BD59-A6C34878D82A}">
                    <a16:rowId xmlns:a16="http://schemas.microsoft.com/office/drawing/2014/main" val="10001"/>
                  </a:ext>
                </a:extLst>
              </a:tr>
              <a:tr h="333940">
                <a:tc>
                  <a:txBody>
                    <a:bodyPr/>
                    <a:lstStyle/>
                    <a:p>
                      <a:pPr algn="ctr" fontAlgn="b"/>
                      <a:r>
                        <a:rPr lang="x-none" sz="1200" b="0" i="0" u="none" strike="noStrike">
                          <a:solidFill>
                            <a:srgbClr val="000000"/>
                          </a:solidFill>
                          <a:effectLst/>
                          <a:latin typeface="Calibri" panose="020F0502020204030204" pitchFamily="34" charset="0"/>
                        </a:rPr>
                        <a:t>1</a:t>
                      </a:r>
                    </a:p>
                  </a:txBody>
                  <a:tcPr marL="9525" marR="9525" marT="9525" marB="0" anchor="b">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1.21.газар эзэмших, ашиглах</a:t>
                      </a:r>
                    </a:p>
                  </a:txBody>
                  <a:tcPr marL="9525" marR="9525" marT="9525" marB="0" anchor="ctr">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Тухайн аймаг, нийслэл, сум, дүүргийн Засаг дарга, эсхүл чөлөөт бүсийн нутаг дэвсгэрт чөлөөт бүсийн захирагч</a:t>
                      </a:r>
                    </a:p>
                  </a:txBody>
                  <a:tcPr marL="9525" marR="9525" marT="9525" marB="0" anchor="ctr">
                    <a:solidFill>
                      <a:schemeClr val="accent4"/>
                    </a:solidFill>
                  </a:tcPr>
                </a:tc>
                <a:tc>
                  <a:txBody>
                    <a:bodyPr/>
                    <a:lstStyle/>
                    <a:p>
                      <a:pPr algn="ctr"/>
                      <a:endParaRPr lang="en-US" sz="1600" b="1" dirty="0">
                        <a:latin typeface="Arial" panose="020B0604020202020204" pitchFamily="34" charset="0"/>
                        <a:cs typeface="Arial" panose="020B0604020202020204" pitchFamily="34" charset="0"/>
                      </a:endParaRPr>
                    </a:p>
                  </a:txBody>
                  <a:tcPr>
                    <a:solidFill>
                      <a:schemeClr val="accent4"/>
                    </a:solidFill>
                  </a:tcPr>
                </a:tc>
                <a:extLst>
                  <a:ext uri="{0D108BD9-81ED-4DB2-BD59-A6C34878D82A}">
                    <a16:rowId xmlns:a16="http://schemas.microsoft.com/office/drawing/2014/main" val="208636236"/>
                  </a:ext>
                </a:extLst>
              </a:tr>
              <a:tr h="333940">
                <a:tc>
                  <a:txBody>
                    <a:bodyPr/>
                    <a:lstStyle/>
                    <a:p>
                      <a:pPr algn="ctr" fontAlgn="b"/>
                      <a:r>
                        <a:rPr lang="x-none" sz="1200" b="0" i="0" u="none" strike="noStrike">
                          <a:solidFill>
                            <a:srgbClr val="000000"/>
                          </a:solidFill>
                          <a:effectLst/>
                          <a:latin typeface="Calibri" panose="020F0502020204030204" pitchFamily="34" charset="0"/>
                        </a:rPr>
                        <a:t>2</a:t>
                      </a:r>
                    </a:p>
                  </a:txBody>
                  <a:tcPr marL="9525" marR="9525" marT="9525" marB="0" anchor="b">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1.22.энгийн хог хаягдлын төвлөрсөн цэгийн болон хог хаягдлыг сэргээн ашиглах, устгах, булшлах үйл ажиллагаа эрхлэх</a:t>
                      </a:r>
                    </a:p>
                  </a:txBody>
                  <a:tcPr marL="9525" marR="9525" marT="9525" marB="0" anchor="ctr">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Тухайн аймаг, нийслэлийн Засаг дарга</a:t>
                      </a:r>
                    </a:p>
                  </a:txBody>
                  <a:tcPr marL="9525" marR="9525" marT="9525" marB="0" anchor="ctr">
                    <a:solidFill>
                      <a:schemeClr val="accent4"/>
                    </a:solidFill>
                  </a:tcPr>
                </a:tc>
                <a:tc>
                  <a:txBody>
                    <a:bodyPr/>
                    <a:lstStyle/>
                    <a:p>
                      <a:pPr algn="ctr"/>
                      <a:endParaRPr lang="en-US" sz="1600" b="1" dirty="0">
                        <a:latin typeface="Arial" panose="020B0604020202020204" pitchFamily="34" charset="0"/>
                        <a:cs typeface="Arial" panose="020B0604020202020204" pitchFamily="34" charset="0"/>
                      </a:endParaRPr>
                    </a:p>
                  </a:txBody>
                  <a:tcPr>
                    <a:solidFill>
                      <a:schemeClr val="accent4"/>
                    </a:solidFill>
                  </a:tcPr>
                </a:tc>
                <a:extLst>
                  <a:ext uri="{0D108BD9-81ED-4DB2-BD59-A6C34878D82A}">
                    <a16:rowId xmlns:a16="http://schemas.microsoft.com/office/drawing/2014/main" val="218750765"/>
                  </a:ext>
                </a:extLst>
              </a:tr>
              <a:tr h="333940">
                <a:tc>
                  <a:txBody>
                    <a:bodyPr/>
                    <a:lstStyle/>
                    <a:p>
                      <a:pPr algn="ctr" fontAlgn="b"/>
                      <a:r>
                        <a:rPr lang="x-none" sz="1200" b="0" i="0" u="none" strike="noStrike">
                          <a:solidFill>
                            <a:srgbClr val="000000"/>
                          </a:solidFill>
                          <a:effectLst/>
                          <a:latin typeface="Calibri" panose="020F0502020204030204" pitchFamily="34" charset="0"/>
                        </a:rPr>
                        <a:t>3</a:t>
                      </a:r>
                    </a:p>
                  </a:txBody>
                  <a:tcPr marL="9525" marR="9525" marT="9525" marB="0" anchor="b">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1.23.тусгай зориулалтаар агнуурын амьтныг агнах, барих</a:t>
                      </a:r>
                    </a:p>
                  </a:txBody>
                  <a:tcPr marL="9525" marR="9525" marT="9525" marB="0" anchor="ctr">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Тухайн сум, дүүргийн Засаг дарга</a:t>
                      </a:r>
                    </a:p>
                  </a:txBody>
                  <a:tcPr marL="9525" marR="9525" marT="9525" marB="0" anchor="ctr">
                    <a:solidFill>
                      <a:schemeClr val="accent4"/>
                    </a:solidFill>
                  </a:tcPr>
                </a:tc>
                <a:tc>
                  <a:txBody>
                    <a:bodyPr/>
                    <a:lstStyle/>
                    <a:p>
                      <a:pPr algn="ctr"/>
                      <a:endParaRPr lang="en-US" sz="1600" b="1" dirty="0">
                        <a:latin typeface="Arial" panose="020B0604020202020204" pitchFamily="34" charset="0"/>
                        <a:cs typeface="Arial" panose="020B0604020202020204" pitchFamily="34" charset="0"/>
                      </a:endParaRPr>
                    </a:p>
                  </a:txBody>
                  <a:tcPr>
                    <a:solidFill>
                      <a:schemeClr val="accent4"/>
                    </a:solidFill>
                  </a:tcPr>
                </a:tc>
                <a:extLst>
                  <a:ext uri="{0D108BD9-81ED-4DB2-BD59-A6C34878D82A}">
                    <a16:rowId xmlns:a16="http://schemas.microsoft.com/office/drawing/2014/main" val="1442757345"/>
                  </a:ext>
                </a:extLst>
              </a:tr>
              <a:tr h="333940">
                <a:tc>
                  <a:txBody>
                    <a:bodyPr/>
                    <a:lstStyle/>
                    <a:p>
                      <a:pPr algn="ctr" fontAlgn="b"/>
                      <a:r>
                        <a:rPr lang="x-none" sz="1200" b="0" i="0" u="none" strike="noStrike">
                          <a:solidFill>
                            <a:srgbClr val="000000"/>
                          </a:solidFill>
                          <a:effectLst/>
                          <a:latin typeface="Calibri" panose="020F0502020204030204" pitchFamily="34" charset="0"/>
                        </a:rPr>
                        <a:t>4</a:t>
                      </a:r>
                    </a:p>
                  </a:txBody>
                  <a:tcPr marL="9525" marR="9525" marT="9525" marB="0" anchor="b">
                    <a:solidFill>
                      <a:schemeClr val="accent4"/>
                    </a:solidFill>
                  </a:tcPr>
                </a:tc>
                <a:tc>
                  <a:txBody>
                    <a:bodyPr/>
                    <a:lstStyle/>
                    <a:p>
                      <a:pPr algn="just" fontAlgn="ctr"/>
                      <a:r>
                        <a:rPr lang="mn-MN" sz="1000" b="0" i="0" u="none" strike="noStrike" dirty="0">
                          <a:solidFill>
                            <a:srgbClr val="000000"/>
                          </a:solidFill>
                          <a:effectLst/>
                          <a:latin typeface="Arial" panose="020B0604020202020204" pitchFamily="34" charset="0"/>
                        </a:rPr>
                        <a:t>1.24.үйлдвэрлэлийн зориулалтаар агнуурын амьтныг агнах, барих</a:t>
                      </a:r>
                    </a:p>
                  </a:txBody>
                  <a:tcPr marL="9525" marR="9525" marT="9525" marB="0" anchor="ctr">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Тухайн сум, дүүргийн Засаг дарга</a:t>
                      </a:r>
                    </a:p>
                  </a:txBody>
                  <a:tcPr marL="9525" marR="9525" marT="9525" marB="0" anchor="ctr">
                    <a:solidFill>
                      <a:schemeClr val="accent4"/>
                    </a:solidFill>
                  </a:tcPr>
                </a:tc>
                <a:tc>
                  <a:txBody>
                    <a:bodyPr/>
                    <a:lstStyle/>
                    <a:p>
                      <a:pPr algn="ctr"/>
                      <a:endParaRPr lang="en-US" sz="1600" b="1" dirty="0">
                        <a:latin typeface="Arial" panose="020B0604020202020204" pitchFamily="34" charset="0"/>
                        <a:cs typeface="Arial" panose="020B0604020202020204" pitchFamily="34" charset="0"/>
                      </a:endParaRPr>
                    </a:p>
                  </a:txBody>
                  <a:tcPr>
                    <a:solidFill>
                      <a:schemeClr val="accent4"/>
                    </a:solidFill>
                  </a:tcPr>
                </a:tc>
                <a:extLst>
                  <a:ext uri="{0D108BD9-81ED-4DB2-BD59-A6C34878D82A}">
                    <a16:rowId xmlns:a16="http://schemas.microsoft.com/office/drawing/2014/main" val="2460480189"/>
                  </a:ext>
                </a:extLst>
              </a:tr>
              <a:tr h="333940">
                <a:tc>
                  <a:txBody>
                    <a:bodyPr/>
                    <a:lstStyle/>
                    <a:p>
                      <a:pPr algn="ctr" fontAlgn="b"/>
                      <a:r>
                        <a:rPr lang="x-none" sz="1200" b="0" i="0" u="none" strike="noStrike">
                          <a:solidFill>
                            <a:srgbClr val="000000"/>
                          </a:solidFill>
                          <a:effectLst/>
                          <a:latin typeface="Calibri" panose="020F0502020204030204" pitchFamily="34" charset="0"/>
                        </a:rPr>
                        <a:t>5</a:t>
                      </a:r>
                    </a:p>
                  </a:txBody>
                  <a:tcPr marL="9525" marR="9525" marT="9525" marB="0" anchor="b">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1.25.элбэг ургамлыг үйлдвэрлэлийн зориулалтаар ашиглах</a:t>
                      </a:r>
                    </a:p>
                  </a:txBody>
                  <a:tcPr marL="9525" marR="9525" marT="9525" marB="0" anchor="ctr">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Тухайн сум, дүүргийн Засаг дарга</a:t>
                      </a:r>
                    </a:p>
                  </a:txBody>
                  <a:tcPr marL="9525" marR="9525" marT="9525" marB="0" anchor="ctr">
                    <a:solidFill>
                      <a:schemeClr val="accent4"/>
                    </a:solidFill>
                  </a:tcPr>
                </a:tc>
                <a:tc>
                  <a:txBody>
                    <a:bodyPr/>
                    <a:lstStyle/>
                    <a:p>
                      <a:pPr algn="ctr"/>
                      <a:endParaRPr lang="en-US" sz="1600" b="1" dirty="0">
                        <a:latin typeface="Arial" panose="020B0604020202020204" pitchFamily="34" charset="0"/>
                        <a:cs typeface="Arial" panose="020B0604020202020204" pitchFamily="34" charset="0"/>
                      </a:endParaRPr>
                    </a:p>
                  </a:txBody>
                  <a:tcPr>
                    <a:solidFill>
                      <a:schemeClr val="accent4"/>
                    </a:solidFill>
                  </a:tcPr>
                </a:tc>
                <a:extLst>
                  <a:ext uri="{0D108BD9-81ED-4DB2-BD59-A6C34878D82A}">
                    <a16:rowId xmlns:a16="http://schemas.microsoft.com/office/drawing/2014/main" val="80518746"/>
                  </a:ext>
                </a:extLst>
              </a:tr>
              <a:tr h="333940">
                <a:tc>
                  <a:txBody>
                    <a:bodyPr/>
                    <a:lstStyle/>
                    <a:p>
                      <a:pPr algn="ctr" fontAlgn="b"/>
                      <a:r>
                        <a:rPr lang="x-none" sz="1200" b="0" i="0" u="none" strike="noStrike">
                          <a:solidFill>
                            <a:srgbClr val="000000"/>
                          </a:solidFill>
                          <a:effectLst/>
                          <a:latin typeface="Calibri" panose="020F0502020204030204" pitchFamily="34" charset="0"/>
                        </a:rPr>
                        <a:t>6</a:t>
                      </a:r>
                    </a:p>
                  </a:txBody>
                  <a:tcPr marL="9525" marR="9525" marT="9525" marB="0" anchor="b">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1.26.цооног өрөмдөх, худаг гаргах, голоос суваг шуудуу татах</a:t>
                      </a:r>
                    </a:p>
                  </a:txBody>
                  <a:tcPr marL="9525" marR="9525" marT="9525" marB="0" anchor="ctr">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Тухайн аймаг, нийслэлийн байгаль орчны алба</a:t>
                      </a:r>
                    </a:p>
                  </a:txBody>
                  <a:tcPr marL="9525" marR="9525" marT="9525" marB="0" anchor="ctr">
                    <a:solidFill>
                      <a:schemeClr val="accent4"/>
                    </a:solidFill>
                  </a:tcPr>
                </a:tc>
                <a:tc>
                  <a:txBody>
                    <a:bodyPr/>
                    <a:lstStyle/>
                    <a:p>
                      <a:pPr algn="ctr"/>
                      <a:endParaRPr lang="en-US" sz="1600" b="1" dirty="0">
                        <a:latin typeface="Arial" panose="020B0604020202020204" pitchFamily="34" charset="0"/>
                        <a:cs typeface="Arial" panose="020B0604020202020204" pitchFamily="34" charset="0"/>
                      </a:endParaRPr>
                    </a:p>
                  </a:txBody>
                  <a:tcPr>
                    <a:solidFill>
                      <a:schemeClr val="accent4"/>
                    </a:solidFill>
                  </a:tcPr>
                </a:tc>
                <a:extLst>
                  <a:ext uri="{0D108BD9-81ED-4DB2-BD59-A6C34878D82A}">
                    <a16:rowId xmlns:a16="http://schemas.microsoft.com/office/drawing/2014/main" val="1937748545"/>
                  </a:ext>
                </a:extLst>
              </a:tr>
              <a:tr h="333940">
                <a:tc>
                  <a:txBody>
                    <a:bodyPr/>
                    <a:lstStyle/>
                    <a:p>
                      <a:pPr algn="ctr" fontAlgn="b"/>
                      <a:r>
                        <a:rPr lang="x-none" sz="1200" b="0" i="0" u="none" strike="noStrike">
                          <a:solidFill>
                            <a:srgbClr val="000000"/>
                          </a:solidFill>
                          <a:effectLst/>
                          <a:latin typeface="Calibri" panose="020F0502020204030204" pitchFamily="34" charset="0"/>
                        </a:rPr>
                        <a:t>7</a:t>
                      </a:r>
                    </a:p>
                  </a:txBody>
                  <a:tcPr marL="9525" marR="9525" marT="9525" marB="0" anchor="b">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1.27.хоногт 50-100 шоометр ус ашиглах</a:t>
                      </a:r>
                    </a:p>
                  </a:txBody>
                  <a:tcPr marL="9525" marR="9525" marT="9525" marB="0" anchor="ctr">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Тухайн аймаг, нийслэлийн байгаль орчны алба</a:t>
                      </a:r>
                    </a:p>
                  </a:txBody>
                  <a:tcPr marL="9525" marR="9525" marT="9525" marB="0" anchor="ctr">
                    <a:solidFill>
                      <a:schemeClr val="accent4"/>
                    </a:solidFill>
                  </a:tcPr>
                </a:tc>
                <a:tc>
                  <a:txBody>
                    <a:bodyPr/>
                    <a:lstStyle/>
                    <a:p>
                      <a:pPr algn="ctr"/>
                      <a:endParaRPr lang="en-US" sz="1600" b="1" dirty="0">
                        <a:latin typeface="Arial" panose="020B0604020202020204" pitchFamily="34" charset="0"/>
                        <a:cs typeface="Arial" panose="020B0604020202020204" pitchFamily="34" charset="0"/>
                      </a:endParaRPr>
                    </a:p>
                  </a:txBody>
                  <a:tcPr>
                    <a:solidFill>
                      <a:schemeClr val="accent4"/>
                    </a:solidFill>
                  </a:tcPr>
                </a:tc>
                <a:extLst>
                  <a:ext uri="{0D108BD9-81ED-4DB2-BD59-A6C34878D82A}">
                    <a16:rowId xmlns:a16="http://schemas.microsoft.com/office/drawing/2014/main" val="1372693071"/>
                  </a:ext>
                </a:extLst>
              </a:tr>
              <a:tr h="333940">
                <a:tc>
                  <a:txBody>
                    <a:bodyPr/>
                    <a:lstStyle/>
                    <a:p>
                      <a:pPr algn="ctr" fontAlgn="b"/>
                      <a:r>
                        <a:rPr lang="x-none" sz="1200" b="0" i="0" u="none" strike="noStrike">
                          <a:solidFill>
                            <a:srgbClr val="000000"/>
                          </a:solidFill>
                          <a:effectLst/>
                          <a:latin typeface="Calibri" panose="020F0502020204030204" pitchFamily="34" charset="0"/>
                        </a:rPr>
                        <a:t>8</a:t>
                      </a:r>
                    </a:p>
                  </a:txBody>
                  <a:tcPr marL="9525" marR="9525" marT="9525" marB="0" anchor="b">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7.6.цэцэрлэгийн үйл ажиллагаа эрхлэх</a:t>
                      </a:r>
                    </a:p>
                  </a:txBody>
                  <a:tcPr marL="9525" marR="9525" marT="9525" marB="0" anchor="ctr">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Тухайн аймаг, нийслэлийн Засаг дарга</a:t>
                      </a:r>
                    </a:p>
                  </a:txBody>
                  <a:tcPr marL="9525" marR="9525" marT="9525" marB="0" anchor="ctr">
                    <a:solidFill>
                      <a:schemeClr val="accent4"/>
                    </a:solidFill>
                  </a:tcPr>
                </a:tc>
                <a:tc>
                  <a:txBody>
                    <a:bodyPr/>
                    <a:lstStyle/>
                    <a:p>
                      <a:pPr algn="ctr"/>
                      <a:endParaRPr lang="en-US" sz="1600" b="1" dirty="0">
                        <a:latin typeface="Arial" panose="020B0604020202020204" pitchFamily="34" charset="0"/>
                        <a:cs typeface="Arial" panose="020B0604020202020204" pitchFamily="34" charset="0"/>
                      </a:endParaRPr>
                    </a:p>
                  </a:txBody>
                  <a:tcPr>
                    <a:solidFill>
                      <a:schemeClr val="accent4"/>
                    </a:solidFill>
                  </a:tcPr>
                </a:tc>
                <a:extLst>
                  <a:ext uri="{0D108BD9-81ED-4DB2-BD59-A6C34878D82A}">
                    <a16:rowId xmlns:a16="http://schemas.microsoft.com/office/drawing/2014/main" val="28515270"/>
                  </a:ext>
                </a:extLst>
              </a:tr>
              <a:tr h="333940">
                <a:tc>
                  <a:txBody>
                    <a:bodyPr/>
                    <a:lstStyle/>
                    <a:p>
                      <a:pPr algn="ctr" fontAlgn="b"/>
                      <a:r>
                        <a:rPr lang="x-none" sz="1200" b="0" i="0" u="none" strike="noStrike">
                          <a:solidFill>
                            <a:srgbClr val="000000"/>
                          </a:solidFill>
                          <a:effectLst/>
                          <a:latin typeface="Calibri" panose="020F0502020204030204" pitchFamily="34" charset="0"/>
                        </a:rPr>
                        <a:t>9</a:t>
                      </a:r>
                    </a:p>
                  </a:txBody>
                  <a:tcPr marL="9525" marR="9525" marT="9525" marB="0" anchor="b">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7.7.ерөнхий боловсролын сургууль байгуулах</a:t>
                      </a:r>
                    </a:p>
                  </a:txBody>
                  <a:tcPr marL="9525" marR="9525" marT="9525" marB="0" anchor="ctr">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Тухайн аймаг, нийслэлийн Засаг дарга</a:t>
                      </a:r>
                    </a:p>
                  </a:txBody>
                  <a:tcPr marL="9525" marR="9525" marT="9525" marB="0" anchor="ctr">
                    <a:solidFill>
                      <a:schemeClr val="accent4"/>
                    </a:solidFill>
                  </a:tcPr>
                </a:tc>
                <a:tc>
                  <a:txBody>
                    <a:bodyPr/>
                    <a:lstStyle/>
                    <a:p>
                      <a:pPr algn="ctr"/>
                      <a:endParaRPr lang="en-US" sz="1600" b="1" dirty="0">
                        <a:latin typeface="Arial" panose="020B0604020202020204" pitchFamily="34" charset="0"/>
                        <a:cs typeface="Arial" panose="020B0604020202020204" pitchFamily="34" charset="0"/>
                      </a:endParaRPr>
                    </a:p>
                  </a:txBody>
                  <a:tcPr>
                    <a:solidFill>
                      <a:schemeClr val="accent4"/>
                    </a:solidFill>
                  </a:tcPr>
                </a:tc>
                <a:extLst>
                  <a:ext uri="{0D108BD9-81ED-4DB2-BD59-A6C34878D82A}">
                    <a16:rowId xmlns:a16="http://schemas.microsoft.com/office/drawing/2014/main" val="2606444945"/>
                  </a:ext>
                </a:extLst>
              </a:tr>
              <a:tr h="333940">
                <a:tc>
                  <a:txBody>
                    <a:bodyPr/>
                    <a:lstStyle/>
                    <a:p>
                      <a:pPr algn="ctr" fontAlgn="b"/>
                      <a:r>
                        <a:rPr lang="x-none" sz="1200" b="0" i="0" u="none" strike="noStrike">
                          <a:solidFill>
                            <a:srgbClr val="000000"/>
                          </a:solidFill>
                          <a:effectLst/>
                          <a:latin typeface="Calibri" panose="020F0502020204030204" pitchFamily="34" charset="0"/>
                        </a:rPr>
                        <a:t>10</a:t>
                      </a:r>
                    </a:p>
                  </a:txBody>
                  <a:tcPr marL="9525" marR="9525" marT="9525" marB="0" anchor="b">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7.8.хүүхэд харах үйлчилгээ эрхлэх</a:t>
                      </a:r>
                    </a:p>
                  </a:txBody>
                  <a:tcPr marL="9525" marR="9525" marT="9525" marB="0" anchor="ctr">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Тухайн сум, дүүргийн Засаг дарга</a:t>
                      </a:r>
                    </a:p>
                  </a:txBody>
                  <a:tcPr marL="9525" marR="9525" marT="9525" marB="0" anchor="ctr">
                    <a:solidFill>
                      <a:schemeClr val="accent4"/>
                    </a:solidFill>
                  </a:tcPr>
                </a:tc>
                <a:tc>
                  <a:txBody>
                    <a:bodyPr/>
                    <a:lstStyle/>
                    <a:p>
                      <a:pPr algn="ctr"/>
                      <a:endParaRPr lang="en-US" sz="1600" b="1" dirty="0">
                        <a:latin typeface="Arial" panose="020B0604020202020204" pitchFamily="34" charset="0"/>
                        <a:cs typeface="Arial" panose="020B0604020202020204" pitchFamily="34" charset="0"/>
                      </a:endParaRPr>
                    </a:p>
                  </a:txBody>
                  <a:tcPr>
                    <a:solidFill>
                      <a:schemeClr val="accent4"/>
                    </a:solidFill>
                  </a:tcPr>
                </a:tc>
                <a:extLst>
                  <a:ext uri="{0D108BD9-81ED-4DB2-BD59-A6C34878D82A}">
                    <a16:rowId xmlns:a16="http://schemas.microsoft.com/office/drawing/2014/main" val="1703294450"/>
                  </a:ext>
                </a:extLst>
              </a:tr>
              <a:tr h="333940">
                <a:tc>
                  <a:txBody>
                    <a:bodyPr/>
                    <a:lstStyle/>
                    <a:p>
                      <a:pPr algn="ctr" fontAlgn="b"/>
                      <a:r>
                        <a:rPr lang="x-none" sz="1200" b="0" i="0" u="none" strike="noStrike">
                          <a:solidFill>
                            <a:srgbClr val="000000"/>
                          </a:solidFill>
                          <a:effectLst/>
                          <a:latin typeface="Calibri" panose="020F0502020204030204" pitchFamily="34" charset="0"/>
                        </a:rPr>
                        <a:t>11</a:t>
                      </a:r>
                    </a:p>
                  </a:txBody>
                  <a:tcPr marL="9525" marR="9525" marT="9525" marB="0" anchor="b">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8.28.ашигт малтмал олборлохоос өөр зориулалтаар газрын хэвлийг ашиглуулах</a:t>
                      </a:r>
                    </a:p>
                  </a:txBody>
                  <a:tcPr marL="9525" marR="9525" marT="9525" marB="0" anchor="ctr">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Тухайн аймаг, нийслэлийн Засаг дарга</a:t>
                      </a:r>
                    </a:p>
                  </a:txBody>
                  <a:tcPr marL="9525" marR="9525" marT="9525" marB="0" anchor="ctr">
                    <a:solidFill>
                      <a:schemeClr val="accent4"/>
                    </a:solidFill>
                  </a:tcPr>
                </a:tc>
                <a:tc>
                  <a:txBody>
                    <a:bodyPr/>
                    <a:lstStyle/>
                    <a:p>
                      <a:pPr algn="ctr"/>
                      <a:endParaRPr lang="en-US" sz="1600" b="1" dirty="0">
                        <a:latin typeface="Arial" panose="020B0604020202020204" pitchFamily="34" charset="0"/>
                        <a:cs typeface="Arial" panose="020B0604020202020204" pitchFamily="34" charset="0"/>
                      </a:endParaRPr>
                    </a:p>
                  </a:txBody>
                  <a:tcPr>
                    <a:solidFill>
                      <a:schemeClr val="accent4"/>
                    </a:solidFill>
                  </a:tcPr>
                </a:tc>
                <a:extLst>
                  <a:ext uri="{0D108BD9-81ED-4DB2-BD59-A6C34878D82A}">
                    <a16:rowId xmlns:a16="http://schemas.microsoft.com/office/drawing/2014/main" val="2934272023"/>
                  </a:ext>
                </a:extLst>
              </a:tr>
              <a:tr h="333940">
                <a:tc>
                  <a:txBody>
                    <a:bodyPr/>
                    <a:lstStyle/>
                    <a:p>
                      <a:pPr algn="ctr" fontAlgn="b"/>
                      <a:r>
                        <a:rPr lang="x-none" sz="1200" b="0" i="0" u="none" strike="noStrike">
                          <a:solidFill>
                            <a:srgbClr val="000000"/>
                          </a:solidFill>
                          <a:effectLst/>
                          <a:latin typeface="Calibri" panose="020F0502020204030204" pitchFamily="34" charset="0"/>
                        </a:rPr>
                        <a:t>12</a:t>
                      </a:r>
                    </a:p>
                  </a:txBody>
                  <a:tcPr marL="9525" marR="9525" marT="9525" marB="0" anchor="b">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8.29.түгээмэл тархацтай ашигт малтмал ашиглах</a:t>
                      </a:r>
                    </a:p>
                  </a:txBody>
                  <a:tcPr marL="9525" marR="9525" marT="9525" marB="0" anchor="ctr">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Тухайн аймаг, нийслэлийн Засаг дарга</a:t>
                      </a:r>
                    </a:p>
                  </a:txBody>
                  <a:tcPr marL="9525" marR="9525" marT="9525" marB="0" anchor="ctr">
                    <a:solidFill>
                      <a:schemeClr val="accent4"/>
                    </a:solidFill>
                  </a:tcPr>
                </a:tc>
                <a:tc>
                  <a:txBody>
                    <a:bodyPr/>
                    <a:lstStyle/>
                    <a:p>
                      <a:pPr algn="ctr"/>
                      <a:endParaRPr lang="en-US" sz="1600" b="1" dirty="0">
                        <a:latin typeface="Arial" panose="020B0604020202020204" pitchFamily="34" charset="0"/>
                        <a:cs typeface="Arial" panose="020B0604020202020204" pitchFamily="34" charset="0"/>
                      </a:endParaRPr>
                    </a:p>
                  </a:txBody>
                  <a:tcPr>
                    <a:solidFill>
                      <a:schemeClr val="accent4"/>
                    </a:solidFill>
                  </a:tcPr>
                </a:tc>
                <a:extLst>
                  <a:ext uri="{0D108BD9-81ED-4DB2-BD59-A6C34878D82A}">
                    <a16:rowId xmlns:a16="http://schemas.microsoft.com/office/drawing/2014/main" val="3312831746"/>
                  </a:ext>
                </a:extLst>
              </a:tr>
              <a:tr h="333940">
                <a:tc>
                  <a:txBody>
                    <a:bodyPr/>
                    <a:lstStyle/>
                    <a:p>
                      <a:pPr algn="ctr" fontAlgn="b"/>
                      <a:r>
                        <a:rPr lang="x-none" sz="1200" b="0" i="0" u="none" strike="noStrike">
                          <a:solidFill>
                            <a:srgbClr val="000000"/>
                          </a:solidFill>
                          <a:effectLst/>
                          <a:latin typeface="Calibri" panose="020F0502020204030204" pitchFamily="34" charset="0"/>
                        </a:rPr>
                        <a:t>13</a:t>
                      </a:r>
                    </a:p>
                  </a:txBody>
                  <a:tcPr marL="9525" marR="9525" marT="9525" marB="0" anchor="b">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8.30.түгээмэл тархацтай ашигт малтмал хайх</a:t>
                      </a:r>
                    </a:p>
                  </a:txBody>
                  <a:tcPr marL="9525" marR="9525" marT="9525" marB="0" anchor="ctr">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Тухайн аймаг, нийслэлийн Засаг дарга</a:t>
                      </a:r>
                    </a:p>
                  </a:txBody>
                  <a:tcPr marL="9525" marR="9525" marT="9525" marB="0" anchor="ctr">
                    <a:solidFill>
                      <a:schemeClr val="accent4"/>
                    </a:solidFill>
                  </a:tcPr>
                </a:tc>
                <a:tc>
                  <a:txBody>
                    <a:bodyPr/>
                    <a:lstStyle/>
                    <a:p>
                      <a:pPr algn="ctr"/>
                      <a:endParaRPr lang="en-US" sz="1600" b="1" dirty="0">
                        <a:latin typeface="Arial" panose="020B0604020202020204" pitchFamily="34" charset="0"/>
                        <a:cs typeface="Arial" panose="020B0604020202020204" pitchFamily="34" charset="0"/>
                      </a:endParaRPr>
                    </a:p>
                  </a:txBody>
                  <a:tcPr>
                    <a:solidFill>
                      <a:schemeClr val="accent4"/>
                    </a:solidFill>
                  </a:tcPr>
                </a:tc>
                <a:extLst>
                  <a:ext uri="{0D108BD9-81ED-4DB2-BD59-A6C34878D82A}">
                    <a16:rowId xmlns:a16="http://schemas.microsoft.com/office/drawing/2014/main" val="3588655659"/>
                  </a:ext>
                </a:extLst>
              </a:tr>
              <a:tr h="333940">
                <a:tc>
                  <a:txBody>
                    <a:bodyPr/>
                    <a:lstStyle/>
                    <a:p>
                      <a:pPr algn="ctr" fontAlgn="b"/>
                      <a:r>
                        <a:rPr lang="x-none" sz="1200" b="0" i="0" u="none" strike="noStrike">
                          <a:solidFill>
                            <a:srgbClr val="000000"/>
                          </a:solidFill>
                          <a:effectLst/>
                          <a:latin typeface="Calibri" panose="020F0502020204030204" pitchFamily="34" charset="0"/>
                        </a:rPr>
                        <a:t>14</a:t>
                      </a:r>
                    </a:p>
                  </a:txBody>
                  <a:tcPr marL="9525" marR="9525" marT="9525" marB="0" anchor="b">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11.12.нийтийн эзэмшлийн барилга байгууламж, зам, гудамж, талбайд самбар, гэрэл дохио, гэрэлтүүлэг болон хөдөлгөөнгүй бусад хэрэгслийн тусламжтайгаар зар сурталчилгаа байрлуулах</a:t>
                      </a:r>
                    </a:p>
                  </a:txBody>
                  <a:tcPr marL="9525" marR="9525" marT="9525" marB="0" anchor="ctr">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Тухайн аймаг, нийслэл, сум, дүүргийн Засаг даргын Тамгын газар</a:t>
                      </a:r>
                    </a:p>
                  </a:txBody>
                  <a:tcPr marL="9525" marR="9525" marT="9525" marB="0" anchor="ctr">
                    <a:solidFill>
                      <a:schemeClr val="accent4"/>
                    </a:solidFill>
                  </a:tcPr>
                </a:tc>
                <a:tc>
                  <a:txBody>
                    <a:bodyPr/>
                    <a:lstStyle/>
                    <a:p>
                      <a:pPr algn="ctr"/>
                      <a:endParaRPr lang="en-US" sz="1600" b="1" dirty="0">
                        <a:latin typeface="Arial" panose="020B0604020202020204" pitchFamily="34" charset="0"/>
                        <a:cs typeface="Arial" panose="020B0604020202020204" pitchFamily="34" charset="0"/>
                      </a:endParaRPr>
                    </a:p>
                  </a:txBody>
                  <a:tcPr>
                    <a:solidFill>
                      <a:schemeClr val="accent4"/>
                    </a:solidFill>
                  </a:tcPr>
                </a:tc>
                <a:extLst>
                  <a:ext uri="{0D108BD9-81ED-4DB2-BD59-A6C34878D82A}">
                    <a16:rowId xmlns:a16="http://schemas.microsoft.com/office/drawing/2014/main" val="3700554130"/>
                  </a:ext>
                </a:extLst>
              </a:tr>
              <a:tr h="333940">
                <a:tc>
                  <a:txBody>
                    <a:bodyPr/>
                    <a:lstStyle/>
                    <a:p>
                      <a:pPr algn="ctr" fontAlgn="b"/>
                      <a:r>
                        <a:rPr lang="x-none" sz="1200" b="0" i="0" u="none" strike="noStrike">
                          <a:solidFill>
                            <a:srgbClr val="000000"/>
                          </a:solidFill>
                          <a:effectLst/>
                          <a:latin typeface="Calibri" panose="020F0502020204030204" pitchFamily="34" charset="0"/>
                        </a:rPr>
                        <a:t>15</a:t>
                      </a:r>
                    </a:p>
                  </a:txBody>
                  <a:tcPr marL="9525" marR="9525" marT="9525" marB="0" anchor="b">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13.8.нийгмийн эрүүл мэндийн тусламж, үйлчилгээ эрхлэх</a:t>
                      </a:r>
                    </a:p>
                  </a:txBody>
                  <a:tcPr marL="9525" marR="9525" marT="9525" marB="0" anchor="ctr">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Эрүүл мэндийн асуудал эрхэлсэн төрийн захиргааны төв байгууллага, эсхүл тухайн аймаг, нийслэлийн эрүүл мэндийн газар</a:t>
                      </a:r>
                    </a:p>
                  </a:txBody>
                  <a:tcPr marL="9525" marR="9525" marT="9525" marB="0" anchor="ctr">
                    <a:solidFill>
                      <a:schemeClr val="accent4"/>
                    </a:solidFill>
                  </a:tcPr>
                </a:tc>
                <a:tc>
                  <a:txBody>
                    <a:bodyPr/>
                    <a:lstStyle/>
                    <a:p>
                      <a:pPr algn="ctr"/>
                      <a:endParaRPr lang="en-US" sz="1600" b="1" dirty="0">
                        <a:latin typeface="Arial" panose="020B0604020202020204" pitchFamily="34" charset="0"/>
                        <a:cs typeface="Arial" panose="020B0604020202020204" pitchFamily="34" charset="0"/>
                      </a:endParaRPr>
                    </a:p>
                  </a:txBody>
                  <a:tcPr>
                    <a:solidFill>
                      <a:schemeClr val="accent4"/>
                    </a:solidFill>
                  </a:tcPr>
                </a:tc>
                <a:extLst>
                  <a:ext uri="{0D108BD9-81ED-4DB2-BD59-A6C34878D82A}">
                    <a16:rowId xmlns:a16="http://schemas.microsoft.com/office/drawing/2014/main" val="2659992823"/>
                  </a:ext>
                </a:extLst>
              </a:tr>
              <a:tr h="333940">
                <a:tc>
                  <a:txBody>
                    <a:bodyPr/>
                    <a:lstStyle/>
                    <a:p>
                      <a:pPr algn="ctr" fontAlgn="b"/>
                      <a:r>
                        <a:rPr lang="x-none" sz="1200" b="0" i="0" u="none" strike="noStrike">
                          <a:solidFill>
                            <a:srgbClr val="000000"/>
                          </a:solidFill>
                          <a:effectLst/>
                          <a:latin typeface="Calibri" panose="020F0502020204030204" pitchFamily="34" charset="0"/>
                        </a:rPr>
                        <a:t>16</a:t>
                      </a:r>
                    </a:p>
                  </a:txBody>
                  <a:tcPr marL="9525" marR="9525" marT="9525" marB="0" anchor="b">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13.9.сэргээн засахын дагнасан тусламж, үйлчилгээ эрхлэх</a:t>
                      </a:r>
                    </a:p>
                  </a:txBody>
                  <a:tcPr marL="9525" marR="9525" marT="9525" marB="0" anchor="ctr">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Эрүүл мэндийн асуудал эрхэлсэн төрийн захиргааны төв байгууллага, эсхүл тухайн аймаг, нийслэлийн эрүүл мэндийн газар</a:t>
                      </a:r>
                    </a:p>
                  </a:txBody>
                  <a:tcPr marL="9525" marR="9525" marT="9525" marB="0" anchor="ctr">
                    <a:solidFill>
                      <a:schemeClr val="accent4"/>
                    </a:solidFill>
                  </a:tcPr>
                </a:tc>
                <a:tc>
                  <a:txBody>
                    <a:bodyPr/>
                    <a:lstStyle/>
                    <a:p>
                      <a:pPr algn="ctr"/>
                      <a:endParaRPr lang="en-US" sz="1600" b="1" dirty="0">
                        <a:latin typeface="Arial" panose="020B0604020202020204" pitchFamily="34" charset="0"/>
                        <a:cs typeface="Arial" panose="020B0604020202020204" pitchFamily="34" charset="0"/>
                      </a:endParaRPr>
                    </a:p>
                  </a:txBody>
                  <a:tcPr>
                    <a:solidFill>
                      <a:schemeClr val="accent4"/>
                    </a:solidFill>
                  </a:tcPr>
                </a:tc>
                <a:extLst>
                  <a:ext uri="{0D108BD9-81ED-4DB2-BD59-A6C34878D82A}">
                    <a16:rowId xmlns:a16="http://schemas.microsoft.com/office/drawing/2014/main" val="3113217586"/>
                  </a:ext>
                </a:extLst>
              </a:tr>
              <a:tr h="333940">
                <a:tc>
                  <a:txBody>
                    <a:bodyPr/>
                    <a:lstStyle/>
                    <a:p>
                      <a:pPr algn="ctr" fontAlgn="b"/>
                      <a:r>
                        <a:rPr lang="x-none" sz="1200" b="0" i="0" u="none" strike="noStrike">
                          <a:solidFill>
                            <a:srgbClr val="000000"/>
                          </a:solidFill>
                          <a:effectLst/>
                          <a:latin typeface="Calibri" panose="020F0502020204030204" pitchFamily="34" charset="0"/>
                        </a:rPr>
                        <a:t>17</a:t>
                      </a:r>
                    </a:p>
                  </a:txBody>
                  <a:tcPr marL="9525" marR="9525" marT="9525" marB="0" anchor="b">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13.19.хүний эм, эмнэлгийн хэрэгслийг жижиглэнгийн үнээр хангах үйл ажиллагаа эрхлэх</a:t>
                      </a:r>
                    </a:p>
                  </a:txBody>
                  <a:tcPr marL="9525" marR="9525" marT="9525" marB="0" anchor="ctr">
                    <a:solidFill>
                      <a:schemeClr val="accent4"/>
                    </a:solidFill>
                  </a:tcPr>
                </a:tc>
                <a:tc>
                  <a:txBody>
                    <a:bodyPr/>
                    <a:lstStyle/>
                    <a:p>
                      <a:pPr algn="just" fontAlgn="ctr"/>
                      <a:r>
                        <a:rPr lang="mn-MN" sz="1000" b="0" i="0" u="none" strike="noStrike" dirty="0">
                          <a:solidFill>
                            <a:srgbClr val="000000"/>
                          </a:solidFill>
                          <a:effectLst/>
                          <a:latin typeface="Arial" panose="020B0604020202020204" pitchFamily="34" charset="0"/>
                        </a:rPr>
                        <a:t>Тухайн аймаг, нийслэлийн эрүүл мэндийн газар</a:t>
                      </a:r>
                    </a:p>
                  </a:txBody>
                  <a:tcPr marL="9525" marR="9525" marT="9525" marB="0" anchor="ctr">
                    <a:solidFill>
                      <a:schemeClr val="accent4"/>
                    </a:solidFill>
                  </a:tcPr>
                </a:tc>
                <a:tc>
                  <a:txBody>
                    <a:bodyPr/>
                    <a:lstStyle/>
                    <a:p>
                      <a:pPr algn="ctr"/>
                      <a:endParaRPr lang="en-US" sz="1600" b="1" dirty="0">
                        <a:latin typeface="Arial" panose="020B0604020202020204" pitchFamily="34" charset="0"/>
                        <a:cs typeface="Arial" panose="020B0604020202020204" pitchFamily="34" charset="0"/>
                      </a:endParaRPr>
                    </a:p>
                  </a:txBody>
                  <a:tcPr>
                    <a:solidFill>
                      <a:schemeClr val="accent4"/>
                    </a:solidFill>
                  </a:tcPr>
                </a:tc>
                <a:extLst>
                  <a:ext uri="{0D108BD9-81ED-4DB2-BD59-A6C34878D82A}">
                    <a16:rowId xmlns:a16="http://schemas.microsoft.com/office/drawing/2014/main" val="2676132588"/>
                  </a:ext>
                </a:extLst>
              </a:tr>
            </a:tbl>
          </a:graphicData>
        </a:graphic>
      </p:graphicFrame>
    </p:spTree>
    <p:extLst>
      <p:ext uri="{BB962C8B-B14F-4D97-AF65-F5344CB8AC3E}">
        <p14:creationId xmlns:p14="http://schemas.microsoft.com/office/powerpoint/2010/main" val="104740331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Rectangle 44">
            <a:extLst>
              <a:ext uri="{FF2B5EF4-FFF2-40B4-BE49-F238E27FC236}">
                <a16:creationId xmlns:a16="http://schemas.microsoft.com/office/drawing/2014/main" id="{97FD3941-5EE7-4972-AEDF-59512EF5473C}"/>
              </a:ext>
            </a:extLst>
          </p:cNvPr>
          <p:cNvSpPr/>
          <p:nvPr/>
        </p:nvSpPr>
        <p:spPr>
          <a:xfrm>
            <a:off x="0" y="0"/>
            <a:ext cx="1219200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Rectangle: Rounded Corners 42">
            <a:extLst>
              <a:ext uri="{FF2B5EF4-FFF2-40B4-BE49-F238E27FC236}">
                <a16:creationId xmlns:a16="http://schemas.microsoft.com/office/drawing/2014/main" id="{A3530666-2020-4FB5-8375-E272CF1EA574}"/>
              </a:ext>
            </a:extLst>
          </p:cNvPr>
          <p:cNvSpPr/>
          <p:nvPr/>
        </p:nvSpPr>
        <p:spPr>
          <a:xfrm>
            <a:off x="15155" y="159152"/>
            <a:ext cx="11551027" cy="7161092"/>
          </a:xfrm>
          <a:prstGeom prst="roundRect">
            <a:avLst>
              <a:gd name="adj" fmla="val 1847"/>
            </a:avLst>
          </a:prstGeom>
          <a:solidFill>
            <a:srgbClr val="0F16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mn-MN" sz="2000" dirty="0">
                <a:solidFill>
                  <a:schemeClr val="dk1"/>
                </a:solidFill>
                <a:latin typeface="Arial" panose="020B0604020202020204" pitchFamily="34" charset="0"/>
                <a:cs typeface="Arial" panose="020B0604020202020204" pitchFamily="34" charset="0"/>
              </a:rPr>
              <a:t>зөвшөөрөл олгох эрх бүхий этгээдээс хуульд заасан хугацаа, нөхцөл, шаардлагын дагуу тодорхой үйл ажиллагааг эрхлүүлэх, эсхүл байгалийн баялаг, төрийн нийтийн өмчийг хязгаартайгаар ашиглуулахаар олгосон эрх</a:t>
            </a:r>
          </a:p>
          <a:p>
            <a:pPr lvl="0" algn="ctr">
              <a:defRPr/>
            </a:pPr>
            <a:endParaRPr lang="x-none" sz="2000" dirty="0">
              <a:latin typeface="Arial" panose="020B06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F39719EF-1142-4750-944B-BBD2623B6B6C}"/>
              </a:ext>
            </a:extLst>
          </p:cNvPr>
          <p:cNvSpPr/>
          <p:nvPr/>
        </p:nvSpPr>
        <p:spPr>
          <a:xfrm>
            <a:off x="1804802" y="3649546"/>
            <a:ext cx="3735386" cy="830997"/>
          </a:xfrm>
          <a:prstGeom prst="rect">
            <a:avLst/>
          </a:prstGeom>
        </p:spPr>
        <p:txBody>
          <a:bodyPr wrap="square">
            <a:spAutoFit/>
          </a:bodyPr>
          <a:lstStyle/>
          <a:p>
            <a:pPr algn="just"/>
            <a:endParaRPr lang="mn-MN" sz="1200" dirty="0">
              <a:solidFill>
                <a:schemeClr val="bg1"/>
              </a:solidFill>
              <a:latin typeface="Montserrat" pitchFamily="2" charset="0"/>
            </a:endParaRPr>
          </a:p>
          <a:p>
            <a:pPr algn="just"/>
            <a:endParaRPr lang="mn-MN" sz="1200" dirty="0">
              <a:solidFill>
                <a:schemeClr val="bg1"/>
              </a:solidFill>
              <a:latin typeface="Montserrat" pitchFamily="2" charset="0"/>
            </a:endParaRPr>
          </a:p>
          <a:p>
            <a:pPr algn="just"/>
            <a:endParaRPr lang="mn-MN" sz="1200" dirty="0">
              <a:solidFill>
                <a:schemeClr val="bg1"/>
              </a:solidFill>
              <a:latin typeface="Montserrat" pitchFamily="2" charset="0"/>
            </a:endParaRPr>
          </a:p>
          <a:p>
            <a:pPr algn="just"/>
            <a:endParaRPr lang="mn-MN" sz="1200" dirty="0">
              <a:solidFill>
                <a:schemeClr val="bg1"/>
              </a:solidFill>
              <a:latin typeface="Montserrat" pitchFamily="2" charset="0"/>
            </a:endParaRPr>
          </a:p>
        </p:txBody>
      </p:sp>
      <p:graphicFrame>
        <p:nvGraphicFramePr>
          <p:cNvPr id="13" name="Content Placeholder 3"/>
          <p:cNvGraphicFramePr>
            <a:graphicFrameLocks/>
          </p:cNvGraphicFramePr>
          <p:nvPr/>
        </p:nvGraphicFramePr>
        <p:xfrm>
          <a:off x="400789" y="265923"/>
          <a:ext cx="10779757" cy="6783216"/>
        </p:xfrm>
        <a:graphic>
          <a:graphicData uri="http://schemas.openxmlformats.org/drawingml/2006/table">
            <a:tbl>
              <a:tblPr firstRow="1" bandRow="1">
                <a:tableStyleId>{5C22544A-7EE6-4342-B048-85BDC9FD1C3A}</a:tableStyleId>
              </a:tblPr>
              <a:tblGrid>
                <a:gridCol w="428614">
                  <a:extLst>
                    <a:ext uri="{9D8B030D-6E8A-4147-A177-3AD203B41FA5}">
                      <a16:colId xmlns:a16="http://schemas.microsoft.com/office/drawing/2014/main" val="2087265647"/>
                    </a:ext>
                  </a:extLst>
                </a:gridCol>
                <a:gridCol w="3771780">
                  <a:extLst>
                    <a:ext uri="{9D8B030D-6E8A-4147-A177-3AD203B41FA5}">
                      <a16:colId xmlns:a16="http://schemas.microsoft.com/office/drawing/2014/main" val="20004"/>
                    </a:ext>
                  </a:extLst>
                </a:gridCol>
                <a:gridCol w="6371083">
                  <a:extLst>
                    <a:ext uri="{9D8B030D-6E8A-4147-A177-3AD203B41FA5}">
                      <a16:colId xmlns:a16="http://schemas.microsoft.com/office/drawing/2014/main" val="20005"/>
                    </a:ext>
                  </a:extLst>
                </a:gridCol>
                <a:gridCol w="208280">
                  <a:extLst>
                    <a:ext uri="{9D8B030D-6E8A-4147-A177-3AD203B41FA5}">
                      <a16:colId xmlns:a16="http://schemas.microsoft.com/office/drawing/2014/main" val="20006"/>
                    </a:ext>
                  </a:extLst>
                </a:gridCol>
              </a:tblGrid>
              <a:tr h="643401">
                <a:tc>
                  <a:txBody>
                    <a:bodyPr/>
                    <a:lstStyle/>
                    <a:p>
                      <a:endParaRPr lang="en-US" sz="1600" b="1" dirty="0">
                        <a:latin typeface="Arial" panose="020B0604020202020204" pitchFamily="34" charset="0"/>
                        <a:cs typeface="Arial" panose="020B0604020202020204" pitchFamily="34" charset="0"/>
                      </a:endParaRPr>
                    </a:p>
                  </a:txBody>
                  <a:tcPr>
                    <a:solidFill>
                      <a:schemeClr val="accent4"/>
                    </a:solidFill>
                  </a:tcPr>
                </a:tc>
                <a:tc>
                  <a:txBody>
                    <a:bodyPr/>
                    <a:lstStyle/>
                    <a:p>
                      <a:endParaRPr lang="en-US" sz="1600" b="1" dirty="0">
                        <a:latin typeface="Arial" panose="020B0604020202020204" pitchFamily="34" charset="0"/>
                        <a:cs typeface="Arial" panose="020B0604020202020204" pitchFamily="34" charset="0"/>
                      </a:endParaRPr>
                    </a:p>
                  </a:txBody>
                  <a:tcPr>
                    <a:solidFill>
                      <a:schemeClr val="accent4"/>
                    </a:solidFill>
                  </a:tcPr>
                </a:tc>
                <a:tc>
                  <a:txBody>
                    <a:bodyPr/>
                    <a:lstStyle/>
                    <a:p>
                      <a:pPr algn="ctr"/>
                      <a:endParaRPr lang="mn-MN" sz="1600" b="1" dirty="0">
                        <a:solidFill>
                          <a:schemeClr val="tx1"/>
                        </a:solidFill>
                        <a:latin typeface="Arial" panose="020B0604020202020204" pitchFamily="34" charset="0"/>
                        <a:cs typeface="Arial" panose="020B0604020202020204" pitchFamily="34" charset="0"/>
                      </a:endParaRPr>
                    </a:p>
                    <a:p>
                      <a:pPr algn="ctr"/>
                      <a:r>
                        <a:rPr lang="mn-MN" sz="1600" b="1" dirty="0">
                          <a:solidFill>
                            <a:schemeClr val="tx1"/>
                          </a:solidFill>
                          <a:latin typeface="Arial" panose="020B0604020202020204" pitchFamily="34" charset="0"/>
                          <a:cs typeface="Arial" panose="020B0604020202020204" pitchFamily="34" charset="0"/>
                        </a:rPr>
                        <a:t>тусгай</a:t>
                      </a:r>
                      <a:endParaRPr lang="en-US" sz="1600" b="1" dirty="0">
                        <a:solidFill>
                          <a:schemeClr val="tx1"/>
                        </a:solidFill>
                        <a:latin typeface="Arial" panose="020B0604020202020204" pitchFamily="34" charset="0"/>
                        <a:cs typeface="Arial" panose="020B0604020202020204" pitchFamily="34" charset="0"/>
                      </a:endParaRPr>
                    </a:p>
                  </a:txBody>
                  <a:tcPr>
                    <a:solidFill>
                      <a:schemeClr val="accent4"/>
                    </a:solidFill>
                  </a:tcPr>
                </a:tc>
                <a:tc>
                  <a:txBody>
                    <a:bodyPr/>
                    <a:lstStyle/>
                    <a:p>
                      <a:pPr algn="ctr"/>
                      <a:endParaRPr lang="mn-MN" sz="1600" b="1" dirty="0">
                        <a:solidFill>
                          <a:schemeClr val="tx1"/>
                        </a:solidFill>
                        <a:latin typeface="Arial" panose="020B0604020202020204" pitchFamily="34" charset="0"/>
                        <a:cs typeface="Arial" panose="020B0604020202020204" pitchFamily="34" charset="0"/>
                      </a:endParaRPr>
                    </a:p>
                  </a:txBody>
                  <a:tcPr>
                    <a:solidFill>
                      <a:schemeClr val="accent4"/>
                    </a:solidFill>
                  </a:tcPr>
                </a:tc>
                <a:extLst>
                  <a:ext uri="{0D108BD9-81ED-4DB2-BD59-A6C34878D82A}">
                    <a16:rowId xmlns:a16="http://schemas.microsoft.com/office/drawing/2014/main" val="10000"/>
                  </a:ext>
                </a:extLst>
              </a:tr>
              <a:tr h="333940">
                <a:tc>
                  <a:txBody>
                    <a:bodyPr/>
                    <a:lstStyle/>
                    <a:p>
                      <a:pPr algn="ctr" fontAlgn="b"/>
                      <a:r>
                        <a:rPr lang="x-none" sz="1200" b="0" i="0" u="none" strike="noStrike" dirty="0">
                          <a:solidFill>
                            <a:srgbClr val="000000"/>
                          </a:solidFill>
                          <a:effectLst/>
                          <a:latin typeface="Calibri" panose="020F0502020204030204" pitchFamily="34" charset="0"/>
                        </a:rPr>
                        <a:t> </a:t>
                      </a:r>
                    </a:p>
                  </a:txBody>
                  <a:tcPr marL="9525" marR="9525" marT="9525" marB="0" anchor="b">
                    <a:solidFill>
                      <a:schemeClr val="accent4"/>
                    </a:solidFill>
                  </a:tcPr>
                </a:tc>
                <a:tc>
                  <a:txBody>
                    <a:bodyPr/>
                    <a:lstStyle/>
                    <a:p>
                      <a:pPr algn="ctr" fontAlgn="ctr"/>
                      <a:r>
                        <a:rPr lang="mn-MN" sz="1200" b="1" i="0" u="none" strike="noStrike">
                          <a:solidFill>
                            <a:srgbClr val="000000"/>
                          </a:solidFill>
                          <a:effectLst/>
                          <a:latin typeface="Calibri" panose="020F0502020204030204" pitchFamily="34" charset="0"/>
                        </a:rPr>
                        <a:t>Тусгай зөвшөөрөл </a:t>
                      </a:r>
                    </a:p>
                  </a:txBody>
                  <a:tcPr marL="9525" marR="9525" marT="9525" marB="0" anchor="ctr">
                    <a:solidFill>
                      <a:schemeClr val="accent4"/>
                    </a:solidFill>
                  </a:tcPr>
                </a:tc>
                <a:tc>
                  <a:txBody>
                    <a:bodyPr/>
                    <a:lstStyle/>
                    <a:p>
                      <a:pPr algn="ctr" fontAlgn="ctr"/>
                      <a:r>
                        <a:rPr lang="mn-MN" sz="1200" b="1" i="0" u="none" strike="noStrike">
                          <a:solidFill>
                            <a:srgbClr val="000000"/>
                          </a:solidFill>
                          <a:effectLst/>
                          <a:latin typeface="Calibri" panose="020F0502020204030204" pitchFamily="34" charset="0"/>
                        </a:rPr>
                        <a:t>Олгох эрх бүхий этгээд </a:t>
                      </a:r>
                    </a:p>
                  </a:txBody>
                  <a:tcPr marL="9525" marR="9525" marT="9525" marB="0" anchor="ctr">
                    <a:solidFill>
                      <a:schemeClr val="accent4"/>
                    </a:solidFill>
                  </a:tcPr>
                </a:tc>
                <a:tc>
                  <a:txBody>
                    <a:bodyPr/>
                    <a:lstStyle/>
                    <a:p>
                      <a:pPr algn="ctr"/>
                      <a:endParaRPr lang="en-US" sz="1600" b="1" dirty="0">
                        <a:latin typeface="Arial" panose="020B0604020202020204" pitchFamily="34" charset="0"/>
                        <a:cs typeface="Arial" panose="020B0604020202020204" pitchFamily="34" charset="0"/>
                      </a:endParaRPr>
                    </a:p>
                  </a:txBody>
                  <a:tcPr>
                    <a:solidFill>
                      <a:schemeClr val="accent4"/>
                    </a:solidFill>
                  </a:tcPr>
                </a:tc>
                <a:extLst>
                  <a:ext uri="{0D108BD9-81ED-4DB2-BD59-A6C34878D82A}">
                    <a16:rowId xmlns:a16="http://schemas.microsoft.com/office/drawing/2014/main" val="10001"/>
                  </a:ext>
                </a:extLst>
              </a:tr>
              <a:tr h="333940">
                <a:tc>
                  <a:txBody>
                    <a:bodyPr/>
                    <a:lstStyle/>
                    <a:p>
                      <a:pPr algn="ctr" fontAlgn="b"/>
                      <a:r>
                        <a:rPr lang="x-none" sz="1200" b="0" i="0" u="none" strike="noStrike" dirty="0">
                          <a:solidFill>
                            <a:srgbClr val="000000"/>
                          </a:solidFill>
                          <a:effectLst/>
                          <a:latin typeface="Calibri" panose="020F0502020204030204" pitchFamily="34" charset="0"/>
                        </a:rPr>
                        <a:t>18</a:t>
                      </a:r>
                    </a:p>
                  </a:txBody>
                  <a:tcPr marL="9525" marR="9525" marT="9525" marB="0" anchor="b">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13.20.өрхийн эрүүл мэндийн тусламж, үйлчилгээ эрхлэх</a:t>
                      </a:r>
                    </a:p>
                  </a:txBody>
                  <a:tcPr marL="9525" marR="9525" marT="9525" marB="0" anchor="ctr">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Тухайн аймаг, нийслэлийн эрүүл мэндийн газар</a:t>
                      </a:r>
                    </a:p>
                  </a:txBody>
                  <a:tcPr marL="9525" marR="9525" marT="9525" marB="0" anchor="ctr">
                    <a:solidFill>
                      <a:schemeClr val="accent4"/>
                    </a:solidFill>
                  </a:tcPr>
                </a:tc>
                <a:tc>
                  <a:txBody>
                    <a:bodyPr/>
                    <a:lstStyle/>
                    <a:p>
                      <a:pPr algn="ctr"/>
                      <a:endParaRPr lang="en-US" sz="1600" b="1" dirty="0">
                        <a:latin typeface="Arial" panose="020B0604020202020204" pitchFamily="34" charset="0"/>
                        <a:cs typeface="Arial" panose="020B0604020202020204" pitchFamily="34" charset="0"/>
                      </a:endParaRPr>
                    </a:p>
                  </a:txBody>
                  <a:tcPr>
                    <a:solidFill>
                      <a:schemeClr val="accent4"/>
                    </a:solidFill>
                  </a:tcPr>
                </a:tc>
                <a:extLst>
                  <a:ext uri="{0D108BD9-81ED-4DB2-BD59-A6C34878D82A}">
                    <a16:rowId xmlns:a16="http://schemas.microsoft.com/office/drawing/2014/main" val="208636236"/>
                  </a:ext>
                </a:extLst>
              </a:tr>
              <a:tr h="333940">
                <a:tc>
                  <a:txBody>
                    <a:bodyPr/>
                    <a:lstStyle/>
                    <a:p>
                      <a:pPr algn="ctr" fontAlgn="b"/>
                      <a:r>
                        <a:rPr lang="x-none" sz="1200" b="0" i="0" u="none" strike="noStrike">
                          <a:solidFill>
                            <a:srgbClr val="000000"/>
                          </a:solidFill>
                          <a:effectLst/>
                          <a:latin typeface="Calibri" panose="020F0502020204030204" pitchFamily="34" charset="0"/>
                        </a:rPr>
                        <a:t>19</a:t>
                      </a:r>
                    </a:p>
                  </a:txBody>
                  <a:tcPr marL="9525" marR="9525" marT="9525" marB="0" anchor="b">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14.23.цахилгаан үйлдвэрлэх</a:t>
                      </a:r>
                    </a:p>
                  </a:txBody>
                  <a:tcPr marL="9525" marR="9525" marT="9525" marB="0" anchor="ctr">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Улсын хилийг дайран өнгөрөх шугам ашиглах, нэгдсэн сүлжээ, төвлөрсөн дулаан хангамж, хийн хангамжийн хүрээнд Эрчим хүчний зохицуулах хороо, бусад тохиолдолд тухайн аймаг, нийслэлийн зохицуулах зөвлөл</a:t>
                      </a:r>
                    </a:p>
                  </a:txBody>
                  <a:tcPr marL="9525" marR="9525" marT="9525" marB="0" anchor="ctr">
                    <a:solidFill>
                      <a:schemeClr val="accent4"/>
                    </a:solidFill>
                  </a:tcPr>
                </a:tc>
                <a:tc>
                  <a:txBody>
                    <a:bodyPr/>
                    <a:lstStyle/>
                    <a:p>
                      <a:pPr algn="ctr"/>
                      <a:endParaRPr lang="en-US" sz="1600" b="1" dirty="0">
                        <a:latin typeface="Arial" panose="020B0604020202020204" pitchFamily="34" charset="0"/>
                        <a:cs typeface="Arial" panose="020B0604020202020204" pitchFamily="34" charset="0"/>
                      </a:endParaRPr>
                    </a:p>
                  </a:txBody>
                  <a:tcPr>
                    <a:solidFill>
                      <a:schemeClr val="accent4"/>
                    </a:solidFill>
                  </a:tcPr>
                </a:tc>
                <a:extLst>
                  <a:ext uri="{0D108BD9-81ED-4DB2-BD59-A6C34878D82A}">
                    <a16:rowId xmlns:a16="http://schemas.microsoft.com/office/drawing/2014/main" val="218750765"/>
                  </a:ext>
                </a:extLst>
              </a:tr>
              <a:tr h="333940">
                <a:tc>
                  <a:txBody>
                    <a:bodyPr/>
                    <a:lstStyle/>
                    <a:p>
                      <a:pPr algn="ctr" fontAlgn="b"/>
                      <a:r>
                        <a:rPr lang="x-none" sz="1200" b="0" i="0" u="none" strike="noStrike">
                          <a:solidFill>
                            <a:srgbClr val="000000"/>
                          </a:solidFill>
                          <a:effectLst/>
                          <a:latin typeface="Calibri" panose="020F0502020204030204" pitchFamily="34" charset="0"/>
                        </a:rPr>
                        <a:t>20</a:t>
                      </a:r>
                    </a:p>
                  </a:txBody>
                  <a:tcPr marL="9525" marR="9525" marT="9525" marB="0" anchor="b">
                    <a:solidFill>
                      <a:schemeClr val="accent4"/>
                    </a:solidFill>
                  </a:tcPr>
                </a:tc>
                <a:tc>
                  <a:txBody>
                    <a:bodyPr/>
                    <a:lstStyle/>
                    <a:p>
                      <a:pPr algn="just" fontAlgn="ctr"/>
                      <a:r>
                        <a:rPr lang="mn-MN" sz="1000" b="0" i="0" u="none" strike="noStrike" dirty="0">
                          <a:solidFill>
                            <a:srgbClr val="000000"/>
                          </a:solidFill>
                          <a:effectLst/>
                          <a:latin typeface="Arial" panose="020B0604020202020204" pitchFamily="34" charset="0"/>
                        </a:rPr>
                        <a:t>14.24.цахилгаан дамжуулах</a:t>
                      </a:r>
                    </a:p>
                  </a:txBody>
                  <a:tcPr marL="9525" marR="9525" marT="9525" marB="0" anchor="ctr">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Улсын хилийг дайран өнгөрөх шугам ашиглах, нэгдсэн сүлжээ, төвлөрсөн дулаан хангамж, хийн хангамжийн хүрээнд Эрчим хүчний зохицуулах хороо, бусад тохиолдолд тухайн аймаг, нийслэлийн зохицуулах зөвлөл</a:t>
                      </a:r>
                    </a:p>
                  </a:txBody>
                  <a:tcPr marL="9525" marR="9525" marT="9525" marB="0" anchor="ctr">
                    <a:solidFill>
                      <a:schemeClr val="accent4"/>
                    </a:solidFill>
                  </a:tcPr>
                </a:tc>
                <a:tc>
                  <a:txBody>
                    <a:bodyPr/>
                    <a:lstStyle/>
                    <a:p>
                      <a:pPr algn="ctr"/>
                      <a:endParaRPr lang="en-US" sz="1600" b="1" dirty="0">
                        <a:latin typeface="Arial" panose="020B0604020202020204" pitchFamily="34" charset="0"/>
                        <a:cs typeface="Arial" panose="020B0604020202020204" pitchFamily="34" charset="0"/>
                      </a:endParaRPr>
                    </a:p>
                  </a:txBody>
                  <a:tcPr>
                    <a:solidFill>
                      <a:schemeClr val="accent4"/>
                    </a:solidFill>
                  </a:tcPr>
                </a:tc>
                <a:extLst>
                  <a:ext uri="{0D108BD9-81ED-4DB2-BD59-A6C34878D82A}">
                    <a16:rowId xmlns:a16="http://schemas.microsoft.com/office/drawing/2014/main" val="1442757345"/>
                  </a:ext>
                </a:extLst>
              </a:tr>
              <a:tr h="333940">
                <a:tc>
                  <a:txBody>
                    <a:bodyPr/>
                    <a:lstStyle/>
                    <a:p>
                      <a:pPr algn="ctr" fontAlgn="b"/>
                      <a:r>
                        <a:rPr lang="x-none" sz="1200" b="0" i="0" u="none" strike="noStrike">
                          <a:solidFill>
                            <a:srgbClr val="000000"/>
                          </a:solidFill>
                          <a:effectLst/>
                          <a:latin typeface="Calibri" panose="020F0502020204030204" pitchFamily="34" charset="0"/>
                        </a:rPr>
                        <a:t>21</a:t>
                      </a:r>
                    </a:p>
                  </a:txBody>
                  <a:tcPr marL="9525" marR="9525" marT="9525" marB="0" anchor="b">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14.25.цахилгаан түгээх</a:t>
                      </a:r>
                    </a:p>
                  </a:txBody>
                  <a:tcPr marL="9525" marR="9525" marT="9525" marB="0" anchor="ctr">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Улсын хилийг дайран өнгөрөх шугам ашиглах, нэгдсэн сүлжээ, төвлөрсөн дулаан хангамж, хийн хангамжийн хүрээнд Эрчим хүчний зохицуулах хороо, бусад тохиолдолд тухайн аймаг, нийслэлийн зохицуулах зөвлөл</a:t>
                      </a:r>
                    </a:p>
                  </a:txBody>
                  <a:tcPr marL="9525" marR="9525" marT="9525" marB="0" anchor="ctr">
                    <a:solidFill>
                      <a:schemeClr val="accent4"/>
                    </a:solidFill>
                  </a:tcPr>
                </a:tc>
                <a:tc>
                  <a:txBody>
                    <a:bodyPr/>
                    <a:lstStyle/>
                    <a:p>
                      <a:pPr algn="ctr"/>
                      <a:endParaRPr lang="en-US" sz="1600" b="1" dirty="0">
                        <a:latin typeface="Arial" panose="020B0604020202020204" pitchFamily="34" charset="0"/>
                        <a:cs typeface="Arial" panose="020B0604020202020204" pitchFamily="34" charset="0"/>
                      </a:endParaRPr>
                    </a:p>
                  </a:txBody>
                  <a:tcPr>
                    <a:solidFill>
                      <a:schemeClr val="accent4"/>
                    </a:solidFill>
                  </a:tcPr>
                </a:tc>
                <a:extLst>
                  <a:ext uri="{0D108BD9-81ED-4DB2-BD59-A6C34878D82A}">
                    <a16:rowId xmlns:a16="http://schemas.microsoft.com/office/drawing/2014/main" val="2460480189"/>
                  </a:ext>
                </a:extLst>
              </a:tr>
              <a:tr h="333940">
                <a:tc>
                  <a:txBody>
                    <a:bodyPr/>
                    <a:lstStyle/>
                    <a:p>
                      <a:pPr algn="ctr" fontAlgn="b"/>
                      <a:r>
                        <a:rPr lang="x-none" sz="1200" b="0" i="0" u="none" strike="noStrike">
                          <a:solidFill>
                            <a:srgbClr val="000000"/>
                          </a:solidFill>
                          <a:effectLst/>
                          <a:latin typeface="Calibri" panose="020F0502020204030204" pitchFamily="34" charset="0"/>
                        </a:rPr>
                        <a:t>22</a:t>
                      </a:r>
                    </a:p>
                  </a:txBody>
                  <a:tcPr marL="9525" marR="9525" marT="9525" marB="0" anchor="b">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14.26.дулаан үйлдвэрлэх</a:t>
                      </a:r>
                    </a:p>
                  </a:txBody>
                  <a:tcPr marL="9525" marR="9525" marT="9525" marB="0" anchor="ctr">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Улсын хилийг дайран өнгөрөх шугам ашиглах, нэгдсэн сүлжээ, төвлөрсөн дулаан хангамж, хийн хангамжийн хүрээнд Эрчим хүчний зохицуулах хороо, бусад тохиолдолд тухайн аймаг, нийслэлийн зохицуулах зөвлөл</a:t>
                      </a:r>
                    </a:p>
                  </a:txBody>
                  <a:tcPr marL="9525" marR="9525" marT="9525" marB="0" anchor="ctr">
                    <a:solidFill>
                      <a:schemeClr val="accent4"/>
                    </a:solidFill>
                  </a:tcPr>
                </a:tc>
                <a:tc>
                  <a:txBody>
                    <a:bodyPr/>
                    <a:lstStyle/>
                    <a:p>
                      <a:pPr algn="ctr"/>
                      <a:endParaRPr lang="en-US" sz="1600" b="1" dirty="0">
                        <a:latin typeface="Arial" panose="020B0604020202020204" pitchFamily="34" charset="0"/>
                        <a:cs typeface="Arial" panose="020B0604020202020204" pitchFamily="34" charset="0"/>
                      </a:endParaRPr>
                    </a:p>
                  </a:txBody>
                  <a:tcPr>
                    <a:solidFill>
                      <a:schemeClr val="accent4"/>
                    </a:solidFill>
                  </a:tcPr>
                </a:tc>
                <a:extLst>
                  <a:ext uri="{0D108BD9-81ED-4DB2-BD59-A6C34878D82A}">
                    <a16:rowId xmlns:a16="http://schemas.microsoft.com/office/drawing/2014/main" val="80518746"/>
                  </a:ext>
                </a:extLst>
              </a:tr>
              <a:tr h="333940">
                <a:tc>
                  <a:txBody>
                    <a:bodyPr/>
                    <a:lstStyle/>
                    <a:p>
                      <a:pPr algn="ctr" fontAlgn="b"/>
                      <a:r>
                        <a:rPr lang="x-none" sz="1200" b="0" i="0" u="none" strike="noStrike">
                          <a:solidFill>
                            <a:srgbClr val="000000"/>
                          </a:solidFill>
                          <a:effectLst/>
                          <a:latin typeface="Calibri" panose="020F0502020204030204" pitchFamily="34" charset="0"/>
                        </a:rPr>
                        <a:t>23</a:t>
                      </a:r>
                    </a:p>
                  </a:txBody>
                  <a:tcPr marL="9525" marR="9525" marT="9525" marB="0" anchor="b">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14.27.дулаан дамжуулах</a:t>
                      </a:r>
                    </a:p>
                  </a:txBody>
                  <a:tcPr marL="9525" marR="9525" marT="9525" marB="0" anchor="ctr">
                    <a:solidFill>
                      <a:schemeClr val="accent4"/>
                    </a:solidFill>
                  </a:tcPr>
                </a:tc>
                <a:tc>
                  <a:txBody>
                    <a:bodyPr/>
                    <a:lstStyle/>
                    <a:p>
                      <a:pPr algn="just" fontAlgn="ctr"/>
                      <a:r>
                        <a:rPr lang="mn-MN" sz="1000" b="0" i="0" u="none" strike="noStrike" dirty="0">
                          <a:solidFill>
                            <a:srgbClr val="000000"/>
                          </a:solidFill>
                          <a:effectLst/>
                          <a:latin typeface="Arial" panose="020B0604020202020204" pitchFamily="34" charset="0"/>
                        </a:rPr>
                        <a:t>Улсын хилийг дайран өнгөрөх шугам ашиглах, нэгдсэн сүлжээ, төвлөрсөн дулаан хангамж, хийн хангамжийн хүрээнд Эрчим хүчний зохицуулах хороо, бусад тохиолдолд тухайн аймаг, нийслэлийн зохицуулах зөвлөл</a:t>
                      </a:r>
                    </a:p>
                  </a:txBody>
                  <a:tcPr marL="9525" marR="9525" marT="9525" marB="0" anchor="ctr">
                    <a:solidFill>
                      <a:schemeClr val="accent4"/>
                    </a:solidFill>
                  </a:tcPr>
                </a:tc>
                <a:tc>
                  <a:txBody>
                    <a:bodyPr/>
                    <a:lstStyle/>
                    <a:p>
                      <a:pPr algn="ctr"/>
                      <a:endParaRPr lang="en-US" sz="1600" b="1" dirty="0">
                        <a:latin typeface="Arial" panose="020B0604020202020204" pitchFamily="34" charset="0"/>
                        <a:cs typeface="Arial" panose="020B0604020202020204" pitchFamily="34" charset="0"/>
                      </a:endParaRPr>
                    </a:p>
                  </a:txBody>
                  <a:tcPr>
                    <a:solidFill>
                      <a:schemeClr val="accent4"/>
                    </a:solidFill>
                  </a:tcPr>
                </a:tc>
                <a:extLst>
                  <a:ext uri="{0D108BD9-81ED-4DB2-BD59-A6C34878D82A}">
                    <a16:rowId xmlns:a16="http://schemas.microsoft.com/office/drawing/2014/main" val="1937748545"/>
                  </a:ext>
                </a:extLst>
              </a:tr>
              <a:tr h="333940">
                <a:tc>
                  <a:txBody>
                    <a:bodyPr/>
                    <a:lstStyle/>
                    <a:p>
                      <a:pPr algn="ctr" fontAlgn="b"/>
                      <a:r>
                        <a:rPr lang="x-none" sz="1200" b="0" i="0" u="none" strike="noStrike">
                          <a:solidFill>
                            <a:srgbClr val="000000"/>
                          </a:solidFill>
                          <a:effectLst/>
                          <a:latin typeface="Calibri" panose="020F0502020204030204" pitchFamily="34" charset="0"/>
                        </a:rPr>
                        <a:t>24</a:t>
                      </a:r>
                    </a:p>
                  </a:txBody>
                  <a:tcPr marL="9525" marR="9525" marT="9525" marB="0" anchor="b">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14.28.дулаан түгээх</a:t>
                      </a:r>
                    </a:p>
                  </a:txBody>
                  <a:tcPr marL="9525" marR="9525" marT="9525" marB="0" anchor="ctr">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Улсын хилийг дайран өнгөрөх шугам ашиглах, нэгдсэн сүлжээ, төвлөрсөн дулаан хангамж, хийн хангамжийн хүрээнд Эрчим хүчний зохицуулах хороо, бусад тохиолдолд тухайн аймаг, нийслэлийн зохицуулах зөвлөл</a:t>
                      </a:r>
                    </a:p>
                  </a:txBody>
                  <a:tcPr marL="9525" marR="9525" marT="9525" marB="0" anchor="ctr">
                    <a:solidFill>
                      <a:schemeClr val="accent4"/>
                    </a:solidFill>
                  </a:tcPr>
                </a:tc>
                <a:tc>
                  <a:txBody>
                    <a:bodyPr/>
                    <a:lstStyle/>
                    <a:p>
                      <a:pPr algn="ctr"/>
                      <a:endParaRPr lang="en-US" sz="1600" b="1" dirty="0">
                        <a:latin typeface="Arial" panose="020B0604020202020204" pitchFamily="34" charset="0"/>
                        <a:cs typeface="Arial" panose="020B0604020202020204" pitchFamily="34" charset="0"/>
                      </a:endParaRPr>
                    </a:p>
                  </a:txBody>
                  <a:tcPr>
                    <a:solidFill>
                      <a:schemeClr val="accent4"/>
                    </a:solidFill>
                  </a:tcPr>
                </a:tc>
                <a:extLst>
                  <a:ext uri="{0D108BD9-81ED-4DB2-BD59-A6C34878D82A}">
                    <a16:rowId xmlns:a16="http://schemas.microsoft.com/office/drawing/2014/main" val="1372693071"/>
                  </a:ext>
                </a:extLst>
              </a:tr>
              <a:tr h="333940">
                <a:tc>
                  <a:txBody>
                    <a:bodyPr/>
                    <a:lstStyle/>
                    <a:p>
                      <a:pPr algn="ctr" fontAlgn="b"/>
                      <a:r>
                        <a:rPr lang="x-none" sz="1200" b="0" i="0" u="none" strike="noStrike">
                          <a:solidFill>
                            <a:srgbClr val="000000"/>
                          </a:solidFill>
                          <a:effectLst/>
                          <a:latin typeface="Calibri" panose="020F0502020204030204" pitchFamily="34" charset="0"/>
                        </a:rPr>
                        <a:t>25</a:t>
                      </a:r>
                    </a:p>
                  </a:txBody>
                  <a:tcPr marL="9525" marR="9525" marT="9525" marB="0" anchor="b">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14.29.диспетчерийн зохицуулалт хийх</a:t>
                      </a:r>
                    </a:p>
                  </a:txBody>
                  <a:tcPr marL="9525" marR="9525" marT="9525" marB="0" anchor="ctr">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Улсын хилийг дайран өнгөрөх шугам ашиглах, нэгдсэн сүлжээ, төвлөрсөн дулаан хангамж, хийн хангамжийн хүрээнд Эрчим хүчний зохицуулах хороо, бусад тохиолдолд тухайн аймаг, нийслэлийн зохицуулах зөвлөл</a:t>
                      </a:r>
                    </a:p>
                  </a:txBody>
                  <a:tcPr marL="9525" marR="9525" marT="9525" marB="0" anchor="ctr">
                    <a:solidFill>
                      <a:schemeClr val="accent4"/>
                    </a:solidFill>
                  </a:tcPr>
                </a:tc>
                <a:tc>
                  <a:txBody>
                    <a:bodyPr/>
                    <a:lstStyle/>
                    <a:p>
                      <a:pPr algn="ctr"/>
                      <a:endParaRPr lang="en-US" sz="1600" b="1" dirty="0">
                        <a:latin typeface="Arial" panose="020B0604020202020204" pitchFamily="34" charset="0"/>
                        <a:cs typeface="Arial" panose="020B0604020202020204" pitchFamily="34" charset="0"/>
                      </a:endParaRPr>
                    </a:p>
                  </a:txBody>
                  <a:tcPr>
                    <a:solidFill>
                      <a:schemeClr val="accent4"/>
                    </a:solidFill>
                  </a:tcPr>
                </a:tc>
                <a:extLst>
                  <a:ext uri="{0D108BD9-81ED-4DB2-BD59-A6C34878D82A}">
                    <a16:rowId xmlns:a16="http://schemas.microsoft.com/office/drawing/2014/main" val="28515270"/>
                  </a:ext>
                </a:extLst>
              </a:tr>
              <a:tr h="333940">
                <a:tc>
                  <a:txBody>
                    <a:bodyPr/>
                    <a:lstStyle/>
                    <a:p>
                      <a:pPr algn="ctr" fontAlgn="b"/>
                      <a:r>
                        <a:rPr lang="x-none" sz="1200" b="0" i="0" u="none" strike="noStrike">
                          <a:solidFill>
                            <a:srgbClr val="000000"/>
                          </a:solidFill>
                          <a:effectLst/>
                          <a:latin typeface="Calibri" panose="020F0502020204030204" pitchFamily="34" charset="0"/>
                        </a:rPr>
                        <a:t>26</a:t>
                      </a:r>
                    </a:p>
                  </a:txBody>
                  <a:tcPr marL="9525" marR="9525" marT="9525" marB="0" anchor="b">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14.30.цахилгаан импортлох, экспортлох</a:t>
                      </a:r>
                    </a:p>
                  </a:txBody>
                  <a:tcPr marL="9525" marR="9525" marT="9525" marB="0" anchor="ctr">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Улсын хилийг дайран өнгөрөх шугам ашиглах, нэгдсэн сүлжээ, төвлөрсөн дулаан хангамж, хийн хангамжийн хүрээнд Эрчим хүчний зохицуулах хороо, бусад тохиолдолд тухайн аймаг, нийслэлийн зохицуулах зөвлөл</a:t>
                      </a:r>
                    </a:p>
                  </a:txBody>
                  <a:tcPr marL="9525" marR="9525" marT="9525" marB="0" anchor="ctr">
                    <a:solidFill>
                      <a:schemeClr val="accent4"/>
                    </a:solidFill>
                  </a:tcPr>
                </a:tc>
                <a:tc>
                  <a:txBody>
                    <a:bodyPr/>
                    <a:lstStyle/>
                    <a:p>
                      <a:pPr algn="ctr"/>
                      <a:endParaRPr lang="en-US" sz="1600" b="1" dirty="0">
                        <a:latin typeface="Arial" panose="020B0604020202020204" pitchFamily="34" charset="0"/>
                        <a:cs typeface="Arial" panose="020B0604020202020204" pitchFamily="34" charset="0"/>
                      </a:endParaRPr>
                    </a:p>
                  </a:txBody>
                  <a:tcPr>
                    <a:solidFill>
                      <a:schemeClr val="accent4"/>
                    </a:solidFill>
                  </a:tcPr>
                </a:tc>
                <a:extLst>
                  <a:ext uri="{0D108BD9-81ED-4DB2-BD59-A6C34878D82A}">
                    <a16:rowId xmlns:a16="http://schemas.microsoft.com/office/drawing/2014/main" val="2606444945"/>
                  </a:ext>
                </a:extLst>
              </a:tr>
              <a:tr h="333940">
                <a:tc>
                  <a:txBody>
                    <a:bodyPr/>
                    <a:lstStyle/>
                    <a:p>
                      <a:pPr algn="ctr" fontAlgn="b"/>
                      <a:r>
                        <a:rPr lang="x-none" sz="1200" b="0" i="0" u="none" strike="noStrike">
                          <a:solidFill>
                            <a:srgbClr val="000000"/>
                          </a:solidFill>
                          <a:effectLst/>
                          <a:latin typeface="Calibri" panose="020F0502020204030204" pitchFamily="34" charset="0"/>
                        </a:rPr>
                        <a:t>27</a:t>
                      </a:r>
                    </a:p>
                  </a:txBody>
                  <a:tcPr marL="9525" marR="9525" marT="9525" marB="0" anchor="b">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14.31.эрчим хүчний барилга байгууламж барих</a:t>
                      </a:r>
                    </a:p>
                  </a:txBody>
                  <a:tcPr marL="9525" marR="9525" marT="9525" marB="0" anchor="ctr">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Улсын хилийг дайран өнгөрөх шугам, 5 МВт-аас дээш хүчин чадалтай эрчим хүчний барилга байгууламж барих бол төрийн захиргааны төв байгууллагын зөвшөөрснөөр Зохицуулах хороо</a:t>
                      </a:r>
                    </a:p>
                  </a:txBody>
                  <a:tcPr marL="9525" marR="9525" marT="9525" marB="0" anchor="ctr">
                    <a:solidFill>
                      <a:schemeClr val="accent4"/>
                    </a:solidFill>
                  </a:tcPr>
                </a:tc>
                <a:tc>
                  <a:txBody>
                    <a:bodyPr/>
                    <a:lstStyle/>
                    <a:p>
                      <a:pPr algn="ctr"/>
                      <a:endParaRPr lang="en-US" sz="1600" b="1" dirty="0">
                        <a:latin typeface="Arial" panose="020B0604020202020204" pitchFamily="34" charset="0"/>
                        <a:cs typeface="Arial" panose="020B0604020202020204" pitchFamily="34" charset="0"/>
                      </a:endParaRPr>
                    </a:p>
                  </a:txBody>
                  <a:tcPr>
                    <a:solidFill>
                      <a:schemeClr val="accent4"/>
                    </a:solidFill>
                  </a:tcPr>
                </a:tc>
                <a:extLst>
                  <a:ext uri="{0D108BD9-81ED-4DB2-BD59-A6C34878D82A}">
                    <a16:rowId xmlns:a16="http://schemas.microsoft.com/office/drawing/2014/main" val="1703294450"/>
                  </a:ext>
                </a:extLst>
              </a:tr>
              <a:tr h="333940">
                <a:tc>
                  <a:txBody>
                    <a:bodyPr/>
                    <a:lstStyle/>
                    <a:p>
                      <a:pPr algn="ctr" fontAlgn="b"/>
                      <a:r>
                        <a:rPr lang="x-none" sz="1200" b="0" i="0" u="none" strike="noStrike">
                          <a:solidFill>
                            <a:srgbClr val="000000"/>
                          </a:solidFill>
                          <a:effectLst/>
                          <a:latin typeface="Calibri" panose="020F0502020204030204" pitchFamily="34" charset="0"/>
                        </a:rPr>
                        <a:t>28</a:t>
                      </a:r>
                    </a:p>
                  </a:txBody>
                  <a:tcPr marL="9525" marR="9525" marT="9525" marB="0" anchor="b">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14.32.эрчим хүчээр зохицуулалттай хангах</a:t>
                      </a:r>
                    </a:p>
                  </a:txBody>
                  <a:tcPr marL="9525" marR="9525" marT="9525" marB="0" anchor="ctr">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Улсын хилийг дайран өнгөрөх шугам ашиглах, нэгдсэн сүлжээ, төвлөрсөн дулаан хангамж, хийн хангамжийн хүрээнд Эрчим хүчний зохицуулах хороо, бусад тохиолдолд тухайн аймаг, нийслэлийн зохицуулах зөвлөл</a:t>
                      </a:r>
                    </a:p>
                  </a:txBody>
                  <a:tcPr marL="9525" marR="9525" marT="9525" marB="0" anchor="ctr">
                    <a:solidFill>
                      <a:schemeClr val="accent4"/>
                    </a:solidFill>
                  </a:tcPr>
                </a:tc>
                <a:tc>
                  <a:txBody>
                    <a:bodyPr/>
                    <a:lstStyle/>
                    <a:p>
                      <a:pPr algn="ctr"/>
                      <a:endParaRPr lang="en-US" sz="1600" b="1" dirty="0">
                        <a:latin typeface="Arial" panose="020B0604020202020204" pitchFamily="34" charset="0"/>
                        <a:cs typeface="Arial" panose="020B0604020202020204" pitchFamily="34" charset="0"/>
                      </a:endParaRPr>
                    </a:p>
                  </a:txBody>
                  <a:tcPr>
                    <a:solidFill>
                      <a:schemeClr val="accent4"/>
                    </a:solidFill>
                  </a:tcPr>
                </a:tc>
                <a:extLst>
                  <a:ext uri="{0D108BD9-81ED-4DB2-BD59-A6C34878D82A}">
                    <a16:rowId xmlns:a16="http://schemas.microsoft.com/office/drawing/2014/main" val="2934272023"/>
                  </a:ext>
                </a:extLst>
              </a:tr>
              <a:tr h="333940">
                <a:tc>
                  <a:txBody>
                    <a:bodyPr/>
                    <a:lstStyle/>
                    <a:p>
                      <a:pPr algn="ctr" fontAlgn="b"/>
                      <a:r>
                        <a:rPr lang="x-none" sz="1200" b="0" i="0" u="none" strike="noStrike">
                          <a:solidFill>
                            <a:srgbClr val="000000"/>
                          </a:solidFill>
                          <a:effectLst/>
                          <a:latin typeface="Calibri" panose="020F0502020204030204" pitchFamily="34" charset="0"/>
                        </a:rPr>
                        <a:t>29</a:t>
                      </a:r>
                    </a:p>
                  </a:txBody>
                  <a:tcPr marL="9525" marR="9525" marT="9525" marB="0" anchor="b">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14.33.эрчим хүчээр зохицуулалтгүй хангах</a:t>
                      </a:r>
                    </a:p>
                  </a:txBody>
                  <a:tcPr marL="9525" marR="9525" marT="9525" marB="0" anchor="ctr">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Улсын хилийг дайран өнгөрөх шугам ашиглах, нэгдсэн сүлжээ, төвлөрсөн дулаан хангамж, хийн хангамжийн хүрээнд Эрчим хүчний зохицуулах хороо, бусад тохиолдолд тухайн аймаг, нийслэлийн зохицуулах зөвлөл</a:t>
                      </a:r>
                    </a:p>
                  </a:txBody>
                  <a:tcPr marL="9525" marR="9525" marT="9525" marB="0" anchor="ctr">
                    <a:solidFill>
                      <a:schemeClr val="accent4"/>
                    </a:solidFill>
                  </a:tcPr>
                </a:tc>
                <a:tc>
                  <a:txBody>
                    <a:bodyPr/>
                    <a:lstStyle/>
                    <a:p>
                      <a:pPr algn="ctr"/>
                      <a:endParaRPr lang="en-US" sz="1600" b="1" dirty="0">
                        <a:latin typeface="Arial" panose="020B0604020202020204" pitchFamily="34" charset="0"/>
                        <a:cs typeface="Arial" panose="020B0604020202020204" pitchFamily="34" charset="0"/>
                      </a:endParaRPr>
                    </a:p>
                  </a:txBody>
                  <a:tcPr>
                    <a:solidFill>
                      <a:schemeClr val="accent4"/>
                    </a:solidFill>
                  </a:tcPr>
                </a:tc>
                <a:extLst>
                  <a:ext uri="{0D108BD9-81ED-4DB2-BD59-A6C34878D82A}">
                    <a16:rowId xmlns:a16="http://schemas.microsoft.com/office/drawing/2014/main" val="3312831746"/>
                  </a:ext>
                </a:extLst>
              </a:tr>
              <a:tr h="333940">
                <a:tc>
                  <a:txBody>
                    <a:bodyPr/>
                    <a:lstStyle/>
                    <a:p>
                      <a:pPr algn="ctr" fontAlgn="b"/>
                      <a:r>
                        <a:rPr lang="x-none" sz="1200" b="0" i="0" u="none" strike="noStrike">
                          <a:solidFill>
                            <a:srgbClr val="000000"/>
                          </a:solidFill>
                          <a:effectLst/>
                          <a:latin typeface="Calibri" panose="020F0502020204030204" pitchFamily="34" charset="0"/>
                        </a:rPr>
                        <a:t>30</a:t>
                      </a:r>
                    </a:p>
                  </a:txBody>
                  <a:tcPr marL="9525" marR="9525" marT="9525" marB="0" anchor="b">
                    <a:solidFill>
                      <a:schemeClr val="accent4"/>
                    </a:solidFill>
                  </a:tcPr>
                </a:tc>
                <a:tc>
                  <a:txBody>
                    <a:bodyPr/>
                    <a:lstStyle/>
                    <a:p>
                      <a:pPr algn="just" fontAlgn="ctr"/>
                      <a:r>
                        <a:rPr lang="mn-MN" sz="1000" b="0" i="0" u="none" strike="noStrike" dirty="0">
                          <a:solidFill>
                            <a:srgbClr val="000000"/>
                          </a:solidFill>
                          <a:effectLst/>
                          <a:latin typeface="Arial" panose="020B0604020202020204" pitchFamily="34" charset="0"/>
                        </a:rPr>
                        <a:t>14.34.хийгээр хангах</a:t>
                      </a:r>
                    </a:p>
                  </a:txBody>
                  <a:tcPr marL="9525" marR="9525" marT="9525" marB="0" anchor="ctr">
                    <a:solidFill>
                      <a:schemeClr val="accent4"/>
                    </a:solidFill>
                  </a:tcPr>
                </a:tc>
                <a:tc>
                  <a:txBody>
                    <a:bodyPr/>
                    <a:lstStyle/>
                    <a:p>
                      <a:pPr algn="just" fontAlgn="ctr"/>
                      <a:r>
                        <a:rPr lang="mn-MN" sz="1000" b="0" i="0" u="none" strike="noStrike" dirty="0">
                          <a:solidFill>
                            <a:srgbClr val="000000"/>
                          </a:solidFill>
                          <a:effectLst/>
                          <a:latin typeface="Arial" panose="020B0604020202020204" pitchFamily="34" charset="0"/>
                        </a:rPr>
                        <a:t>Улсын хилийг дайран өнгөрөх шугам ашиглах, нэгдсэн сүлжээ, төвлөрсөн дулаан хангамж, хийн хангамжийн хүрээнд Эрчим хүчний зохицуулах хороо, бусад тохиолдолд тухайн аймаг, нийслэлийн зохицуулах зөвлөл</a:t>
                      </a:r>
                    </a:p>
                  </a:txBody>
                  <a:tcPr marL="9525" marR="9525" marT="9525" marB="0" anchor="ctr">
                    <a:solidFill>
                      <a:schemeClr val="accent4"/>
                    </a:solidFill>
                  </a:tcPr>
                </a:tc>
                <a:tc>
                  <a:txBody>
                    <a:bodyPr/>
                    <a:lstStyle/>
                    <a:p>
                      <a:pPr algn="ctr"/>
                      <a:endParaRPr lang="en-US" sz="1600" b="1" dirty="0">
                        <a:latin typeface="Arial" panose="020B0604020202020204" pitchFamily="34" charset="0"/>
                        <a:cs typeface="Arial" panose="020B0604020202020204" pitchFamily="34" charset="0"/>
                      </a:endParaRPr>
                    </a:p>
                  </a:txBody>
                  <a:tcPr>
                    <a:solidFill>
                      <a:schemeClr val="accent4"/>
                    </a:solidFill>
                  </a:tcPr>
                </a:tc>
                <a:extLst>
                  <a:ext uri="{0D108BD9-81ED-4DB2-BD59-A6C34878D82A}">
                    <a16:rowId xmlns:a16="http://schemas.microsoft.com/office/drawing/2014/main" val="3588655659"/>
                  </a:ext>
                </a:extLst>
              </a:tr>
            </a:tbl>
          </a:graphicData>
        </a:graphic>
      </p:graphicFrame>
    </p:spTree>
    <p:extLst>
      <p:ext uri="{BB962C8B-B14F-4D97-AF65-F5344CB8AC3E}">
        <p14:creationId xmlns:p14="http://schemas.microsoft.com/office/powerpoint/2010/main" val="146098272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Rectangle 44">
            <a:extLst>
              <a:ext uri="{FF2B5EF4-FFF2-40B4-BE49-F238E27FC236}">
                <a16:creationId xmlns:a16="http://schemas.microsoft.com/office/drawing/2014/main" id="{97FD3941-5EE7-4972-AEDF-59512EF5473C}"/>
              </a:ext>
            </a:extLst>
          </p:cNvPr>
          <p:cNvSpPr/>
          <p:nvPr/>
        </p:nvSpPr>
        <p:spPr>
          <a:xfrm>
            <a:off x="0" y="0"/>
            <a:ext cx="1219200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Rectangle: Rounded Corners 42">
            <a:extLst>
              <a:ext uri="{FF2B5EF4-FFF2-40B4-BE49-F238E27FC236}">
                <a16:creationId xmlns:a16="http://schemas.microsoft.com/office/drawing/2014/main" id="{A3530666-2020-4FB5-8375-E272CF1EA574}"/>
              </a:ext>
            </a:extLst>
          </p:cNvPr>
          <p:cNvSpPr/>
          <p:nvPr/>
        </p:nvSpPr>
        <p:spPr>
          <a:xfrm>
            <a:off x="0" y="265922"/>
            <a:ext cx="11551027" cy="7161092"/>
          </a:xfrm>
          <a:prstGeom prst="roundRect">
            <a:avLst>
              <a:gd name="adj" fmla="val 1847"/>
            </a:avLst>
          </a:prstGeom>
          <a:solidFill>
            <a:srgbClr val="0F16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mn-MN" sz="2000" dirty="0">
                <a:solidFill>
                  <a:schemeClr val="dk1"/>
                </a:solidFill>
                <a:latin typeface="Arial" panose="020B0604020202020204" pitchFamily="34" charset="0"/>
                <a:cs typeface="Arial" panose="020B0604020202020204" pitchFamily="34" charset="0"/>
              </a:rPr>
              <a:t>зөвшөөрөл олгох эрх бүхий этгээдээс хуульд заасан хугацаа, нөхцөл, шаардлагын дагуу тодорхой үйл ажиллагааг эрхлүүлэх, эсхүл байгалийн баялаг, төрийн нийтийн өмчийг хязгаартайгаар ашиглуулахаар олгосон эрх</a:t>
            </a:r>
          </a:p>
          <a:p>
            <a:pPr lvl="0" algn="ctr">
              <a:defRPr/>
            </a:pPr>
            <a:endParaRPr lang="x-none" sz="2000" dirty="0">
              <a:latin typeface="Arial" panose="020B06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F39719EF-1142-4750-944B-BBD2623B6B6C}"/>
              </a:ext>
            </a:extLst>
          </p:cNvPr>
          <p:cNvSpPr/>
          <p:nvPr/>
        </p:nvSpPr>
        <p:spPr>
          <a:xfrm>
            <a:off x="1804802" y="3649546"/>
            <a:ext cx="3735386" cy="830997"/>
          </a:xfrm>
          <a:prstGeom prst="rect">
            <a:avLst/>
          </a:prstGeom>
        </p:spPr>
        <p:txBody>
          <a:bodyPr wrap="square">
            <a:spAutoFit/>
          </a:bodyPr>
          <a:lstStyle/>
          <a:p>
            <a:pPr algn="just"/>
            <a:endParaRPr lang="mn-MN" sz="1200" dirty="0">
              <a:solidFill>
                <a:schemeClr val="bg1"/>
              </a:solidFill>
              <a:latin typeface="Montserrat" pitchFamily="2" charset="0"/>
            </a:endParaRPr>
          </a:p>
          <a:p>
            <a:pPr algn="just"/>
            <a:endParaRPr lang="mn-MN" sz="1200" dirty="0">
              <a:solidFill>
                <a:schemeClr val="bg1"/>
              </a:solidFill>
              <a:latin typeface="Montserrat" pitchFamily="2" charset="0"/>
            </a:endParaRPr>
          </a:p>
          <a:p>
            <a:pPr algn="just"/>
            <a:endParaRPr lang="mn-MN" sz="1200" dirty="0">
              <a:solidFill>
                <a:schemeClr val="bg1"/>
              </a:solidFill>
              <a:latin typeface="Montserrat" pitchFamily="2" charset="0"/>
            </a:endParaRPr>
          </a:p>
          <a:p>
            <a:pPr algn="just"/>
            <a:endParaRPr lang="mn-MN" sz="1200" dirty="0">
              <a:solidFill>
                <a:schemeClr val="bg1"/>
              </a:solidFill>
              <a:latin typeface="Montserrat" pitchFamily="2" charset="0"/>
            </a:endParaRPr>
          </a:p>
        </p:txBody>
      </p:sp>
      <p:graphicFrame>
        <p:nvGraphicFramePr>
          <p:cNvPr id="13" name="Content Placeholder 3"/>
          <p:cNvGraphicFramePr>
            <a:graphicFrameLocks/>
          </p:cNvGraphicFramePr>
          <p:nvPr/>
        </p:nvGraphicFramePr>
        <p:xfrm>
          <a:off x="385634" y="460475"/>
          <a:ext cx="10779757" cy="6397526"/>
        </p:xfrm>
        <a:graphic>
          <a:graphicData uri="http://schemas.openxmlformats.org/drawingml/2006/table">
            <a:tbl>
              <a:tblPr firstRow="1" bandRow="1">
                <a:tableStyleId>{5C22544A-7EE6-4342-B048-85BDC9FD1C3A}</a:tableStyleId>
              </a:tblPr>
              <a:tblGrid>
                <a:gridCol w="428614">
                  <a:extLst>
                    <a:ext uri="{9D8B030D-6E8A-4147-A177-3AD203B41FA5}">
                      <a16:colId xmlns:a16="http://schemas.microsoft.com/office/drawing/2014/main" val="2087265647"/>
                    </a:ext>
                  </a:extLst>
                </a:gridCol>
                <a:gridCol w="4000943">
                  <a:extLst>
                    <a:ext uri="{9D8B030D-6E8A-4147-A177-3AD203B41FA5}">
                      <a16:colId xmlns:a16="http://schemas.microsoft.com/office/drawing/2014/main" val="20004"/>
                    </a:ext>
                  </a:extLst>
                </a:gridCol>
                <a:gridCol w="6141920">
                  <a:extLst>
                    <a:ext uri="{9D8B030D-6E8A-4147-A177-3AD203B41FA5}">
                      <a16:colId xmlns:a16="http://schemas.microsoft.com/office/drawing/2014/main" val="20005"/>
                    </a:ext>
                  </a:extLst>
                </a:gridCol>
                <a:gridCol w="208280">
                  <a:extLst>
                    <a:ext uri="{9D8B030D-6E8A-4147-A177-3AD203B41FA5}">
                      <a16:colId xmlns:a16="http://schemas.microsoft.com/office/drawing/2014/main" val="20006"/>
                    </a:ext>
                  </a:extLst>
                </a:gridCol>
              </a:tblGrid>
              <a:tr h="477711">
                <a:tc>
                  <a:txBody>
                    <a:bodyPr/>
                    <a:lstStyle/>
                    <a:p>
                      <a:pPr algn="ctr" fontAlgn="b"/>
                      <a:r>
                        <a:rPr lang="x-none" sz="1200" b="0" i="0" u="none" strike="noStrike" dirty="0">
                          <a:solidFill>
                            <a:srgbClr val="000000"/>
                          </a:solidFill>
                          <a:effectLst/>
                          <a:latin typeface="Calibri" panose="020F0502020204030204" pitchFamily="34" charset="0"/>
                        </a:rPr>
                        <a:t> </a:t>
                      </a:r>
                    </a:p>
                  </a:txBody>
                  <a:tcPr marL="9525" marR="9525" marT="9525" marB="0" anchor="b">
                    <a:solidFill>
                      <a:schemeClr val="accent4"/>
                    </a:solidFill>
                  </a:tcPr>
                </a:tc>
                <a:tc>
                  <a:txBody>
                    <a:bodyPr/>
                    <a:lstStyle/>
                    <a:p>
                      <a:pPr algn="ctr" fontAlgn="ctr"/>
                      <a:r>
                        <a:rPr lang="mn-MN" sz="1000" b="1" i="0" u="none" strike="noStrike">
                          <a:solidFill>
                            <a:srgbClr val="000000"/>
                          </a:solidFill>
                          <a:effectLst/>
                          <a:latin typeface="Arial" panose="020B0604020202020204" pitchFamily="34" charset="0"/>
                        </a:rPr>
                        <a:t>Энгийн  зөвшөөрөл </a:t>
                      </a:r>
                    </a:p>
                  </a:txBody>
                  <a:tcPr marL="9525" marR="9525" marT="9525" marB="0" anchor="ctr">
                    <a:solidFill>
                      <a:schemeClr val="accent4"/>
                    </a:solidFill>
                  </a:tcPr>
                </a:tc>
                <a:tc>
                  <a:txBody>
                    <a:bodyPr/>
                    <a:lstStyle/>
                    <a:p>
                      <a:pPr algn="ctr" fontAlgn="ctr"/>
                      <a:r>
                        <a:rPr lang="mn-MN" sz="1000" b="1" i="0" u="none" strike="noStrike">
                          <a:solidFill>
                            <a:srgbClr val="000000"/>
                          </a:solidFill>
                          <a:effectLst/>
                          <a:latin typeface="Arial" panose="020B0604020202020204" pitchFamily="34" charset="0"/>
                        </a:rPr>
                        <a:t> Олгох эрх бүхий  этгээд </a:t>
                      </a:r>
                    </a:p>
                  </a:txBody>
                  <a:tcPr marL="9525" marR="9525" marT="9525" marB="0" anchor="ctr">
                    <a:solidFill>
                      <a:schemeClr val="accent4"/>
                    </a:solidFill>
                  </a:tcPr>
                </a:tc>
                <a:tc>
                  <a:txBody>
                    <a:bodyPr/>
                    <a:lstStyle/>
                    <a:p>
                      <a:pPr algn="ctr"/>
                      <a:endParaRPr lang="en-US" sz="1600" b="1" dirty="0">
                        <a:latin typeface="Arial" panose="020B0604020202020204" pitchFamily="34" charset="0"/>
                        <a:cs typeface="Arial" panose="020B0604020202020204" pitchFamily="34" charset="0"/>
                      </a:endParaRPr>
                    </a:p>
                  </a:txBody>
                  <a:tcPr>
                    <a:solidFill>
                      <a:schemeClr val="accent4"/>
                    </a:solidFill>
                  </a:tcPr>
                </a:tc>
                <a:extLst>
                  <a:ext uri="{0D108BD9-81ED-4DB2-BD59-A6C34878D82A}">
                    <a16:rowId xmlns:a16="http://schemas.microsoft.com/office/drawing/2014/main" val="208636236"/>
                  </a:ext>
                </a:extLst>
              </a:tr>
              <a:tr h="477711">
                <a:tc>
                  <a:txBody>
                    <a:bodyPr/>
                    <a:lstStyle/>
                    <a:p>
                      <a:pPr algn="ctr" fontAlgn="b"/>
                      <a:r>
                        <a:rPr lang="x-none" sz="1200" b="0" i="0" u="none" strike="noStrike" dirty="0">
                          <a:solidFill>
                            <a:srgbClr val="000000"/>
                          </a:solidFill>
                          <a:effectLst/>
                          <a:latin typeface="Calibri" panose="020F0502020204030204" pitchFamily="34" charset="0"/>
                        </a:rPr>
                        <a:t>1</a:t>
                      </a:r>
                    </a:p>
                  </a:txBody>
                  <a:tcPr marL="9525" marR="9525" marT="9525" marB="0" anchor="b">
                    <a:solidFill>
                      <a:schemeClr val="accent4"/>
                    </a:solidFill>
                  </a:tcPr>
                </a:tc>
                <a:tc>
                  <a:txBody>
                    <a:bodyPr/>
                    <a:lstStyle/>
                    <a:p>
                      <a:pPr algn="just" fontAlgn="ctr"/>
                      <a:r>
                        <a:rPr lang="mn-MN" sz="1000" b="0" i="0" u="none" strike="noStrike" dirty="0">
                          <a:solidFill>
                            <a:srgbClr val="000000"/>
                          </a:solidFill>
                          <a:effectLst/>
                          <a:latin typeface="Arial" panose="020B0604020202020204" pitchFamily="34" charset="0"/>
                        </a:rPr>
                        <a:t>1.8.байгалийн ойгоос зулзаган модыг шилжүүлэн суулгах</a:t>
                      </a:r>
                    </a:p>
                  </a:txBody>
                  <a:tcPr marL="9525" marR="9525" marT="9525" marB="0" anchor="ctr">
                    <a:solidFill>
                      <a:schemeClr val="accent4"/>
                    </a:solidFill>
                  </a:tcPr>
                </a:tc>
                <a:tc>
                  <a:txBody>
                    <a:bodyPr/>
                    <a:lstStyle/>
                    <a:p>
                      <a:pPr algn="just" fontAlgn="ctr"/>
                      <a:r>
                        <a:rPr lang="mn-MN" sz="1000" b="0" i="0" u="none" strike="noStrike" dirty="0">
                          <a:solidFill>
                            <a:srgbClr val="000000"/>
                          </a:solidFill>
                          <a:effectLst/>
                          <a:latin typeface="Arial" panose="020B0604020202020204" pitchFamily="34" charset="0"/>
                        </a:rPr>
                        <a:t>Тухайн аймаг, нийслэлийн Байгаль орчны газар</a:t>
                      </a:r>
                    </a:p>
                  </a:txBody>
                  <a:tcPr marL="9525" marR="9525" marT="9525" marB="0" anchor="ctr">
                    <a:solidFill>
                      <a:schemeClr val="accent4"/>
                    </a:solidFill>
                  </a:tcPr>
                </a:tc>
                <a:tc>
                  <a:txBody>
                    <a:bodyPr/>
                    <a:lstStyle/>
                    <a:p>
                      <a:pPr algn="ctr"/>
                      <a:endParaRPr lang="en-US" sz="1600" b="1" dirty="0">
                        <a:latin typeface="Arial" panose="020B0604020202020204" pitchFamily="34" charset="0"/>
                        <a:cs typeface="Arial" panose="020B0604020202020204" pitchFamily="34" charset="0"/>
                      </a:endParaRPr>
                    </a:p>
                  </a:txBody>
                  <a:tcPr>
                    <a:solidFill>
                      <a:schemeClr val="accent4"/>
                    </a:solidFill>
                  </a:tcPr>
                </a:tc>
                <a:extLst>
                  <a:ext uri="{0D108BD9-81ED-4DB2-BD59-A6C34878D82A}">
                    <a16:rowId xmlns:a16="http://schemas.microsoft.com/office/drawing/2014/main" val="218750765"/>
                  </a:ext>
                </a:extLst>
              </a:tr>
              <a:tr h="477711">
                <a:tc>
                  <a:txBody>
                    <a:bodyPr/>
                    <a:lstStyle/>
                    <a:p>
                      <a:pPr algn="ctr" fontAlgn="b"/>
                      <a:r>
                        <a:rPr lang="x-none" sz="1200" b="0" i="0" u="none" strike="noStrike" dirty="0">
                          <a:solidFill>
                            <a:srgbClr val="000000"/>
                          </a:solidFill>
                          <a:effectLst/>
                          <a:latin typeface="Calibri" panose="020F0502020204030204" pitchFamily="34" charset="0"/>
                        </a:rPr>
                        <a:t>2</a:t>
                      </a:r>
                    </a:p>
                  </a:txBody>
                  <a:tcPr marL="9525" marR="9525" marT="9525" marB="0" anchor="b">
                    <a:solidFill>
                      <a:schemeClr val="accent4"/>
                    </a:solidFill>
                  </a:tcPr>
                </a:tc>
                <a:tc>
                  <a:txBody>
                    <a:bodyPr/>
                    <a:lstStyle/>
                    <a:p>
                      <a:pPr algn="just" fontAlgn="ctr"/>
                      <a:r>
                        <a:rPr lang="mn-MN" sz="1000" b="0" i="0" u="none" strike="noStrike" dirty="0">
                          <a:solidFill>
                            <a:srgbClr val="000000"/>
                          </a:solidFill>
                          <a:effectLst/>
                          <a:latin typeface="Arial" panose="020B0604020202020204" pitchFamily="34" charset="0"/>
                        </a:rPr>
                        <a:t>1.9.газар эзэмших, ашиглах</a:t>
                      </a:r>
                    </a:p>
                  </a:txBody>
                  <a:tcPr marL="9525" marR="9525" marT="9525" marB="0" anchor="ctr">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Тухайн аймаг, нийслэл, сум, дүүргийн Засаг дарга, эсхүл чөлөөт бүсийн нутаг дэвсгэрт чөлөөт бүсийн захирагч</a:t>
                      </a:r>
                    </a:p>
                  </a:txBody>
                  <a:tcPr marL="9525" marR="9525" marT="9525" marB="0" anchor="ctr">
                    <a:solidFill>
                      <a:schemeClr val="accent4"/>
                    </a:solidFill>
                  </a:tcPr>
                </a:tc>
                <a:tc>
                  <a:txBody>
                    <a:bodyPr/>
                    <a:lstStyle/>
                    <a:p>
                      <a:pPr algn="ctr"/>
                      <a:endParaRPr lang="en-US" sz="1600" b="1" dirty="0">
                        <a:latin typeface="Arial" panose="020B0604020202020204" pitchFamily="34" charset="0"/>
                        <a:cs typeface="Arial" panose="020B0604020202020204" pitchFamily="34" charset="0"/>
                      </a:endParaRPr>
                    </a:p>
                  </a:txBody>
                  <a:tcPr>
                    <a:solidFill>
                      <a:schemeClr val="accent4"/>
                    </a:solidFill>
                  </a:tcPr>
                </a:tc>
                <a:extLst>
                  <a:ext uri="{0D108BD9-81ED-4DB2-BD59-A6C34878D82A}">
                    <a16:rowId xmlns:a16="http://schemas.microsoft.com/office/drawing/2014/main" val="1442757345"/>
                  </a:ext>
                </a:extLst>
              </a:tr>
              <a:tr h="477711">
                <a:tc>
                  <a:txBody>
                    <a:bodyPr/>
                    <a:lstStyle/>
                    <a:p>
                      <a:pPr algn="ctr" fontAlgn="b"/>
                      <a:r>
                        <a:rPr lang="x-none" sz="1200" b="0" i="0" u="none" strike="noStrike" dirty="0">
                          <a:solidFill>
                            <a:srgbClr val="000000"/>
                          </a:solidFill>
                          <a:effectLst/>
                          <a:latin typeface="Calibri" panose="020F0502020204030204" pitchFamily="34" charset="0"/>
                        </a:rPr>
                        <a:t>3</a:t>
                      </a:r>
                    </a:p>
                  </a:txBody>
                  <a:tcPr marL="9525" marR="9525" marT="9525" marB="0" anchor="b">
                    <a:solidFill>
                      <a:schemeClr val="accent4"/>
                    </a:solidFill>
                  </a:tcPr>
                </a:tc>
                <a:tc>
                  <a:txBody>
                    <a:bodyPr/>
                    <a:lstStyle/>
                    <a:p>
                      <a:pPr algn="just" fontAlgn="ctr"/>
                      <a:r>
                        <a:rPr lang="mn-MN" sz="1000" b="0" i="0" u="none" strike="noStrike" dirty="0">
                          <a:solidFill>
                            <a:srgbClr val="000000"/>
                          </a:solidFill>
                          <a:effectLst/>
                          <a:latin typeface="Arial" panose="020B0604020202020204" pitchFamily="34" charset="0"/>
                        </a:rPr>
                        <a:t>1.10.агаарын бохирдлын томоохон суурин эх үүсвэр ашиглах</a:t>
                      </a:r>
                    </a:p>
                  </a:txBody>
                  <a:tcPr marL="9525" marR="9525" marT="9525" marB="0" anchor="ctr">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Тухайн сум, дүүргийн Засаг дарга</a:t>
                      </a:r>
                    </a:p>
                  </a:txBody>
                  <a:tcPr marL="9525" marR="9525" marT="9525" marB="0" anchor="ctr">
                    <a:solidFill>
                      <a:schemeClr val="accent4"/>
                    </a:solidFill>
                  </a:tcPr>
                </a:tc>
                <a:tc>
                  <a:txBody>
                    <a:bodyPr/>
                    <a:lstStyle/>
                    <a:p>
                      <a:pPr algn="ctr"/>
                      <a:endParaRPr lang="en-US" sz="1600" b="1" dirty="0">
                        <a:latin typeface="Arial" panose="020B0604020202020204" pitchFamily="34" charset="0"/>
                        <a:cs typeface="Arial" panose="020B0604020202020204" pitchFamily="34" charset="0"/>
                      </a:endParaRPr>
                    </a:p>
                  </a:txBody>
                  <a:tcPr>
                    <a:solidFill>
                      <a:schemeClr val="accent4"/>
                    </a:solidFill>
                  </a:tcPr>
                </a:tc>
                <a:extLst>
                  <a:ext uri="{0D108BD9-81ED-4DB2-BD59-A6C34878D82A}">
                    <a16:rowId xmlns:a16="http://schemas.microsoft.com/office/drawing/2014/main" val="2460480189"/>
                  </a:ext>
                </a:extLst>
              </a:tr>
              <a:tr h="477711">
                <a:tc>
                  <a:txBody>
                    <a:bodyPr/>
                    <a:lstStyle/>
                    <a:p>
                      <a:pPr algn="ctr" fontAlgn="b"/>
                      <a:r>
                        <a:rPr lang="x-none" sz="1200" b="0" i="0" u="none" strike="noStrike" dirty="0">
                          <a:solidFill>
                            <a:srgbClr val="000000"/>
                          </a:solidFill>
                          <a:effectLst/>
                          <a:latin typeface="Calibri" panose="020F0502020204030204" pitchFamily="34" charset="0"/>
                        </a:rPr>
                        <a:t>4</a:t>
                      </a:r>
                    </a:p>
                  </a:txBody>
                  <a:tcPr marL="9525" marR="9525" marT="9525" marB="0" anchor="b">
                    <a:solidFill>
                      <a:schemeClr val="accent4"/>
                    </a:solidFill>
                  </a:tcPr>
                </a:tc>
                <a:tc>
                  <a:txBody>
                    <a:bodyPr/>
                    <a:lstStyle/>
                    <a:p>
                      <a:pPr algn="just" fontAlgn="ctr"/>
                      <a:r>
                        <a:rPr lang="mn-MN" sz="1000" b="0" i="0" u="none" strike="noStrike" dirty="0">
                          <a:solidFill>
                            <a:srgbClr val="000000"/>
                          </a:solidFill>
                          <a:effectLst/>
                          <a:latin typeface="Arial" panose="020B0604020202020204" pitchFamily="34" charset="0"/>
                        </a:rPr>
                        <a:t>1.11.амьтныг эзэмших, ашиглах</a:t>
                      </a:r>
                    </a:p>
                  </a:txBody>
                  <a:tcPr marL="9525" marR="9525" marT="9525" marB="0" anchor="ctr">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Тухайн сум, дүүргийн Засаг дарга</a:t>
                      </a:r>
                    </a:p>
                  </a:txBody>
                  <a:tcPr marL="9525" marR="9525" marT="9525" marB="0" anchor="ctr">
                    <a:solidFill>
                      <a:schemeClr val="accent4"/>
                    </a:solidFill>
                  </a:tcPr>
                </a:tc>
                <a:tc>
                  <a:txBody>
                    <a:bodyPr/>
                    <a:lstStyle/>
                    <a:p>
                      <a:pPr algn="ctr"/>
                      <a:endParaRPr lang="en-US" sz="1600" b="1" dirty="0">
                        <a:latin typeface="Arial" panose="020B0604020202020204" pitchFamily="34" charset="0"/>
                        <a:cs typeface="Arial" panose="020B0604020202020204" pitchFamily="34" charset="0"/>
                      </a:endParaRPr>
                    </a:p>
                  </a:txBody>
                  <a:tcPr>
                    <a:solidFill>
                      <a:schemeClr val="accent4"/>
                    </a:solidFill>
                  </a:tcPr>
                </a:tc>
                <a:extLst>
                  <a:ext uri="{0D108BD9-81ED-4DB2-BD59-A6C34878D82A}">
                    <a16:rowId xmlns:a16="http://schemas.microsoft.com/office/drawing/2014/main" val="80518746"/>
                  </a:ext>
                </a:extLst>
              </a:tr>
              <a:tr h="477711">
                <a:tc>
                  <a:txBody>
                    <a:bodyPr/>
                    <a:lstStyle/>
                    <a:p>
                      <a:pPr algn="ctr" fontAlgn="b"/>
                      <a:r>
                        <a:rPr lang="x-none" sz="1200" b="0" i="0" u="none" strike="noStrike" dirty="0">
                          <a:solidFill>
                            <a:srgbClr val="000000"/>
                          </a:solidFill>
                          <a:effectLst/>
                          <a:latin typeface="Calibri" panose="020F0502020204030204" pitchFamily="34" charset="0"/>
                        </a:rPr>
                        <a:t>5</a:t>
                      </a:r>
                    </a:p>
                  </a:txBody>
                  <a:tcPr marL="9525" marR="9525" marT="9525" marB="0" anchor="b">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1.12.ахуйн зориулалтаар агнуурын амьтныг агнах, барих</a:t>
                      </a:r>
                    </a:p>
                  </a:txBody>
                  <a:tcPr marL="9525" marR="9525" marT="9525" marB="0" anchor="ctr">
                    <a:solidFill>
                      <a:schemeClr val="accent4"/>
                    </a:solidFill>
                  </a:tcPr>
                </a:tc>
                <a:tc>
                  <a:txBody>
                    <a:bodyPr/>
                    <a:lstStyle/>
                    <a:p>
                      <a:pPr algn="just" fontAlgn="ctr"/>
                      <a:r>
                        <a:rPr lang="mn-MN" sz="1000" b="0" i="0" u="none" strike="noStrike" dirty="0">
                          <a:solidFill>
                            <a:srgbClr val="000000"/>
                          </a:solidFill>
                          <a:effectLst/>
                          <a:latin typeface="Arial" panose="020B0604020202020204" pitchFamily="34" charset="0"/>
                        </a:rPr>
                        <a:t>Тухайн сум, дүүргийн Засаг дарга</a:t>
                      </a:r>
                    </a:p>
                  </a:txBody>
                  <a:tcPr marL="9525" marR="9525" marT="9525" marB="0" anchor="ctr">
                    <a:solidFill>
                      <a:schemeClr val="accent4"/>
                    </a:solidFill>
                  </a:tcPr>
                </a:tc>
                <a:tc>
                  <a:txBody>
                    <a:bodyPr/>
                    <a:lstStyle/>
                    <a:p>
                      <a:pPr algn="ctr"/>
                      <a:endParaRPr lang="en-US" sz="1600" b="1" dirty="0">
                        <a:latin typeface="Arial" panose="020B0604020202020204" pitchFamily="34" charset="0"/>
                        <a:cs typeface="Arial" panose="020B0604020202020204" pitchFamily="34" charset="0"/>
                      </a:endParaRPr>
                    </a:p>
                  </a:txBody>
                  <a:tcPr>
                    <a:solidFill>
                      <a:schemeClr val="accent4"/>
                    </a:solidFill>
                  </a:tcPr>
                </a:tc>
                <a:extLst>
                  <a:ext uri="{0D108BD9-81ED-4DB2-BD59-A6C34878D82A}">
                    <a16:rowId xmlns:a16="http://schemas.microsoft.com/office/drawing/2014/main" val="1937748545"/>
                  </a:ext>
                </a:extLst>
              </a:tr>
              <a:tr h="477711">
                <a:tc>
                  <a:txBody>
                    <a:bodyPr/>
                    <a:lstStyle/>
                    <a:p>
                      <a:pPr algn="ctr" fontAlgn="b"/>
                      <a:r>
                        <a:rPr lang="x-none" sz="1200" b="0" i="0" u="none" strike="noStrike" dirty="0">
                          <a:solidFill>
                            <a:srgbClr val="000000"/>
                          </a:solidFill>
                          <a:effectLst/>
                          <a:latin typeface="Calibri" panose="020F0502020204030204" pitchFamily="34" charset="0"/>
                        </a:rPr>
                        <a:t>6</a:t>
                      </a:r>
                    </a:p>
                  </a:txBody>
                  <a:tcPr marL="9525" marR="9525" marT="9525" marB="0" anchor="b">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1.13.ховор ургамлыг өөрийн ам бүлийн хүнсний болон ахуйн бусад хэрэгцээг хангах зорилгоор ашиглах</a:t>
                      </a:r>
                    </a:p>
                  </a:txBody>
                  <a:tcPr marL="9525" marR="9525" marT="9525" marB="0" anchor="ctr">
                    <a:solidFill>
                      <a:schemeClr val="accent4"/>
                    </a:solidFill>
                  </a:tcPr>
                </a:tc>
                <a:tc>
                  <a:txBody>
                    <a:bodyPr/>
                    <a:lstStyle/>
                    <a:p>
                      <a:pPr algn="just" fontAlgn="ctr"/>
                      <a:r>
                        <a:rPr lang="mn-MN" sz="1000" b="0" i="0" u="none" strike="noStrike" dirty="0">
                          <a:solidFill>
                            <a:srgbClr val="000000"/>
                          </a:solidFill>
                          <a:effectLst/>
                          <a:latin typeface="Arial" panose="020B0604020202020204" pitchFamily="34" charset="0"/>
                        </a:rPr>
                        <a:t>Тухайн сум, дүүргийн Засаг дарга</a:t>
                      </a:r>
                    </a:p>
                  </a:txBody>
                  <a:tcPr marL="9525" marR="9525" marT="9525" marB="0" anchor="ctr">
                    <a:solidFill>
                      <a:schemeClr val="accent4"/>
                    </a:solidFill>
                  </a:tcPr>
                </a:tc>
                <a:tc>
                  <a:txBody>
                    <a:bodyPr/>
                    <a:lstStyle/>
                    <a:p>
                      <a:pPr algn="ctr"/>
                      <a:endParaRPr lang="en-US" sz="1600" b="1" dirty="0">
                        <a:latin typeface="Arial" panose="020B0604020202020204" pitchFamily="34" charset="0"/>
                        <a:cs typeface="Arial" panose="020B0604020202020204" pitchFamily="34" charset="0"/>
                      </a:endParaRPr>
                    </a:p>
                  </a:txBody>
                  <a:tcPr>
                    <a:solidFill>
                      <a:schemeClr val="accent4"/>
                    </a:solidFill>
                  </a:tcPr>
                </a:tc>
                <a:extLst>
                  <a:ext uri="{0D108BD9-81ED-4DB2-BD59-A6C34878D82A}">
                    <a16:rowId xmlns:a16="http://schemas.microsoft.com/office/drawing/2014/main" val="1372693071"/>
                  </a:ext>
                </a:extLst>
              </a:tr>
              <a:tr h="477711">
                <a:tc>
                  <a:txBody>
                    <a:bodyPr/>
                    <a:lstStyle/>
                    <a:p>
                      <a:pPr algn="ctr" fontAlgn="b"/>
                      <a:r>
                        <a:rPr lang="x-none" sz="1200" b="0" i="0" u="none" strike="noStrike" dirty="0">
                          <a:solidFill>
                            <a:srgbClr val="000000"/>
                          </a:solidFill>
                          <a:effectLst/>
                          <a:latin typeface="Calibri" panose="020F0502020204030204" pitchFamily="34" charset="0"/>
                        </a:rPr>
                        <a:t>7</a:t>
                      </a:r>
                    </a:p>
                  </a:txBody>
                  <a:tcPr marL="9525" marR="9525" marT="9525" marB="0" anchor="b">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1.14.хоногт 50 шоометрээс бага ус ашиглах</a:t>
                      </a:r>
                    </a:p>
                  </a:txBody>
                  <a:tcPr marL="9525" marR="9525" marT="9525" marB="0" anchor="ctr">
                    <a:solidFill>
                      <a:schemeClr val="accent4"/>
                    </a:solidFill>
                  </a:tcPr>
                </a:tc>
                <a:tc>
                  <a:txBody>
                    <a:bodyPr/>
                    <a:lstStyle/>
                    <a:p>
                      <a:pPr algn="just" fontAlgn="ctr"/>
                      <a:r>
                        <a:rPr lang="mn-MN" sz="1000" b="0" i="0" u="none" strike="noStrike" dirty="0">
                          <a:solidFill>
                            <a:srgbClr val="000000"/>
                          </a:solidFill>
                          <a:effectLst/>
                          <a:latin typeface="Arial" panose="020B0604020202020204" pitchFamily="34" charset="0"/>
                        </a:rPr>
                        <a:t>Тухайн сум, дүүргийн Засаг дарга</a:t>
                      </a:r>
                    </a:p>
                  </a:txBody>
                  <a:tcPr marL="9525" marR="9525" marT="9525" marB="0" anchor="ctr">
                    <a:solidFill>
                      <a:schemeClr val="accent4"/>
                    </a:solidFill>
                  </a:tcPr>
                </a:tc>
                <a:tc>
                  <a:txBody>
                    <a:bodyPr/>
                    <a:lstStyle/>
                    <a:p>
                      <a:pPr algn="ctr"/>
                      <a:endParaRPr lang="en-US" sz="1600" b="1" dirty="0">
                        <a:latin typeface="Arial" panose="020B0604020202020204" pitchFamily="34" charset="0"/>
                        <a:cs typeface="Arial" panose="020B0604020202020204" pitchFamily="34" charset="0"/>
                      </a:endParaRPr>
                    </a:p>
                  </a:txBody>
                  <a:tcPr>
                    <a:solidFill>
                      <a:schemeClr val="accent4"/>
                    </a:solidFill>
                  </a:tcPr>
                </a:tc>
                <a:extLst>
                  <a:ext uri="{0D108BD9-81ED-4DB2-BD59-A6C34878D82A}">
                    <a16:rowId xmlns:a16="http://schemas.microsoft.com/office/drawing/2014/main" val="28515270"/>
                  </a:ext>
                </a:extLst>
              </a:tr>
              <a:tr h="477711">
                <a:tc>
                  <a:txBody>
                    <a:bodyPr/>
                    <a:lstStyle/>
                    <a:p>
                      <a:pPr algn="ctr" fontAlgn="b"/>
                      <a:r>
                        <a:rPr lang="x-none" sz="1200" b="0" i="0" u="none" strike="noStrike" dirty="0">
                          <a:solidFill>
                            <a:srgbClr val="000000"/>
                          </a:solidFill>
                          <a:effectLst/>
                          <a:latin typeface="Calibri" panose="020F0502020204030204" pitchFamily="34" charset="0"/>
                        </a:rPr>
                        <a:t>8</a:t>
                      </a:r>
                    </a:p>
                  </a:txBody>
                  <a:tcPr marL="9525" marR="9525" marT="9525" marB="0" anchor="b">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3.3.барилгын ажил эхлүүлэх, үргэлжлүүлэх</a:t>
                      </a:r>
                    </a:p>
                  </a:txBody>
                  <a:tcPr marL="9525" marR="9525" marT="9525" marB="0" anchor="ctr">
                    <a:solidFill>
                      <a:schemeClr val="accent4"/>
                    </a:solidFill>
                  </a:tcPr>
                </a:tc>
                <a:tc>
                  <a:txBody>
                    <a:bodyPr/>
                    <a:lstStyle/>
                    <a:p>
                      <a:pPr algn="just" fontAlgn="ctr"/>
                      <a:r>
                        <a:rPr lang="mn-MN" sz="1000" b="0" i="0" u="none" strike="noStrike" dirty="0">
                          <a:solidFill>
                            <a:srgbClr val="000000"/>
                          </a:solidFill>
                          <a:effectLst/>
                          <a:latin typeface="Arial" panose="020B0604020202020204" pitchFamily="34" charset="0"/>
                        </a:rPr>
                        <a:t>Тухайн аймаг, нийслэлийн Засаг дарга</a:t>
                      </a:r>
                    </a:p>
                  </a:txBody>
                  <a:tcPr marL="9525" marR="9525" marT="9525" marB="0" anchor="ctr">
                    <a:solidFill>
                      <a:schemeClr val="accent4"/>
                    </a:solidFill>
                  </a:tcPr>
                </a:tc>
                <a:tc>
                  <a:txBody>
                    <a:bodyPr/>
                    <a:lstStyle/>
                    <a:p>
                      <a:pPr algn="ctr"/>
                      <a:endParaRPr lang="en-US" sz="1600" b="1" dirty="0">
                        <a:latin typeface="Arial" panose="020B0604020202020204" pitchFamily="34" charset="0"/>
                        <a:cs typeface="Arial" panose="020B0604020202020204" pitchFamily="34" charset="0"/>
                      </a:endParaRPr>
                    </a:p>
                  </a:txBody>
                  <a:tcPr>
                    <a:solidFill>
                      <a:schemeClr val="accent4"/>
                    </a:solidFill>
                  </a:tcPr>
                </a:tc>
                <a:extLst>
                  <a:ext uri="{0D108BD9-81ED-4DB2-BD59-A6C34878D82A}">
                    <a16:rowId xmlns:a16="http://schemas.microsoft.com/office/drawing/2014/main" val="2606444945"/>
                  </a:ext>
                </a:extLst>
              </a:tr>
              <a:tr h="664994">
                <a:tc>
                  <a:txBody>
                    <a:bodyPr/>
                    <a:lstStyle/>
                    <a:p>
                      <a:pPr algn="ctr" fontAlgn="b"/>
                      <a:r>
                        <a:rPr lang="x-none" sz="1200" b="0" i="0" u="none" strike="noStrike" dirty="0">
                          <a:solidFill>
                            <a:srgbClr val="000000"/>
                          </a:solidFill>
                          <a:effectLst/>
                          <a:latin typeface="Calibri" panose="020F0502020204030204" pitchFamily="34" charset="0"/>
                        </a:rPr>
                        <a:t>9</a:t>
                      </a:r>
                    </a:p>
                  </a:txBody>
                  <a:tcPr marL="9525" marR="9525" marT="9525" marB="0" anchor="b">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4.1.барилга байгууламж барих, өргөтгөх, шугам сүлжээнд холболт хийх зэрэг зайлшгүй шаардлагаар төрийн өмчийн авто замыг сэтлэх, орц, гарц гаргах</a:t>
                      </a:r>
                    </a:p>
                  </a:txBody>
                  <a:tcPr marL="9525" marR="9525" marT="9525" marB="0" anchor="ctr">
                    <a:solidFill>
                      <a:schemeClr val="accent4"/>
                    </a:solidFill>
                  </a:tcPr>
                </a:tc>
                <a:tc>
                  <a:txBody>
                    <a:bodyPr/>
                    <a:lstStyle/>
                    <a:p>
                      <a:pPr algn="just" fontAlgn="ctr"/>
                      <a:r>
                        <a:rPr lang="mn-MN" sz="1000" b="0" i="0" u="none" strike="noStrike" dirty="0">
                          <a:solidFill>
                            <a:srgbClr val="000000"/>
                          </a:solidFill>
                          <a:effectLst/>
                          <a:latin typeface="Arial" panose="020B0604020202020204" pitchFamily="34" charset="0"/>
                        </a:rPr>
                        <a:t>Зам, тээврийн хөгжлийн асуудал эрхэлсэн төрийн захиргааны төв байгууллага, эсхүл аймаг, нийслэлийн Засаг дарга</a:t>
                      </a:r>
                    </a:p>
                  </a:txBody>
                  <a:tcPr marL="9525" marR="9525" marT="9525" marB="0" anchor="ctr">
                    <a:solidFill>
                      <a:schemeClr val="accent4"/>
                    </a:solidFill>
                  </a:tcPr>
                </a:tc>
                <a:tc>
                  <a:txBody>
                    <a:bodyPr/>
                    <a:lstStyle/>
                    <a:p>
                      <a:pPr algn="ctr"/>
                      <a:endParaRPr lang="en-US" sz="1600" b="1" dirty="0">
                        <a:latin typeface="Arial" panose="020B0604020202020204" pitchFamily="34" charset="0"/>
                        <a:cs typeface="Arial" panose="020B0604020202020204" pitchFamily="34" charset="0"/>
                      </a:endParaRPr>
                    </a:p>
                  </a:txBody>
                  <a:tcPr>
                    <a:solidFill>
                      <a:schemeClr val="accent4"/>
                    </a:solidFill>
                  </a:tcPr>
                </a:tc>
                <a:extLst>
                  <a:ext uri="{0D108BD9-81ED-4DB2-BD59-A6C34878D82A}">
                    <a16:rowId xmlns:a16="http://schemas.microsoft.com/office/drawing/2014/main" val="1703294450"/>
                  </a:ext>
                </a:extLst>
              </a:tr>
              <a:tr h="477711">
                <a:tc>
                  <a:txBody>
                    <a:bodyPr/>
                    <a:lstStyle/>
                    <a:p>
                      <a:pPr algn="ctr" fontAlgn="b"/>
                      <a:r>
                        <a:rPr lang="x-none" sz="1200" b="0" i="0" u="none" strike="noStrike" dirty="0">
                          <a:solidFill>
                            <a:srgbClr val="000000"/>
                          </a:solidFill>
                          <a:effectLst/>
                          <a:latin typeface="Calibri" panose="020F0502020204030204" pitchFamily="34" charset="0"/>
                        </a:rPr>
                        <a:t>10</a:t>
                      </a:r>
                    </a:p>
                  </a:txBody>
                  <a:tcPr marL="9525" marR="9525" marT="9525" marB="0" anchor="b">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10.11.зам, түүний ойролцоо болон нийтийн эзэмшлийн гудамж, талбайд худалдаа, үйлчилгээ эрхлэх</a:t>
                      </a:r>
                    </a:p>
                  </a:txBody>
                  <a:tcPr marL="9525" marR="9525" marT="9525" marB="0" anchor="ctr">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Тухайн аймаг, нийслэл, сум, дүүргийн Засаг дарга</a:t>
                      </a:r>
                    </a:p>
                  </a:txBody>
                  <a:tcPr marL="9525" marR="9525" marT="9525" marB="0" anchor="ctr">
                    <a:solidFill>
                      <a:schemeClr val="accent4"/>
                    </a:solidFill>
                  </a:tcPr>
                </a:tc>
                <a:tc>
                  <a:txBody>
                    <a:bodyPr/>
                    <a:lstStyle/>
                    <a:p>
                      <a:pPr algn="ctr"/>
                      <a:endParaRPr lang="en-US" sz="1600" b="1" dirty="0">
                        <a:latin typeface="Arial" panose="020B0604020202020204" pitchFamily="34" charset="0"/>
                        <a:cs typeface="Arial" panose="020B0604020202020204" pitchFamily="34" charset="0"/>
                      </a:endParaRPr>
                    </a:p>
                  </a:txBody>
                  <a:tcPr>
                    <a:solidFill>
                      <a:schemeClr val="accent4"/>
                    </a:solidFill>
                  </a:tcPr>
                </a:tc>
                <a:extLst>
                  <a:ext uri="{0D108BD9-81ED-4DB2-BD59-A6C34878D82A}">
                    <a16:rowId xmlns:a16="http://schemas.microsoft.com/office/drawing/2014/main" val="2934272023"/>
                  </a:ext>
                </a:extLst>
              </a:tr>
              <a:tr h="477711">
                <a:tc>
                  <a:txBody>
                    <a:bodyPr/>
                    <a:lstStyle/>
                    <a:p>
                      <a:pPr algn="ctr" fontAlgn="b"/>
                      <a:r>
                        <a:rPr lang="x-none" sz="1200" b="0" i="0" u="none" strike="noStrike" dirty="0">
                          <a:solidFill>
                            <a:srgbClr val="000000"/>
                          </a:solidFill>
                          <a:effectLst/>
                          <a:latin typeface="Calibri" panose="020F0502020204030204" pitchFamily="34" charset="0"/>
                        </a:rPr>
                        <a:t>11</a:t>
                      </a:r>
                    </a:p>
                  </a:txBody>
                  <a:tcPr marL="9525" marR="9525" marT="9525" marB="0" anchor="b">
                    <a:solidFill>
                      <a:schemeClr val="accent4"/>
                    </a:solidFill>
                  </a:tcPr>
                </a:tc>
                <a:tc>
                  <a:txBody>
                    <a:bodyPr/>
                    <a:lstStyle/>
                    <a:p>
                      <a:pPr algn="just" fontAlgn="ctr"/>
                      <a:r>
                        <a:rPr lang="mn-MN" sz="1000" b="0" i="0" u="none" strike="noStrike">
                          <a:solidFill>
                            <a:srgbClr val="000000"/>
                          </a:solidFill>
                          <a:effectLst/>
                          <a:latin typeface="Arial" panose="020B0604020202020204" pitchFamily="34" charset="0"/>
                        </a:rPr>
                        <a:t>11.6.тамхи худалдах үйл ажиллагаа эрхлэх</a:t>
                      </a:r>
                    </a:p>
                  </a:txBody>
                  <a:tcPr marL="9525" marR="9525" marT="9525" marB="0" anchor="ctr">
                    <a:solidFill>
                      <a:schemeClr val="accent4"/>
                    </a:solidFill>
                  </a:tcPr>
                </a:tc>
                <a:tc>
                  <a:txBody>
                    <a:bodyPr/>
                    <a:lstStyle/>
                    <a:p>
                      <a:pPr algn="just" fontAlgn="ctr"/>
                      <a:r>
                        <a:rPr lang="mn-MN" sz="1000" b="0" i="0" u="none" strike="noStrike" dirty="0">
                          <a:solidFill>
                            <a:srgbClr val="000000"/>
                          </a:solidFill>
                          <a:effectLst/>
                          <a:latin typeface="Arial" panose="020B0604020202020204" pitchFamily="34" charset="0"/>
                        </a:rPr>
                        <a:t>Тухайн сум, дүүргийн Засаг дарга, эсхүл чөлөөт бүсийн нутаг дэвсгэрт чөлөөт бүсийн захирагч</a:t>
                      </a:r>
                    </a:p>
                  </a:txBody>
                  <a:tcPr marL="9525" marR="9525" marT="9525" marB="0" anchor="ctr">
                    <a:solidFill>
                      <a:schemeClr val="accent4"/>
                    </a:solidFill>
                  </a:tcPr>
                </a:tc>
                <a:tc>
                  <a:txBody>
                    <a:bodyPr/>
                    <a:lstStyle/>
                    <a:p>
                      <a:pPr algn="ctr"/>
                      <a:endParaRPr lang="en-US" sz="1600" b="1" dirty="0">
                        <a:latin typeface="Arial" panose="020B0604020202020204" pitchFamily="34" charset="0"/>
                        <a:cs typeface="Arial" panose="020B0604020202020204" pitchFamily="34" charset="0"/>
                      </a:endParaRPr>
                    </a:p>
                  </a:txBody>
                  <a:tcPr>
                    <a:solidFill>
                      <a:schemeClr val="accent4"/>
                    </a:solidFill>
                  </a:tcPr>
                </a:tc>
                <a:extLst>
                  <a:ext uri="{0D108BD9-81ED-4DB2-BD59-A6C34878D82A}">
                    <a16:rowId xmlns:a16="http://schemas.microsoft.com/office/drawing/2014/main" val="3312831746"/>
                  </a:ext>
                </a:extLst>
              </a:tr>
              <a:tr h="477711">
                <a:tc>
                  <a:txBody>
                    <a:bodyPr/>
                    <a:lstStyle/>
                    <a:p>
                      <a:pPr algn="ctr" fontAlgn="b"/>
                      <a:endParaRPr lang="x-none" sz="1200" b="0" i="0" u="none" strike="noStrike" dirty="0">
                        <a:solidFill>
                          <a:srgbClr val="000000"/>
                        </a:solidFill>
                        <a:effectLst/>
                        <a:latin typeface="Calibri" panose="020F0502020204030204" pitchFamily="34" charset="0"/>
                      </a:endParaRPr>
                    </a:p>
                  </a:txBody>
                  <a:tcPr marL="9525" marR="9525" marT="9525" marB="0" anchor="b">
                    <a:solidFill>
                      <a:schemeClr val="accent4"/>
                    </a:solidFill>
                  </a:tcPr>
                </a:tc>
                <a:tc>
                  <a:txBody>
                    <a:bodyPr/>
                    <a:lstStyle/>
                    <a:p>
                      <a:pPr algn="just" fontAlgn="ctr"/>
                      <a:endParaRPr lang="mn-MN" sz="1000" b="0" i="0" u="none" strike="noStrike" dirty="0">
                        <a:solidFill>
                          <a:srgbClr val="000000"/>
                        </a:solidFill>
                        <a:effectLst/>
                        <a:latin typeface="Arial" panose="020B0604020202020204" pitchFamily="34" charset="0"/>
                      </a:endParaRPr>
                    </a:p>
                  </a:txBody>
                  <a:tcPr marL="9525" marR="9525" marT="9525" marB="0" anchor="ctr">
                    <a:solidFill>
                      <a:schemeClr val="accent4"/>
                    </a:solidFill>
                  </a:tcPr>
                </a:tc>
                <a:tc>
                  <a:txBody>
                    <a:bodyPr/>
                    <a:lstStyle/>
                    <a:p>
                      <a:pPr algn="just" fontAlgn="ctr"/>
                      <a:endParaRPr lang="mn-MN" sz="1000" b="0" i="0" u="none" strike="noStrike" dirty="0">
                        <a:solidFill>
                          <a:srgbClr val="000000"/>
                        </a:solidFill>
                        <a:effectLst/>
                        <a:latin typeface="Arial" panose="020B0604020202020204" pitchFamily="34" charset="0"/>
                      </a:endParaRPr>
                    </a:p>
                  </a:txBody>
                  <a:tcPr marL="9525" marR="9525" marT="9525" marB="0" anchor="ctr">
                    <a:solidFill>
                      <a:schemeClr val="accent4"/>
                    </a:solidFill>
                  </a:tcPr>
                </a:tc>
                <a:tc>
                  <a:txBody>
                    <a:bodyPr/>
                    <a:lstStyle/>
                    <a:p>
                      <a:pPr algn="ctr"/>
                      <a:endParaRPr lang="en-US" sz="1600" b="1" dirty="0">
                        <a:latin typeface="Arial" panose="020B0604020202020204" pitchFamily="34" charset="0"/>
                        <a:cs typeface="Arial" panose="020B0604020202020204" pitchFamily="34" charset="0"/>
                      </a:endParaRPr>
                    </a:p>
                  </a:txBody>
                  <a:tcPr>
                    <a:solidFill>
                      <a:schemeClr val="accent4"/>
                    </a:solidFill>
                  </a:tcPr>
                </a:tc>
                <a:extLst>
                  <a:ext uri="{0D108BD9-81ED-4DB2-BD59-A6C34878D82A}">
                    <a16:rowId xmlns:a16="http://schemas.microsoft.com/office/drawing/2014/main" val="3588655659"/>
                  </a:ext>
                </a:extLst>
              </a:tr>
            </a:tbl>
          </a:graphicData>
        </a:graphic>
      </p:graphicFrame>
    </p:spTree>
    <p:extLst>
      <p:ext uri="{BB962C8B-B14F-4D97-AF65-F5344CB8AC3E}">
        <p14:creationId xmlns:p14="http://schemas.microsoft.com/office/powerpoint/2010/main" val="361107384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4B6FCE87-F006-4325-B40A-C4C6AB6B4510}"/>
              </a:ext>
            </a:extLst>
          </p:cNvPr>
          <p:cNvGrpSpPr/>
          <p:nvPr/>
        </p:nvGrpSpPr>
        <p:grpSpPr>
          <a:xfrm>
            <a:off x="4609174" y="1449180"/>
            <a:ext cx="2888203" cy="4172505"/>
            <a:chOff x="4651897" y="2013090"/>
            <a:chExt cx="2888203" cy="4172505"/>
          </a:xfrm>
        </p:grpSpPr>
        <p:sp>
          <p:nvSpPr>
            <p:cNvPr id="54" name="Rectangle: Rounded Corners 53">
              <a:extLst>
                <a:ext uri="{FF2B5EF4-FFF2-40B4-BE49-F238E27FC236}">
                  <a16:creationId xmlns:a16="http://schemas.microsoft.com/office/drawing/2014/main" id="{798AEABC-00FE-4A52-8856-EA47C9B89D21}"/>
                </a:ext>
              </a:extLst>
            </p:cNvPr>
            <p:cNvSpPr/>
            <p:nvPr/>
          </p:nvSpPr>
          <p:spPr>
            <a:xfrm>
              <a:off x="4651897" y="2013090"/>
              <a:ext cx="2888203" cy="4172505"/>
            </a:xfrm>
            <a:prstGeom prst="roundRect">
              <a:avLst>
                <a:gd name="adj" fmla="val 8060"/>
              </a:avLst>
            </a:prstGeom>
            <a:solidFill>
              <a:schemeClr val="bg1"/>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56" name="TextBox 55">
              <a:extLst>
                <a:ext uri="{FF2B5EF4-FFF2-40B4-BE49-F238E27FC236}">
                  <a16:creationId xmlns:a16="http://schemas.microsoft.com/office/drawing/2014/main" id="{DC34E09D-8FED-4D37-8360-4A09F5C7E608}"/>
                </a:ext>
              </a:extLst>
            </p:cNvPr>
            <p:cNvSpPr txBox="1"/>
            <p:nvPr/>
          </p:nvSpPr>
          <p:spPr>
            <a:xfrm>
              <a:off x="4796437" y="3721456"/>
              <a:ext cx="2596166" cy="1569660"/>
            </a:xfrm>
            <a:prstGeom prst="rect">
              <a:avLst/>
            </a:prstGeom>
            <a:noFill/>
          </p:spPr>
          <p:txBody>
            <a:bodyPr wrap="square">
              <a:spAutoFit/>
            </a:bodyPr>
            <a:lstStyle/>
            <a:p>
              <a:pPr algn="ctr"/>
              <a:r>
                <a:rPr lang="mn-MN" sz="1600" b="1" dirty="0">
                  <a:latin typeface="Arial" panose="020B0604020202020204" pitchFamily="34" charset="0"/>
                  <a:cs typeface="Arial" panose="020B0604020202020204" pitchFamily="34" charset="0"/>
                </a:rPr>
                <a:t>ЗӨРЧИЛ ШАЛГАН ШИЙДВЭРЛЭХ ТУХАЙ ХУУЛЬД НЭМЭЛТ, ӨӨРЧЛӨЛТ ОРУУЛАХ ТУХАЙ ХУУЛИЙН ТӨСӨЛ</a:t>
              </a:r>
            </a:p>
          </p:txBody>
        </p:sp>
        <p:pic>
          <p:nvPicPr>
            <p:cNvPr id="57" name="Graphic 56" descr="Scales of justice with solid fill">
              <a:extLst>
                <a:ext uri="{FF2B5EF4-FFF2-40B4-BE49-F238E27FC236}">
                  <a16:creationId xmlns:a16="http://schemas.microsoft.com/office/drawing/2014/main" id="{648C84AE-62FC-4A32-BE03-9D2722411401}"/>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585514" y="2248659"/>
              <a:ext cx="1018012" cy="1018012"/>
            </a:xfrm>
            <a:prstGeom prst="rect">
              <a:avLst/>
            </a:prstGeom>
          </p:spPr>
        </p:pic>
      </p:grpSp>
      <p:sp>
        <p:nvSpPr>
          <p:cNvPr id="67" name="Rectangle 66">
            <a:extLst>
              <a:ext uri="{FF2B5EF4-FFF2-40B4-BE49-F238E27FC236}">
                <a16:creationId xmlns:a16="http://schemas.microsoft.com/office/drawing/2014/main" id="{80594187-11E3-445D-B716-D76903D1C955}"/>
              </a:ext>
            </a:extLst>
          </p:cNvPr>
          <p:cNvSpPr/>
          <p:nvPr/>
        </p:nvSpPr>
        <p:spPr>
          <a:xfrm>
            <a:off x="-1" y="0"/>
            <a:ext cx="209551" cy="6858000"/>
          </a:xfrm>
          <a:prstGeom prst="rect">
            <a:avLst/>
          </a:prstGeom>
          <a:solidFill>
            <a:schemeClr val="bg1">
              <a:alpha val="1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DDE69012-0B0B-4659-86CE-7A9E40FDEBF7}"/>
              </a:ext>
            </a:extLst>
          </p:cNvPr>
          <p:cNvSpPr/>
          <p:nvPr/>
        </p:nvSpPr>
        <p:spPr>
          <a:xfrm>
            <a:off x="11982449" y="13149"/>
            <a:ext cx="209551" cy="6858000"/>
          </a:xfrm>
          <a:prstGeom prst="rect">
            <a:avLst/>
          </a:prstGeom>
          <a:solidFill>
            <a:schemeClr val="bg1">
              <a:alpha val="1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extBox 58">
            <a:extLst>
              <a:ext uri="{FF2B5EF4-FFF2-40B4-BE49-F238E27FC236}">
                <a16:creationId xmlns:a16="http://schemas.microsoft.com/office/drawing/2014/main" id="{DB1E9ABC-EA96-4ADD-A86F-9266CC283EDF}"/>
              </a:ext>
            </a:extLst>
          </p:cNvPr>
          <p:cNvSpPr txBox="1"/>
          <p:nvPr/>
        </p:nvSpPr>
        <p:spPr>
          <a:xfrm>
            <a:off x="314325" y="1887839"/>
            <a:ext cx="4114800" cy="535531"/>
          </a:xfrm>
          <a:prstGeom prst="rect">
            <a:avLst/>
          </a:prstGeom>
          <a:noFill/>
        </p:spPr>
        <p:txBody>
          <a:bodyPr wrap="square">
            <a:spAutoFit/>
          </a:bodyPr>
          <a:lstStyle/>
          <a:p>
            <a:pPr marL="0" lvl="0" indent="0" algn="r" defTabSz="666750">
              <a:lnSpc>
                <a:spcPct val="90000"/>
              </a:lnSpc>
              <a:spcBef>
                <a:spcPct val="0"/>
              </a:spcBef>
              <a:spcAft>
                <a:spcPct val="35000"/>
              </a:spcAft>
              <a:buNone/>
            </a:pPr>
            <a:r>
              <a:rPr lang="mn-MN" sz="1600" b="1" kern="1200" dirty="0">
                <a:solidFill>
                  <a:srgbClr val="273238"/>
                </a:solidFill>
                <a:latin typeface="Arial" panose="020B0604020202020204" pitchFamily="34" charset="0"/>
                <a:cs typeface="Arial" panose="020B0604020202020204" pitchFamily="34" charset="0"/>
              </a:rPr>
              <a:t>Шүүхийн харьяаллыг тодорхой болгох /Эрүүгийн хэргийн шүүх/</a:t>
            </a:r>
          </a:p>
        </p:txBody>
      </p:sp>
      <p:sp>
        <p:nvSpPr>
          <p:cNvPr id="60" name="TextBox 59">
            <a:extLst>
              <a:ext uri="{FF2B5EF4-FFF2-40B4-BE49-F238E27FC236}">
                <a16:creationId xmlns:a16="http://schemas.microsoft.com/office/drawing/2014/main" id="{CE391934-D4BB-4F09-B494-797C7AEF298F}"/>
              </a:ext>
            </a:extLst>
          </p:cNvPr>
          <p:cNvSpPr txBox="1"/>
          <p:nvPr/>
        </p:nvSpPr>
        <p:spPr>
          <a:xfrm>
            <a:off x="314325" y="3003715"/>
            <a:ext cx="4114800" cy="757131"/>
          </a:xfrm>
          <a:prstGeom prst="rect">
            <a:avLst/>
          </a:prstGeom>
          <a:noFill/>
        </p:spPr>
        <p:txBody>
          <a:bodyPr wrap="square">
            <a:spAutoFit/>
          </a:bodyPr>
          <a:lstStyle/>
          <a:p>
            <a:pPr marL="0" lvl="0" indent="0" algn="r" defTabSz="666750">
              <a:lnSpc>
                <a:spcPct val="90000"/>
              </a:lnSpc>
              <a:spcBef>
                <a:spcPct val="0"/>
              </a:spcBef>
              <a:spcAft>
                <a:spcPct val="35000"/>
              </a:spcAft>
              <a:buNone/>
            </a:pPr>
            <a:r>
              <a:rPr lang="mn-MN" sz="1600" b="1" kern="1200" dirty="0">
                <a:solidFill>
                  <a:srgbClr val="273238"/>
                </a:solidFill>
                <a:latin typeface="Arial" panose="020B0604020202020204" pitchFamily="34" charset="0"/>
                <a:cs typeface="Arial" panose="020B0604020202020204" pitchFamily="34" charset="0"/>
              </a:rPr>
              <a:t>Зөрчил шалган шийдвэрлэх ажиллагааг цахим хэлбэрээр явуулж болох</a:t>
            </a:r>
          </a:p>
        </p:txBody>
      </p:sp>
      <p:sp>
        <p:nvSpPr>
          <p:cNvPr id="61" name="TextBox 60">
            <a:extLst>
              <a:ext uri="{FF2B5EF4-FFF2-40B4-BE49-F238E27FC236}">
                <a16:creationId xmlns:a16="http://schemas.microsoft.com/office/drawing/2014/main" id="{E352DC67-011B-453B-87E4-A8A6CB494164}"/>
              </a:ext>
            </a:extLst>
          </p:cNvPr>
          <p:cNvSpPr txBox="1"/>
          <p:nvPr/>
        </p:nvSpPr>
        <p:spPr>
          <a:xfrm>
            <a:off x="579823" y="4418963"/>
            <a:ext cx="3849302" cy="535531"/>
          </a:xfrm>
          <a:prstGeom prst="rect">
            <a:avLst/>
          </a:prstGeom>
          <a:noFill/>
        </p:spPr>
        <p:txBody>
          <a:bodyPr wrap="square">
            <a:spAutoFit/>
          </a:bodyPr>
          <a:lstStyle/>
          <a:p>
            <a:pPr marL="0" lvl="0" indent="0" algn="r" defTabSz="666750">
              <a:lnSpc>
                <a:spcPct val="90000"/>
              </a:lnSpc>
              <a:spcBef>
                <a:spcPct val="0"/>
              </a:spcBef>
              <a:spcAft>
                <a:spcPct val="35000"/>
              </a:spcAft>
              <a:buNone/>
            </a:pPr>
            <a:r>
              <a:rPr lang="mn-MN" sz="1600" b="1" kern="1200" dirty="0">
                <a:solidFill>
                  <a:srgbClr val="273238"/>
                </a:solidFill>
                <a:latin typeface="Arial" panose="020B0604020202020204" pitchFamily="34" charset="0"/>
                <a:cs typeface="Arial" panose="020B0604020202020204" pitchFamily="34" charset="0"/>
              </a:rPr>
              <a:t>Зөрчил шалган шийдвэрлэх харьяаллыг тодорхой болгох</a:t>
            </a:r>
          </a:p>
        </p:txBody>
      </p:sp>
      <p:cxnSp>
        <p:nvCxnSpPr>
          <p:cNvPr id="29" name="Straight Connector 28">
            <a:extLst>
              <a:ext uri="{FF2B5EF4-FFF2-40B4-BE49-F238E27FC236}">
                <a16:creationId xmlns:a16="http://schemas.microsoft.com/office/drawing/2014/main" id="{10BA6FEF-723D-4F38-B9A1-3B21D6FB87C7}"/>
              </a:ext>
            </a:extLst>
          </p:cNvPr>
          <p:cNvCxnSpPr>
            <a:cxnSpLocks/>
          </p:cNvCxnSpPr>
          <p:nvPr/>
        </p:nvCxnSpPr>
        <p:spPr>
          <a:xfrm>
            <a:off x="658878" y="2807519"/>
            <a:ext cx="3770247"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B3298FCF-AA08-4C1D-98B7-F75C68939301}"/>
              </a:ext>
            </a:extLst>
          </p:cNvPr>
          <p:cNvCxnSpPr>
            <a:cxnSpLocks/>
          </p:cNvCxnSpPr>
          <p:nvPr/>
        </p:nvCxnSpPr>
        <p:spPr>
          <a:xfrm>
            <a:off x="658878" y="4222765"/>
            <a:ext cx="3770247"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63" name="TextBox 62">
            <a:extLst>
              <a:ext uri="{FF2B5EF4-FFF2-40B4-BE49-F238E27FC236}">
                <a16:creationId xmlns:a16="http://schemas.microsoft.com/office/drawing/2014/main" id="{1C7891E3-9D6A-4DAF-8065-76F170B48D23}"/>
              </a:ext>
            </a:extLst>
          </p:cNvPr>
          <p:cNvSpPr txBox="1"/>
          <p:nvPr/>
        </p:nvSpPr>
        <p:spPr>
          <a:xfrm>
            <a:off x="7762875" y="1879600"/>
            <a:ext cx="4114800" cy="535531"/>
          </a:xfrm>
          <a:prstGeom prst="rect">
            <a:avLst/>
          </a:prstGeom>
          <a:noFill/>
        </p:spPr>
        <p:txBody>
          <a:bodyPr wrap="square">
            <a:spAutoFit/>
          </a:bodyPr>
          <a:lstStyle/>
          <a:p>
            <a:pPr marL="0" lvl="0" indent="0" defTabSz="666750">
              <a:lnSpc>
                <a:spcPct val="90000"/>
              </a:lnSpc>
              <a:spcBef>
                <a:spcPct val="0"/>
              </a:spcBef>
              <a:spcAft>
                <a:spcPct val="35000"/>
              </a:spcAft>
              <a:buNone/>
            </a:pPr>
            <a:r>
              <a:rPr lang="mn-MN" sz="1600" b="1" kern="1200" dirty="0">
                <a:solidFill>
                  <a:srgbClr val="273238"/>
                </a:solidFill>
                <a:latin typeface="Arial" panose="020B0604020202020204" pitchFamily="34" charset="0"/>
                <a:cs typeface="Arial" panose="020B0604020202020204" pitchFamily="34" charset="0"/>
              </a:rPr>
              <a:t>Зөрчлийн тухай хуулийн ерөнхий ангийн зохицуулалтад уялдуулах </a:t>
            </a:r>
          </a:p>
        </p:txBody>
      </p:sp>
      <p:sp>
        <p:nvSpPr>
          <p:cNvPr id="64" name="TextBox 63">
            <a:extLst>
              <a:ext uri="{FF2B5EF4-FFF2-40B4-BE49-F238E27FC236}">
                <a16:creationId xmlns:a16="http://schemas.microsoft.com/office/drawing/2014/main" id="{DB7106E0-1FF0-4BBE-8049-DAAD41CF2579}"/>
              </a:ext>
            </a:extLst>
          </p:cNvPr>
          <p:cNvSpPr txBox="1"/>
          <p:nvPr/>
        </p:nvSpPr>
        <p:spPr>
          <a:xfrm>
            <a:off x="7762875" y="2818315"/>
            <a:ext cx="4114800" cy="313933"/>
          </a:xfrm>
          <a:prstGeom prst="rect">
            <a:avLst/>
          </a:prstGeom>
          <a:noFill/>
        </p:spPr>
        <p:txBody>
          <a:bodyPr wrap="square">
            <a:spAutoFit/>
          </a:bodyPr>
          <a:lstStyle/>
          <a:p>
            <a:pPr marL="0" lvl="0" indent="0" defTabSz="666750">
              <a:lnSpc>
                <a:spcPct val="90000"/>
              </a:lnSpc>
              <a:spcBef>
                <a:spcPct val="0"/>
              </a:spcBef>
              <a:spcAft>
                <a:spcPct val="35000"/>
              </a:spcAft>
              <a:buNone/>
            </a:pPr>
            <a:r>
              <a:rPr lang="mn-MN" sz="1600" b="1" kern="1200" dirty="0">
                <a:solidFill>
                  <a:srgbClr val="273238"/>
                </a:solidFill>
                <a:latin typeface="Arial" panose="020B0604020202020204" pitchFamily="34" charset="0"/>
                <a:cs typeface="Arial" panose="020B0604020202020204" pitchFamily="34" charset="0"/>
              </a:rPr>
              <a:t>Сануулах шийтгэл хэрэглэх журам</a:t>
            </a:r>
          </a:p>
        </p:txBody>
      </p:sp>
      <p:sp>
        <p:nvSpPr>
          <p:cNvPr id="65" name="TextBox 64">
            <a:extLst>
              <a:ext uri="{FF2B5EF4-FFF2-40B4-BE49-F238E27FC236}">
                <a16:creationId xmlns:a16="http://schemas.microsoft.com/office/drawing/2014/main" id="{79709251-9045-4337-913D-E3E218D143EF}"/>
              </a:ext>
            </a:extLst>
          </p:cNvPr>
          <p:cNvSpPr txBox="1"/>
          <p:nvPr/>
        </p:nvSpPr>
        <p:spPr>
          <a:xfrm>
            <a:off x="7762875" y="3535433"/>
            <a:ext cx="3849302" cy="535531"/>
          </a:xfrm>
          <a:prstGeom prst="rect">
            <a:avLst/>
          </a:prstGeom>
          <a:noFill/>
        </p:spPr>
        <p:txBody>
          <a:bodyPr wrap="square">
            <a:spAutoFit/>
          </a:bodyPr>
          <a:lstStyle/>
          <a:p>
            <a:pPr marL="0" lvl="0" indent="0" defTabSz="666750">
              <a:lnSpc>
                <a:spcPct val="90000"/>
              </a:lnSpc>
              <a:spcBef>
                <a:spcPct val="0"/>
              </a:spcBef>
              <a:spcAft>
                <a:spcPct val="35000"/>
              </a:spcAft>
              <a:buNone/>
            </a:pPr>
            <a:r>
              <a:rPr lang="mn-MN" sz="1600" b="1" kern="1200" dirty="0">
                <a:solidFill>
                  <a:srgbClr val="273238"/>
                </a:solidFill>
                <a:latin typeface="Arial" panose="020B0604020202020204" pitchFamily="34" charset="0"/>
                <a:cs typeface="Arial" panose="020B0604020202020204" pitchFamily="34" charset="0"/>
              </a:rPr>
              <a:t>Зөрчлийн бүртгэл, мэдээллийн нэгдсэн  цахим сан ажиллах</a:t>
            </a:r>
          </a:p>
        </p:txBody>
      </p:sp>
      <p:sp>
        <p:nvSpPr>
          <p:cNvPr id="66" name="TextBox 65">
            <a:extLst>
              <a:ext uri="{FF2B5EF4-FFF2-40B4-BE49-F238E27FC236}">
                <a16:creationId xmlns:a16="http://schemas.microsoft.com/office/drawing/2014/main" id="{43CCBD03-CE47-49A8-9A8B-5052E7B98C35}"/>
              </a:ext>
            </a:extLst>
          </p:cNvPr>
          <p:cNvSpPr txBox="1"/>
          <p:nvPr/>
        </p:nvSpPr>
        <p:spPr>
          <a:xfrm>
            <a:off x="7762875" y="4474150"/>
            <a:ext cx="4114800" cy="535531"/>
          </a:xfrm>
          <a:prstGeom prst="rect">
            <a:avLst/>
          </a:prstGeom>
          <a:noFill/>
        </p:spPr>
        <p:txBody>
          <a:bodyPr wrap="square">
            <a:spAutoFit/>
          </a:bodyPr>
          <a:lstStyle/>
          <a:p>
            <a:pPr marL="0" lvl="0" indent="0" defTabSz="666750">
              <a:lnSpc>
                <a:spcPct val="90000"/>
              </a:lnSpc>
              <a:spcBef>
                <a:spcPct val="0"/>
              </a:spcBef>
              <a:spcAft>
                <a:spcPct val="35000"/>
              </a:spcAft>
              <a:buNone/>
            </a:pPr>
            <a:r>
              <a:rPr lang="mn-MN" sz="1600" b="1" kern="1200" dirty="0">
                <a:solidFill>
                  <a:srgbClr val="273238"/>
                </a:solidFill>
                <a:latin typeface="Arial" panose="020B0604020202020204" pitchFamily="34" charset="0"/>
                <a:cs typeface="Arial" panose="020B0604020202020204" pitchFamily="34" charset="0"/>
              </a:rPr>
              <a:t>Торгох шийтгэлийн хэмжээг хөнгөрүүлэх журам</a:t>
            </a:r>
          </a:p>
        </p:txBody>
      </p:sp>
      <p:cxnSp>
        <p:nvCxnSpPr>
          <p:cNvPr id="32" name="Straight Connector 31">
            <a:extLst>
              <a:ext uri="{FF2B5EF4-FFF2-40B4-BE49-F238E27FC236}">
                <a16:creationId xmlns:a16="http://schemas.microsoft.com/office/drawing/2014/main" id="{FCA5C18A-491F-4664-8B75-7B9A3CC001F9}"/>
              </a:ext>
            </a:extLst>
          </p:cNvPr>
          <p:cNvCxnSpPr>
            <a:cxnSpLocks/>
          </p:cNvCxnSpPr>
          <p:nvPr/>
        </p:nvCxnSpPr>
        <p:spPr>
          <a:xfrm>
            <a:off x="7762875" y="2616723"/>
            <a:ext cx="395407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9FEC174D-1478-47EE-A957-E988FD3F0A6D}"/>
              </a:ext>
            </a:extLst>
          </p:cNvPr>
          <p:cNvCxnSpPr>
            <a:cxnSpLocks/>
          </p:cNvCxnSpPr>
          <p:nvPr/>
        </p:nvCxnSpPr>
        <p:spPr>
          <a:xfrm>
            <a:off x="7762875" y="4272556"/>
            <a:ext cx="395407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4D0B4D95-3F27-4ADA-BDD8-8D4409AD4648}"/>
              </a:ext>
            </a:extLst>
          </p:cNvPr>
          <p:cNvCxnSpPr>
            <a:cxnSpLocks/>
          </p:cNvCxnSpPr>
          <p:nvPr/>
        </p:nvCxnSpPr>
        <p:spPr>
          <a:xfrm>
            <a:off x="7762875" y="3333840"/>
            <a:ext cx="3615992"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7790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2" presetClass="entr" presetSubtype="8" decel="100000" fill="hold" grpId="0" nodeType="afterEffect">
                                  <p:stCondLst>
                                    <p:cond delay="0"/>
                                  </p:stCondLst>
                                  <p:childTnLst>
                                    <p:set>
                                      <p:cBhvr>
                                        <p:cTn id="10" dur="1" fill="hold">
                                          <p:stCondLst>
                                            <p:cond delay="0"/>
                                          </p:stCondLst>
                                        </p:cTn>
                                        <p:tgtEl>
                                          <p:spTgt spid="59"/>
                                        </p:tgtEl>
                                        <p:attrNameLst>
                                          <p:attrName>style.visibility</p:attrName>
                                        </p:attrNameLst>
                                      </p:cBhvr>
                                      <p:to>
                                        <p:strVal val="visible"/>
                                      </p:to>
                                    </p:set>
                                    <p:anim calcmode="lin" valueType="num">
                                      <p:cBhvr additive="base">
                                        <p:cTn id="11" dur="500" fill="hold"/>
                                        <p:tgtEl>
                                          <p:spTgt spid="59"/>
                                        </p:tgtEl>
                                        <p:attrNameLst>
                                          <p:attrName>ppt_x</p:attrName>
                                        </p:attrNameLst>
                                      </p:cBhvr>
                                      <p:tavLst>
                                        <p:tav tm="0">
                                          <p:val>
                                            <p:strVal val="0-#ppt_w/2"/>
                                          </p:val>
                                        </p:tav>
                                        <p:tav tm="100000">
                                          <p:val>
                                            <p:strVal val="#ppt_x"/>
                                          </p:val>
                                        </p:tav>
                                      </p:tavLst>
                                    </p:anim>
                                    <p:anim calcmode="lin" valueType="num">
                                      <p:cBhvr additive="base">
                                        <p:cTn id="12" dur="500" fill="hold"/>
                                        <p:tgtEl>
                                          <p:spTgt spid="59"/>
                                        </p:tgtEl>
                                        <p:attrNameLst>
                                          <p:attrName>ppt_y</p:attrName>
                                        </p:attrNameLst>
                                      </p:cBhvr>
                                      <p:tavLst>
                                        <p:tav tm="0">
                                          <p:val>
                                            <p:strVal val="#ppt_y"/>
                                          </p:val>
                                        </p:tav>
                                        <p:tav tm="100000">
                                          <p:val>
                                            <p:strVal val="#ppt_y"/>
                                          </p:val>
                                        </p:tav>
                                      </p:tavLst>
                                    </p:anim>
                                  </p:childTnLst>
                                </p:cTn>
                              </p:par>
                              <p:par>
                                <p:cTn id="13" presetID="2" presetClass="entr" presetSubtype="8" decel="100000" fill="hold" nodeType="withEffect">
                                  <p:stCondLst>
                                    <p:cond delay="0"/>
                                  </p:stCondLst>
                                  <p:childTnLst>
                                    <p:set>
                                      <p:cBhvr>
                                        <p:cTn id="14" dur="1" fill="hold">
                                          <p:stCondLst>
                                            <p:cond delay="0"/>
                                          </p:stCondLst>
                                        </p:cTn>
                                        <p:tgtEl>
                                          <p:spTgt spid="29"/>
                                        </p:tgtEl>
                                        <p:attrNameLst>
                                          <p:attrName>style.visibility</p:attrName>
                                        </p:attrNameLst>
                                      </p:cBhvr>
                                      <p:to>
                                        <p:strVal val="visible"/>
                                      </p:to>
                                    </p:set>
                                    <p:anim calcmode="lin" valueType="num">
                                      <p:cBhvr additive="base">
                                        <p:cTn id="15" dur="500" fill="hold"/>
                                        <p:tgtEl>
                                          <p:spTgt spid="29"/>
                                        </p:tgtEl>
                                        <p:attrNameLst>
                                          <p:attrName>ppt_x</p:attrName>
                                        </p:attrNameLst>
                                      </p:cBhvr>
                                      <p:tavLst>
                                        <p:tav tm="0">
                                          <p:val>
                                            <p:strVal val="0-#ppt_w/2"/>
                                          </p:val>
                                        </p:tav>
                                        <p:tav tm="100000">
                                          <p:val>
                                            <p:strVal val="#ppt_x"/>
                                          </p:val>
                                        </p:tav>
                                      </p:tavLst>
                                    </p:anim>
                                    <p:anim calcmode="lin" valueType="num">
                                      <p:cBhvr additive="base">
                                        <p:cTn id="16" dur="500" fill="hold"/>
                                        <p:tgtEl>
                                          <p:spTgt spid="29"/>
                                        </p:tgtEl>
                                        <p:attrNameLst>
                                          <p:attrName>ppt_y</p:attrName>
                                        </p:attrNameLst>
                                      </p:cBhvr>
                                      <p:tavLst>
                                        <p:tav tm="0">
                                          <p:val>
                                            <p:strVal val="#ppt_y"/>
                                          </p:val>
                                        </p:tav>
                                        <p:tav tm="100000">
                                          <p:val>
                                            <p:strVal val="#ppt_y"/>
                                          </p:val>
                                        </p:tav>
                                      </p:tavLst>
                                    </p:anim>
                                  </p:childTnLst>
                                </p:cTn>
                              </p:par>
                              <p:par>
                                <p:cTn id="17" presetID="2" presetClass="entr" presetSubtype="8" decel="100000" fill="hold" grpId="0" nodeType="withEffect">
                                  <p:stCondLst>
                                    <p:cond delay="0"/>
                                  </p:stCondLst>
                                  <p:childTnLst>
                                    <p:set>
                                      <p:cBhvr>
                                        <p:cTn id="18" dur="1" fill="hold">
                                          <p:stCondLst>
                                            <p:cond delay="0"/>
                                          </p:stCondLst>
                                        </p:cTn>
                                        <p:tgtEl>
                                          <p:spTgt spid="60"/>
                                        </p:tgtEl>
                                        <p:attrNameLst>
                                          <p:attrName>style.visibility</p:attrName>
                                        </p:attrNameLst>
                                      </p:cBhvr>
                                      <p:to>
                                        <p:strVal val="visible"/>
                                      </p:to>
                                    </p:set>
                                    <p:anim calcmode="lin" valueType="num">
                                      <p:cBhvr additive="base">
                                        <p:cTn id="19" dur="500" fill="hold"/>
                                        <p:tgtEl>
                                          <p:spTgt spid="60"/>
                                        </p:tgtEl>
                                        <p:attrNameLst>
                                          <p:attrName>ppt_x</p:attrName>
                                        </p:attrNameLst>
                                      </p:cBhvr>
                                      <p:tavLst>
                                        <p:tav tm="0">
                                          <p:val>
                                            <p:strVal val="0-#ppt_w/2"/>
                                          </p:val>
                                        </p:tav>
                                        <p:tav tm="100000">
                                          <p:val>
                                            <p:strVal val="#ppt_x"/>
                                          </p:val>
                                        </p:tav>
                                      </p:tavLst>
                                    </p:anim>
                                    <p:anim calcmode="lin" valueType="num">
                                      <p:cBhvr additive="base">
                                        <p:cTn id="20" dur="500" fill="hold"/>
                                        <p:tgtEl>
                                          <p:spTgt spid="60"/>
                                        </p:tgtEl>
                                        <p:attrNameLst>
                                          <p:attrName>ppt_y</p:attrName>
                                        </p:attrNameLst>
                                      </p:cBhvr>
                                      <p:tavLst>
                                        <p:tav tm="0">
                                          <p:val>
                                            <p:strVal val="#ppt_y"/>
                                          </p:val>
                                        </p:tav>
                                        <p:tav tm="100000">
                                          <p:val>
                                            <p:strVal val="#ppt_y"/>
                                          </p:val>
                                        </p:tav>
                                      </p:tavLst>
                                    </p:anim>
                                  </p:childTnLst>
                                </p:cTn>
                              </p:par>
                              <p:par>
                                <p:cTn id="21" presetID="2" presetClass="entr" presetSubtype="8" decel="100000" fill="hold" nodeType="withEffect">
                                  <p:stCondLst>
                                    <p:cond delay="0"/>
                                  </p:stCondLst>
                                  <p:childTnLst>
                                    <p:set>
                                      <p:cBhvr>
                                        <p:cTn id="22" dur="1" fill="hold">
                                          <p:stCondLst>
                                            <p:cond delay="0"/>
                                          </p:stCondLst>
                                        </p:cTn>
                                        <p:tgtEl>
                                          <p:spTgt spid="31"/>
                                        </p:tgtEl>
                                        <p:attrNameLst>
                                          <p:attrName>style.visibility</p:attrName>
                                        </p:attrNameLst>
                                      </p:cBhvr>
                                      <p:to>
                                        <p:strVal val="visible"/>
                                      </p:to>
                                    </p:set>
                                    <p:anim calcmode="lin" valueType="num">
                                      <p:cBhvr additive="base">
                                        <p:cTn id="23" dur="500" fill="hold"/>
                                        <p:tgtEl>
                                          <p:spTgt spid="31"/>
                                        </p:tgtEl>
                                        <p:attrNameLst>
                                          <p:attrName>ppt_x</p:attrName>
                                        </p:attrNameLst>
                                      </p:cBhvr>
                                      <p:tavLst>
                                        <p:tav tm="0">
                                          <p:val>
                                            <p:strVal val="0-#ppt_w/2"/>
                                          </p:val>
                                        </p:tav>
                                        <p:tav tm="100000">
                                          <p:val>
                                            <p:strVal val="#ppt_x"/>
                                          </p:val>
                                        </p:tav>
                                      </p:tavLst>
                                    </p:anim>
                                    <p:anim calcmode="lin" valueType="num">
                                      <p:cBhvr additive="base">
                                        <p:cTn id="24" dur="500" fill="hold"/>
                                        <p:tgtEl>
                                          <p:spTgt spid="31"/>
                                        </p:tgtEl>
                                        <p:attrNameLst>
                                          <p:attrName>ppt_y</p:attrName>
                                        </p:attrNameLst>
                                      </p:cBhvr>
                                      <p:tavLst>
                                        <p:tav tm="0">
                                          <p:val>
                                            <p:strVal val="#ppt_y"/>
                                          </p:val>
                                        </p:tav>
                                        <p:tav tm="100000">
                                          <p:val>
                                            <p:strVal val="#ppt_y"/>
                                          </p:val>
                                        </p:tav>
                                      </p:tavLst>
                                    </p:anim>
                                  </p:childTnLst>
                                </p:cTn>
                              </p:par>
                              <p:par>
                                <p:cTn id="25" presetID="2" presetClass="entr" presetSubtype="8" decel="100000" fill="hold" grpId="0" nodeType="withEffect">
                                  <p:stCondLst>
                                    <p:cond delay="0"/>
                                  </p:stCondLst>
                                  <p:childTnLst>
                                    <p:set>
                                      <p:cBhvr>
                                        <p:cTn id="26" dur="1" fill="hold">
                                          <p:stCondLst>
                                            <p:cond delay="0"/>
                                          </p:stCondLst>
                                        </p:cTn>
                                        <p:tgtEl>
                                          <p:spTgt spid="61"/>
                                        </p:tgtEl>
                                        <p:attrNameLst>
                                          <p:attrName>style.visibility</p:attrName>
                                        </p:attrNameLst>
                                      </p:cBhvr>
                                      <p:to>
                                        <p:strVal val="visible"/>
                                      </p:to>
                                    </p:set>
                                    <p:anim calcmode="lin" valueType="num">
                                      <p:cBhvr additive="base">
                                        <p:cTn id="27" dur="500" fill="hold"/>
                                        <p:tgtEl>
                                          <p:spTgt spid="61"/>
                                        </p:tgtEl>
                                        <p:attrNameLst>
                                          <p:attrName>ppt_x</p:attrName>
                                        </p:attrNameLst>
                                      </p:cBhvr>
                                      <p:tavLst>
                                        <p:tav tm="0">
                                          <p:val>
                                            <p:strVal val="0-#ppt_w/2"/>
                                          </p:val>
                                        </p:tav>
                                        <p:tav tm="100000">
                                          <p:val>
                                            <p:strVal val="#ppt_x"/>
                                          </p:val>
                                        </p:tav>
                                      </p:tavLst>
                                    </p:anim>
                                    <p:anim calcmode="lin" valueType="num">
                                      <p:cBhvr additive="base">
                                        <p:cTn id="28" dur="500" fill="hold"/>
                                        <p:tgtEl>
                                          <p:spTgt spid="61"/>
                                        </p:tgtEl>
                                        <p:attrNameLst>
                                          <p:attrName>ppt_y</p:attrName>
                                        </p:attrNameLst>
                                      </p:cBhvr>
                                      <p:tavLst>
                                        <p:tav tm="0">
                                          <p:val>
                                            <p:strVal val="#ppt_y"/>
                                          </p:val>
                                        </p:tav>
                                        <p:tav tm="100000">
                                          <p:val>
                                            <p:strVal val="#ppt_y"/>
                                          </p:val>
                                        </p:tav>
                                      </p:tavLst>
                                    </p:anim>
                                  </p:childTnLst>
                                </p:cTn>
                              </p:par>
                              <p:par>
                                <p:cTn id="29" presetID="2" presetClass="entr" presetSubtype="2" decel="100000" fill="hold" grpId="0" nodeType="withEffect">
                                  <p:stCondLst>
                                    <p:cond delay="0"/>
                                  </p:stCondLst>
                                  <p:childTnLst>
                                    <p:set>
                                      <p:cBhvr>
                                        <p:cTn id="30" dur="1" fill="hold">
                                          <p:stCondLst>
                                            <p:cond delay="0"/>
                                          </p:stCondLst>
                                        </p:cTn>
                                        <p:tgtEl>
                                          <p:spTgt spid="63"/>
                                        </p:tgtEl>
                                        <p:attrNameLst>
                                          <p:attrName>style.visibility</p:attrName>
                                        </p:attrNameLst>
                                      </p:cBhvr>
                                      <p:to>
                                        <p:strVal val="visible"/>
                                      </p:to>
                                    </p:set>
                                    <p:anim calcmode="lin" valueType="num">
                                      <p:cBhvr additive="base">
                                        <p:cTn id="31" dur="500" fill="hold"/>
                                        <p:tgtEl>
                                          <p:spTgt spid="63"/>
                                        </p:tgtEl>
                                        <p:attrNameLst>
                                          <p:attrName>ppt_x</p:attrName>
                                        </p:attrNameLst>
                                      </p:cBhvr>
                                      <p:tavLst>
                                        <p:tav tm="0">
                                          <p:val>
                                            <p:strVal val="1+#ppt_w/2"/>
                                          </p:val>
                                        </p:tav>
                                        <p:tav tm="100000">
                                          <p:val>
                                            <p:strVal val="#ppt_x"/>
                                          </p:val>
                                        </p:tav>
                                      </p:tavLst>
                                    </p:anim>
                                    <p:anim calcmode="lin" valueType="num">
                                      <p:cBhvr additive="base">
                                        <p:cTn id="32" dur="500" fill="hold"/>
                                        <p:tgtEl>
                                          <p:spTgt spid="63"/>
                                        </p:tgtEl>
                                        <p:attrNameLst>
                                          <p:attrName>ppt_y</p:attrName>
                                        </p:attrNameLst>
                                      </p:cBhvr>
                                      <p:tavLst>
                                        <p:tav tm="0">
                                          <p:val>
                                            <p:strVal val="#ppt_y"/>
                                          </p:val>
                                        </p:tav>
                                        <p:tav tm="100000">
                                          <p:val>
                                            <p:strVal val="#ppt_y"/>
                                          </p:val>
                                        </p:tav>
                                      </p:tavLst>
                                    </p:anim>
                                  </p:childTnLst>
                                </p:cTn>
                              </p:par>
                              <p:par>
                                <p:cTn id="33" presetID="2" presetClass="entr" presetSubtype="2" decel="100000" fill="hold" nodeType="withEffect">
                                  <p:stCondLst>
                                    <p:cond delay="0"/>
                                  </p:stCondLst>
                                  <p:childTnLst>
                                    <p:set>
                                      <p:cBhvr>
                                        <p:cTn id="34" dur="1" fill="hold">
                                          <p:stCondLst>
                                            <p:cond delay="0"/>
                                          </p:stCondLst>
                                        </p:cTn>
                                        <p:tgtEl>
                                          <p:spTgt spid="32"/>
                                        </p:tgtEl>
                                        <p:attrNameLst>
                                          <p:attrName>style.visibility</p:attrName>
                                        </p:attrNameLst>
                                      </p:cBhvr>
                                      <p:to>
                                        <p:strVal val="visible"/>
                                      </p:to>
                                    </p:set>
                                    <p:anim calcmode="lin" valueType="num">
                                      <p:cBhvr additive="base">
                                        <p:cTn id="35" dur="500" fill="hold"/>
                                        <p:tgtEl>
                                          <p:spTgt spid="32"/>
                                        </p:tgtEl>
                                        <p:attrNameLst>
                                          <p:attrName>ppt_x</p:attrName>
                                        </p:attrNameLst>
                                      </p:cBhvr>
                                      <p:tavLst>
                                        <p:tav tm="0">
                                          <p:val>
                                            <p:strVal val="1+#ppt_w/2"/>
                                          </p:val>
                                        </p:tav>
                                        <p:tav tm="100000">
                                          <p:val>
                                            <p:strVal val="#ppt_x"/>
                                          </p:val>
                                        </p:tav>
                                      </p:tavLst>
                                    </p:anim>
                                    <p:anim calcmode="lin" valueType="num">
                                      <p:cBhvr additive="base">
                                        <p:cTn id="36" dur="500" fill="hold"/>
                                        <p:tgtEl>
                                          <p:spTgt spid="32"/>
                                        </p:tgtEl>
                                        <p:attrNameLst>
                                          <p:attrName>ppt_y</p:attrName>
                                        </p:attrNameLst>
                                      </p:cBhvr>
                                      <p:tavLst>
                                        <p:tav tm="0">
                                          <p:val>
                                            <p:strVal val="#ppt_y"/>
                                          </p:val>
                                        </p:tav>
                                        <p:tav tm="100000">
                                          <p:val>
                                            <p:strVal val="#ppt_y"/>
                                          </p:val>
                                        </p:tav>
                                      </p:tavLst>
                                    </p:anim>
                                  </p:childTnLst>
                                </p:cTn>
                              </p:par>
                              <p:par>
                                <p:cTn id="37" presetID="2" presetClass="entr" presetSubtype="2" decel="100000" fill="hold" grpId="0" nodeType="withEffect">
                                  <p:stCondLst>
                                    <p:cond delay="0"/>
                                  </p:stCondLst>
                                  <p:childTnLst>
                                    <p:set>
                                      <p:cBhvr>
                                        <p:cTn id="38" dur="1" fill="hold">
                                          <p:stCondLst>
                                            <p:cond delay="0"/>
                                          </p:stCondLst>
                                        </p:cTn>
                                        <p:tgtEl>
                                          <p:spTgt spid="64"/>
                                        </p:tgtEl>
                                        <p:attrNameLst>
                                          <p:attrName>style.visibility</p:attrName>
                                        </p:attrNameLst>
                                      </p:cBhvr>
                                      <p:to>
                                        <p:strVal val="visible"/>
                                      </p:to>
                                    </p:set>
                                    <p:anim calcmode="lin" valueType="num">
                                      <p:cBhvr additive="base">
                                        <p:cTn id="39" dur="500" fill="hold"/>
                                        <p:tgtEl>
                                          <p:spTgt spid="64"/>
                                        </p:tgtEl>
                                        <p:attrNameLst>
                                          <p:attrName>ppt_x</p:attrName>
                                        </p:attrNameLst>
                                      </p:cBhvr>
                                      <p:tavLst>
                                        <p:tav tm="0">
                                          <p:val>
                                            <p:strVal val="1+#ppt_w/2"/>
                                          </p:val>
                                        </p:tav>
                                        <p:tav tm="100000">
                                          <p:val>
                                            <p:strVal val="#ppt_x"/>
                                          </p:val>
                                        </p:tav>
                                      </p:tavLst>
                                    </p:anim>
                                    <p:anim calcmode="lin" valueType="num">
                                      <p:cBhvr additive="base">
                                        <p:cTn id="40" dur="500" fill="hold"/>
                                        <p:tgtEl>
                                          <p:spTgt spid="64"/>
                                        </p:tgtEl>
                                        <p:attrNameLst>
                                          <p:attrName>ppt_y</p:attrName>
                                        </p:attrNameLst>
                                      </p:cBhvr>
                                      <p:tavLst>
                                        <p:tav tm="0">
                                          <p:val>
                                            <p:strVal val="#ppt_y"/>
                                          </p:val>
                                        </p:tav>
                                        <p:tav tm="100000">
                                          <p:val>
                                            <p:strVal val="#ppt_y"/>
                                          </p:val>
                                        </p:tav>
                                      </p:tavLst>
                                    </p:anim>
                                  </p:childTnLst>
                                </p:cTn>
                              </p:par>
                              <p:par>
                                <p:cTn id="41" presetID="2" presetClass="entr" presetSubtype="2" decel="100000" fill="hold" nodeType="withEffect">
                                  <p:stCondLst>
                                    <p:cond delay="0"/>
                                  </p:stCondLst>
                                  <p:childTnLst>
                                    <p:set>
                                      <p:cBhvr>
                                        <p:cTn id="42" dur="1" fill="hold">
                                          <p:stCondLst>
                                            <p:cond delay="0"/>
                                          </p:stCondLst>
                                        </p:cTn>
                                        <p:tgtEl>
                                          <p:spTgt spid="34"/>
                                        </p:tgtEl>
                                        <p:attrNameLst>
                                          <p:attrName>style.visibility</p:attrName>
                                        </p:attrNameLst>
                                      </p:cBhvr>
                                      <p:to>
                                        <p:strVal val="visible"/>
                                      </p:to>
                                    </p:set>
                                    <p:anim calcmode="lin" valueType="num">
                                      <p:cBhvr additive="base">
                                        <p:cTn id="43" dur="500" fill="hold"/>
                                        <p:tgtEl>
                                          <p:spTgt spid="34"/>
                                        </p:tgtEl>
                                        <p:attrNameLst>
                                          <p:attrName>ppt_x</p:attrName>
                                        </p:attrNameLst>
                                      </p:cBhvr>
                                      <p:tavLst>
                                        <p:tav tm="0">
                                          <p:val>
                                            <p:strVal val="1+#ppt_w/2"/>
                                          </p:val>
                                        </p:tav>
                                        <p:tav tm="100000">
                                          <p:val>
                                            <p:strVal val="#ppt_x"/>
                                          </p:val>
                                        </p:tav>
                                      </p:tavLst>
                                    </p:anim>
                                    <p:anim calcmode="lin" valueType="num">
                                      <p:cBhvr additive="base">
                                        <p:cTn id="44" dur="500" fill="hold"/>
                                        <p:tgtEl>
                                          <p:spTgt spid="34"/>
                                        </p:tgtEl>
                                        <p:attrNameLst>
                                          <p:attrName>ppt_y</p:attrName>
                                        </p:attrNameLst>
                                      </p:cBhvr>
                                      <p:tavLst>
                                        <p:tav tm="0">
                                          <p:val>
                                            <p:strVal val="#ppt_y"/>
                                          </p:val>
                                        </p:tav>
                                        <p:tav tm="100000">
                                          <p:val>
                                            <p:strVal val="#ppt_y"/>
                                          </p:val>
                                        </p:tav>
                                      </p:tavLst>
                                    </p:anim>
                                  </p:childTnLst>
                                </p:cTn>
                              </p:par>
                              <p:par>
                                <p:cTn id="45" presetID="2" presetClass="entr" presetSubtype="2" decel="100000" fill="hold" grpId="0" nodeType="withEffect">
                                  <p:stCondLst>
                                    <p:cond delay="0"/>
                                  </p:stCondLst>
                                  <p:childTnLst>
                                    <p:set>
                                      <p:cBhvr>
                                        <p:cTn id="46" dur="1" fill="hold">
                                          <p:stCondLst>
                                            <p:cond delay="0"/>
                                          </p:stCondLst>
                                        </p:cTn>
                                        <p:tgtEl>
                                          <p:spTgt spid="65"/>
                                        </p:tgtEl>
                                        <p:attrNameLst>
                                          <p:attrName>style.visibility</p:attrName>
                                        </p:attrNameLst>
                                      </p:cBhvr>
                                      <p:to>
                                        <p:strVal val="visible"/>
                                      </p:to>
                                    </p:set>
                                    <p:anim calcmode="lin" valueType="num">
                                      <p:cBhvr additive="base">
                                        <p:cTn id="47" dur="500" fill="hold"/>
                                        <p:tgtEl>
                                          <p:spTgt spid="65"/>
                                        </p:tgtEl>
                                        <p:attrNameLst>
                                          <p:attrName>ppt_x</p:attrName>
                                        </p:attrNameLst>
                                      </p:cBhvr>
                                      <p:tavLst>
                                        <p:tav tm="0">
                                          <p:val>
                                            <p:strVal val="1+#ppt_w/2"/>
                                          </p:val>
                                        </p:tav>
                                        <p:tav tm="100000">
                                          <p:val>
                                            <p:strVal val="#ppt_x"/>
                                          </p:val>
                                        </p:tav>
                                      </p:tavLst>
                                    </p:anim>
                                    <p:anim calcmode="lin" valueType="num">
                                      <p:cBhvr additive="base">
                                        <p:cTn id="48" dur="500" fill="hold"/>
                                        <p:tgtEl>
                                          <p:spTgt spid="65"/>
                                        </p:tgtEl>
                                        <p:attrNameLst>
                                          <p:attrName>ppt_y</p:attrName>
                                        </p:attrNameLst>
                                      </p:cBhvr>
                                      <p:tavLst>
                                        <p:tav tm="0">
                                          <p:val>
                                            <p:strVal val="#ppt_y"/>
                                          </p:val>
                                        </p:tav>
                                        <p:tav tm="100000">
                                          <p:val>
                                            <p:strVal val="#ppt_y"/>
                                          </p:val>
                                        </p:tav>
                                      </p:tavLst>
                                    </p:anim>
                                  </p:childTnLst>
                                </p:cTn>
                              </p:par>
                              <p:par>
                                <p:cTn id="49" presetID="2" presetClass="entr" presetSubtype="2" decel="100000" fill="hold" nodeType="withEffect">
                                  <p:stCondLst>
                                    <p:cond delay="0"/>
                                  </p:stCondLst>
                                  <p:childTnLst>
                                    <p:set>
                                      <p:cBhvr>
                                        <p:cTn id="50" dur="1" fill="hold">
                                          <p:stCondLst>
                                            <p:cond delay="0"/>
                                          </p:stCondLst>
                                        </p:cTn>
                                        <p:tgtEl>
                                          <p:spTgt spid="33"/>
                                        </p:tgtEl>
                                        <p:attrNameLst>
                                          <p:attrName>style.visibility</p:attrName>
                                        </p:attrNameLst>
                                      </p:cBhvr>
                                      <p:to>
                                        <p:strVal val="visible"/>
                                      </p:to>
                                    </p:set>
                                    <p:anim calcmode="lin" valueType="num">
                                      <p:cBhvr additive="base">
                                        <p:cTn id="51" dur="500" fill="hold"/>
                                        <p:tgtEl>
                                          <p:spTgt spid="33"/>
                                        </p:tgtEl>
                                        <p:attrNameLst>
                                          <p:attrName>ppt_x</p:attrName>
                                        </p:attrNameLst>
                                      </p:cBhvr>
                                      <p:tavLst>
                                        <p:tav tm="0">
                                          <p:val>
                                            <p:strVal val="1+#ppt_w/2"/>
                                          </p:val>
                                        </p:tav>
                                        <p:tav tm="100000">
                                          <p:val>
                                            <p:strVal val="#ppt_x"/>
                                          </p:val>
                                        </p:tav>
                                      </p:tavLst>
                                    </p:anim>
                                    <p:anim calcmode="lin" valueType="num">
                                      <p:cBhvr additive="base">
                                        <p:cTn id="52" dur="500" fill="hold"/>
                                        <p:tgtEl>
                                          <p:spTgt spid="33"/>
                                        </p:tgtEl>
                                        <p:attrNameLst>
                                          <p:attrName>ppt_y</p:attrName>
                                        </p:attrNameLst>
                                      </p:cBhvr>
                                      <p:tavLst>
                                        <p:tav tm="0">
                                          <p:val>
                                            <p:strVal val="#ppt_y"/>
                                          </p:val>
                                        </p:tav>
                                        <p:tav tm="100000">
                                          <p:val>
                                            <p:strVal val="#ppt_y"/>
                                          </p:val>
                                        </p:tav>
                                      </p:tavLst>
                                    </p:anim>
                                  </p:childTnLst>
                                </p:cTn>
                              </p:par>
                              <p:par>
                                <p:cTn id="53" presetID="2" presetClass="entr" presetSubtype="2" decel="100000" fill="hold" grpId="0" nodeType="withEffect">
                                  <p:stCondLst>
                                    <p:cond delay="0"/>
                                  </p:stCondLst>
                                  <p:childTnLst>
                                    <p:set>
                                      <p:cBhvr>
                                        <p:cTn id="54" dur="1" fill="hold">
                                          <p:stCondLst>
                                            <p:cond delay="0"/>
                                          </p:stCondLst>
                                        </p:cTn>
                                        <p:tgtEl>
                                          <p:spTgt spid="66"/>
                                        </p:tgtEl>
                                        <p:attrNameLst>
                                          <p:attrName>style.visibility</p:attrName>
                                        </p:attrNameLst>
                                      </p:cBhvr>
                                      <p:to>
                                        <p:strVal val="visible"/>
                                      </p:to>
                                    </p:set>
                                    <p:anim calcmode="lin" valueType="num">
                                      <p:cBhvr additive="base">
                                        <p:cTn id="55" dur="500" fill="hold"/>
                                        <p:tgtEl>
                                          <p:spTgt spid="66"/>
                                        </p:tgtEl>
                                        <p:attrNameLst>
                                          <p:attrName>ppt_x</p:attrName>
                                        </p:attrNameLst>
                                      </p:cBhvr>
                                      <p:tavLst>
                                        <p:tav tm="0">
                                          <p:val>
                                            <p:strVal val="1+#ppt_w/2"/>
                                          </p:val>
                                        </p:tav>
                                        <p:tav tm="100000">
                                          <p:val>
                                            <p:strVal val="#ppt_x"/>
                                          </p:val>
                                        </p:tav>
                                      </p:tavLst>
                                    </p:anim>
                                    <p:anim calcmode="lin" valueType="num">
                                      <p:cBhvr additive="base">
                                        <p:cTn id="56" dur="500" fill="hold"/>
                                        <p:tgtEl>
                                          <p:spTgt spid="6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p:bldP spid="60" grpId="0"/>
      <p:bldP spid="61" grpId="0"/>
      <p:bldP spid="63" grpId="0"/>
      <p:bldP spid="64" grpId="0"/>
      <p:bldP spid="65" grpId="0"/>
      <p:bldP spid="6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7">
            <a:extLst>
              <a:ext uri="{FF2B5EF4-FFF2-40B4-BE49-F238E27FC236}">
                <a16:creationId xmlns:a16="http://schemas.microsoft.com/office/drawing/2014/main" id="{B0AE0856-78A6-74E6-4CB4-4B945A9CD143}"/>
              </a:ext>
            </a:extLst>
          </p:cNvPr>
          <p:cNvSpPr/>
          <p:nvPr/>
        </p:nvSpPr>
        <p:spPr>
          <a:xfrm>
            <a:off x="693962" y="1952975"/>
            <a:ext cx="2836037" cy="4432585"/>
          </a:xfrm>
          <a:prstGeom prst="roundRect">
            <a:avLst>
              <a:gd name="adj" fmla="val 7372"/>
            </a:avLst>
          </a:prstGeom>
          <a:ln/>
        </p:spPr>
        <p:style>
          <a:lnRef idx="3">
            <a:schemeClr val="lt1"/>
          </a:lnRef>
          <a:fillRef idx="1">
            <a:schemeClr val="accent1"/>
          </a:fillRef>
          <a:effectRef idx="1">
            <a:schemeClr val="accent1"/>
          </a:effectRef>
          <a:fontRef idx="minor">
            <a:schemeClr val="lt1"/>
          </a:fontRef>
        </p:style>
        <p:txBody>
          <a:bodyPr rtlCol="0" anchor="ctr"/>
          <a:lstStyle/>
          <a:p>
            <a:pPr algn="ctr"/>
            <a:endParaRPr lang="en-US" sz="1200" b="1" dirty="0">
              <a:solidFill>
                <a:srgbClr val="222976"/>
              </a:solidFill>
              <a:latin typeface="Montserrat" pitchFamily="2" charset="0"/>
              <a:cs typeface="Arial" panose="020B0604020202020204" pitchFamily="34" charset="0"/>
            </a:endParaRPr>
          </a:p>
          <a:p>
            <a:pPr algn="ctr"/>
            <a:endParaRPr lang="en-US" sz="1200" b="1" dirty="0">
              <a:solidFill>
                <a:srgbClr val="222976"/>
              </a:solidFill>
              <a:latin typeface="Montserrat" pitchFamily="2" charset="0"/>
              <a:cs typeface="Arial" panose="020B0604020202020204" pitchFamily="34" charset="0"/>
            </a:endParaRPr>
          </a:p>
          <a:p>
            <a:pPr algn="ctr"/>
            <a:endParaRPr lang="x-none" sz="1400" b="1" dirty="0">
              <a:solidFill>
                <a:srgbClr val="FFC000"/>
              </a:solidFill>
              <a:latin typeface="Arial" panose="020B0604020202020204" pitchFamily="34" charset="0"/>
              <a:cs typeface="Arial" panose="020B0604020202020204" pitchFamily="34" charset="0"/>
            </a:endParaRPr>
          </a:p>
          <a:p>
            <a:pPr algn="ctr"/>
            <a:endParaRPr lang="x-none" sz="1400" b="1" dirty="0">
              <a:solidFill>
                <a:srgbClr val="FFC000"/>
              </a:solidFill>
              <a:latin typeface="Arial" panose="020B0604020202020204" pitchFamily="34" charset="0"/>
              <a:cs typeface="Arial" panose="020B0604020202020204" pitchFamily="34" charset="0"/>
            </a:endParaRPr>
          </a:p>
          <a:p>
            <a:pPr algn="ctr"/>
            <a:endParaRPr lang="x-none" sz="1400" b="1" dirty="0">
              <a:solidFill>
                <a:srgbClr val="FFC000"/>
              </a:solidFill>
              <a:latin typeface="Arial" panose="020B0604020202020204" pitchFamily="34" charset="0"/>
              <a:cs typeface="Arial" panose="020B0604020202020204" pitchFamily="34" charset="0"/>
            </a:endParaRPr>
          </a:p>
          <a:p>
            <a:pPr algn="ctr"/>
            <a:endParaRPr lang="x-none" sz="1400" b="1" dirty="0">
              <a:solidFill>
                <a:srgbClr val="FFC000"/>
              </a:solidFill>
              <a:latin typeface="Arial" panose="020B0604020202020204" pitchFamily="34" charset="0"/>
              <a:cs typeface="Arial" panose="020B0604020202020204" pitchFamily="34" charset="0"/>
            </a:endParaRPr>
          </a:p>
          <a:p>
            <a:pPr algn="ctr"/>
            <a:endParaRPr lang="x-none" sz="1400" b="1" dirty="0">
              <a:solidFill>
                <a:srgbClr val="FFC000"/>
              </a:solidFill>
              <a:latin typeface="Arial" panose="020B0604020202020204" pitchFamily="34" charset="0"/>
              <a:cs typeface="Arial" panose="020B0604020202020204" pitchFamily="34" charset="0"/>
            </a:endParaRPr>
          </a:p>
          <a:p>
            <a:pPr algn="ctr"/>
            <a:r>
              <a:rPr lang="mn-MN" sz="1400" b="1" dirty="0">
                <a:solidFill>
                  <a:srgbClr val="FFC000"/>
                </a:solidFill>
                <a:latin typeface="Arial" panose="020B0604020202020204" pitchFamily="34" charset="0"/>
                <a:cs typeface="Arial" panose="020B0604020202020204" pitchFamily="34" charset="0"/>
              </a:rPr>
              <a:t>МӨНГӨН ЗЭЭЛИЙН ҮЙЛ АЖИЛЛАГААГ ЗОХИЦУУЛАХ ТУХАЙ ХУУЛИЙН ТӨСӨЛ </a:t>
            </a:r>
          </a:p>
          <a:p>
            <a:pPr algn="ctr"/>
            <a:r>
              <a:rPr lang="mn-MN" sz="1400" dirty="0">
                <a:solidFill>
                  <a:srgbClr val="FFC000"/>
                </a:solidFill>
                <a:latin typeface="Arial" panose="020B0604020202020204" pitchFamily="34" charset="0"/>
                <a:cs typeface="Arial" panose="020B0604020202020204" pitchFamily="34" charset="0"/>
              </a:rPr>
              <a:t>УИХ-д  өргөн мэдүүлсэн.</a:t>
            </a:r>
            <a:r>
              <a:rPr lang="mn-MN" sz="1400" dirty="0">
                <a:solidFill>
                  <a:srgbClr val="213865"/>
                </a:solidFill>
                <a:latin typeface="Arial" panose="020B0604020202020204" pitchFamily="34" charset="0"/>
                <a:cs typeface="Arial" panose="020B0604020202020204" pitchFamily="34" charset="0"/>
              </a:rPr>
              <a:t> </a:t>
            </a:r>
            <a:endParaRPr lang="x-none" sz="1400" dirty="0">
              <a:solidFill>
                <a:srgbClr val="213865"/>
              </a:solidFill>
              <a:latin typeface="Arial" panose="020B0604020202020204" pitchFamily="34" charset="0"/>
              <a:cs typeface="Arial" panose="020B0604020202020204" pitchFamily="34" charset="0"/>
            </a:endParaRPr>
          </a:p>
          <a:p>
            <a:pPr algn="ctr"/>
            <a:endParaRPr lang="mn-MN" sz="1400" dirty="0">
              <a:solidFill>
                <a:srgbClr val="213865"/>
              </a:solidFill>
              <a:latin typeface="Arial" panose="020B0604020202020204" pitchFamily="34" charset="0"/>
              <a:cs typeface="Arial" panose="020B0604020202020204" pitchFamily="34" charset="0"/>
            </a:endParaRPr>
          </a:p>
        </p:txBody>
      </p:sp>
      <p:sp>
        <p:nvSpPr>
          <p:cNvPr id="6" name="Graphic 9">
            <a:extLst>
              <a:ext uri="{FF2B5EF4-FFF2-40B4-BE49-F238E27FC236}">
                <a16:creationId xmlns:a16="http://schemas.microsoft.com/office/drawing/2014/main" id="{56A54B74-FE7D-3A54-A433-9CD566312EC2}"/>
              </a:ext>
            </a:extLst>
          </p:cNvPr>
          <p:cNvSpPr/>
          <p:nvPr/>
        </p:nvSpPr>
        <p:spPr>
          <a:xfrm flipV="1">
            <a:off x="1752308" y="2893597"/>
            <a:ext cx="574352" cy="663134"/>
          </a:xfrm>
          <a:custGeom>
            <a:avLst/>
            <a:gdLst>
              <a:gd name="connsiteX0" fmla="*/ 1199105 w 2421311"/>
              <a:gd name="connsiteY0" fmla="*/ 2777329 h 2795587"/>
              <a:gd name="connsiteX1" fmla="*/ 1177689 w 2421311"/>
              <a:gd name="connsiteY1" fmla="*/ 2732959 h 2795587"/>
              <a:gd name="connsiteX2" fmla="*/ 1092462 w 2421311"/>
              <a:gd name="connsiteY2" fmla="*/ 2517228 h 2795587"/>
              <a:gd name="connsiteX3" fmla="*/ 1099237 w 2421311"/>
              <a:gd name="connsiteY3" fmla="*/ 2485098 h 2795587"/>
              <a:gd name="connsiteX4" fmla="*/ 1130268 w 2421311"/>
              <a:gd name="connsiteY4" fmla="*/ 2447285 h 2795587"/>
              <a:gd name="connsiteX5" fmla="*/ 1140102 w 2421311"/>
              <a:gd name="connsiteY5" fmla="*/ 2439853 h 2795587"/>
              <a:gd name="connsiteX6" fmla="*/ 1115626 w 2421311"/>
              <a:gd name="connsiteY6" fmla="*/ 2437012 h 2795587"/>
              <a:gd name="connsiteX7" fmla="*/ 846179 w 2421311"/>
              <a:gd name="connsiteY7" fmla="*/ 2374500 h 2795587"/>
              <a:gd name="connsiteX8" fmla="*/ 635953 w 2421311"/>
              <a:gd name="connsiteY8" fmla="*/ 2254722 h 2795587"/>
              <a:gd name="connsiteX9" fmla="*/ 468122 w 2421311"/>
              <a:gd name="connsiteY9" fmla="*/ 2148277 h 2795587"/>
              <a:gd name="connsiteX10" fmla="*/ 418297 w 2421311"/>
              <a:gd name="connsiteY10" fmla="*/ 2117240 h 2795587"/>
              <a:gd name="connsiteX11" fmla="*/ 342468 w 2421311"/>
              <a:gd name="connsiteY11" fmla="*/ 2078116 h 2795587"/>
              <a:gd name="connsiteX12" fmla="*/ 197801 w 2421311"/>
              <a:gd name="connsiteY12" fmla="*/ 2152649 h 2795587"/>
              <a:gd name="connsiteX13" fmla="*/ 183378 w 2421311"/>
              <a:gd name="connsiteY13" fmla="*/ 2219314 h 2795587"/>
              <a:gd name="connsiteX14" fmla="*/ 203920 w 2421311"/>
              <a:gd name="connsiteY14" fmla="*/ 2283355 h 2795587"/>
              <a:gd name="connsiteX15" fmla="*/ 370439 w 2421311"/>
              <a:gd name="connsiteY15" fmla="*/ 2305213 h 2795587"/>
              <a:gd name="connsiteX16" fmla="*/ 389014 w 2421311"/>
              <a:gd name="connsiteY16" fmla="*/ 2278984 h 2795587"/>
              <a:gd name="connsiteX17" fmla="*/ 396007 w 2421311"/>
              <a:gd name="connsiteY17" fmla="*/ 2242264 h 2795587"/>
              <a:gd name="connsiteX18" fmla="*/ 390107 w 2421311"/>
              <a:gd name="connsiteY18" fmla="*/ 2207948 h 2795587"/>
              <a:gd name="connsiteX19" fmla="*/ 308377 w 2421311"/>
              <a:gd name="connsiteY19" fmla="*/ 2164452 h 2795587"/>
              <a:gd name="connsiteX20" fmla="*/ 264889 w 2421311"/>
              <a:gd name="connsiteY20" fmla="*/ 2223685 h 2795587"/>
              <a:gd name="connsiteX21" fmla="*/ 303788 w 2421311"/>
              <a:gd name="connsiteY21" fmla="*/ 2262809 h 2795587"/>
              <a:gd name="connsiteX22" fmla="*/ 300728 w 2421311"/>
              <a:gd name="connsiteY22" fmla="*/ 2274394 h 2795587"/>
              <a:gd name="connsiteX23" fmla="*/ 231454 w 2421311"/>
              <a:gd name="connsiteY23" fmla="*/ 2240078 h 2795587"/>
              <a:gd name="connsiteX24" fmla="*/ 237573 w 2421311"/>
              <a:gd name="connsiteY24" fmla="*/ 2157676 h 2795587"/>
              <a:gd name="connsiteX25" fmla="*/ 295702 w 2421311"/>
              <a:gd name="connsiteY25" fmla="*/ 2111994 h 2795587"/>
              <a:gd name="connsiteX26" fmla="*/ 365413 w 2421311"/>
              <a:gd name="connsiteY26" fmla="*/ 2110902 h 2795587"/>
              <a:gd name="connsiteX27" fmla="*/ 461348 w 2421311"/>
              <a:gd name="connsiteY27" fmla="*/ 2212756 h 2795587"/>
              <a:gd name="connsiteX28" fmla="*/ 461566 w 2421311"/>
              <a:gd name="connsiteY28" fmla="*/ 2281607 h 2795587"/>
              <a:gd name="connsiteX29" fmla="*/ 436217 w 2421311"/>
              <a:gd name="connsiteY29" fmla="*/ 2338654 h 2795587"/>
              <a:gd name="connsiteX30" fmla="*/ 333726 w 2421311"/>
              <a:gd name="connsiteY30" fmla="*/ 2407504 h 2795587"/>
              <a:gd name="connsiteX31" fmla="*/ 247844 w 2421311"/>
              <a:gd name="connsiteY31" fmla="*/ 2405537 h 2795587"/>
              <a:gd name="connsiteX32" fmla="*/ 107111 w 2421311"/>
              <a:gd name="connsiteY32" fmla="*/ 2261498 h 2795587"/>
              <a:gd name="connsiteX33" fmla="*/ 107329 w 2421311"/>
              <a:gd name="connsiteY33" fmla="*/ 2161610 h 2795587"/>
              <a:gd name="connsiteX34" fmla="*/ 319740 w 2421311"/>
              <a:gd name="connsiteY34" fmla="*/ 1996370 h 2795587"/>
              <a:gd name="connsiteX35" fmla="*/ 335912 w 2421311"/>
              <a:gd name="connsiteY35" fmla="*/ 1996370 h 2795587"/>
              <a:gd name="connsiteX36" fmla="*/ 335912 w 2421311"/>
              <a:gd name="connsiteY36" fmla="*/ 1983911 h 2795587"/>
              <a:gd name="connsiteX37" fmla="*/ 349023 w 2421311"/>
              <a:gd name="connsiteY37" fmla="*/ 1939541 h 2795587"/>
              <a:gd name="connsiteX38" fmla="*/ 356891 w 2421311"/>
              <a:gd name="connsiteY38" fmla="*/ 1904788 h 2795587"/>
              <a:gd name="connsiteX39" fmla="*/ 337004 w 2421311"/>
              <a:gd name="connsiteY39" fmla="*/ 1894296 h 2795587"/>
              <a:gd name="connsiteX40" fmla="*/ 319303 w 2421311"/>
              <a:gd name="connsiteY40" fmla="*/ 1900853 h 2795587"/>
              <a:gd name="connsiteX41" fmla="*/ 309032 w 2421311"/>
              <a:gd name="connsiteY41" fmla="*/ 1915498 h 2795587"/>
              <a:gd name="connsiteX42" fmla="*/ 302477 w 2421311"/>
              <a:gd name="connsiteY42" fmla="*/ 1920088 h 2795587"/>
              <a:gd name="connsiteX43" fmla="*/ 306410 w 2421311"/>
              <a:gd name="connsiteY43" fmla="*/ 1887958 h 2795587"/>
              <a:gd name="connsiteX44" fmla="*/ 309251 w 2421311"/>
              <a:gd name="connsiteY44" fmla="*/ 1869379 h 2795587"/>
              <a:gd name="connsiteX45" fmla="*/ 326515 w 2421311"/>
              <a:gd name="connsiteY45" fmla="*/ 1791567 h 2795587"/>
              <a:gd name="connsiteX46" fmla="*/ 333726 w 2421311"/>
              <a:gd name="connsiteY46" fmla="*/ 1786321 h 2795587"/>
              <a:gd name="connsiteX47" fmla="*/ 320396 w 2421311"/>
              <a:gd name="connsiteY47" fmla="*/ 1745885 h 2795587"/>
              <a:gd name="connsiteX48" fmla="*/ 280842 w 2421311"/>
              <a:gd name="connsiteY48" fmla="*/ 1629168 h 2795587"/>
              <a:gd name="connsiteX49" fmla="*/ 172451 w 2421311"/>
              <a:gd name="connsiteY49" fmla="*/ 1307866 h 2795587"/>
              <a:gd name="connsiteX50" fmla="*/ 95529 w 2421311"/>
              <a:gd name="connsiteY50" fmla="*/ 1080551 h 2795587"/>
              <a:gd name="connsiteX51" fmla="*/ 23851 w 2421311"/>
              <a:gd name="connsiteY51" fmla="*/ 868098 h 2795587"/>
              <a:gd name="connsiteX52" fmla="*/ -1061 w 2421311"/>
              <a:gd name="connsiteY52" fmla="*/ 805149 h 2795587"/>
              <a:gd name="connsiteX53" fmla="*/ -4995 w 2421311"/>
              <a:gd name="connsiteY53" fmla="*/ 802964 h 2795587"/>
              <a:gd name="connsiteX54" fmla="*/ 60783 w 2421311"/>
              <a:gd name="connsiteY54" fmla="*/ 736955 h 2795587"/>
              <a:gd name="connsiteX55" fmla="*/ 282372 w 2421311"/>
              <a:gd name="connsiteY55" fmla="*/ 639690 h 2795587"/>
              <a:gd name="connsiteX56" fmla="*/ 424416 w 2421311"/>
              <a:gd name="connsiteY56" fmla="*/ 641001 h 2795587"/>
              <a:gd name="connsiteX57" fmla="*/ 653217 w 2421311"/>
              <a:gd name="connsiteY57" fmla="*/ 749851 h 2795587"/>
              <a:gd name="connsiteX58" fmla="*/ 705227 w 2421311"/>
              <a:gd name="connsiteY58" fmla="*/ 803838 h 2795587"/>
              <a:gd name="connsiteX59" fmla="*/ 701075 w 2421311"/>
              <a:gd name="connsiteY59" fmla="*/ 805149 h 2795587"/>
              <a:gd name="connsiteX60" fmla="*/ 525377 w 2421311"/>
              <a:gd name="connsiteY60" fmla="*/ 1312238 h 2795587"/>
              <a:gd name="connsiteX61" fmla="*/ 365413 w 2421311"/>
              <a:gd name="connsiteY61" fmla="*/ 1785010 h 2795587"/>
              <a:gd name="connsiteX62" fmla="*/ 367380 w 2421311"/>
              <a:gd name="connsiteY62" fmla="*/ 1788726 h 2795587"/>
              <a:gd name="connsiteX63" fmla="*/ 390544 w 2421311"/>
              <a:gd name="connsiteY63" fmla="*/ 1814517 h 2795587"/>
              <a:gd name="connsiteX64" fmla="*/ 388796 w 2421311"/>
              <a:gd name="connsiteY64" fmla="*/ 1871783 h 2795587"/>
              <a:gd name="connsiteX65" fmla="*/ 387703 w 2421311"/>
              <a:gd name="connsiteY65" fmla="*/ 1896263 h 2795587"/>
              <a:gd name="connsiteX66" fmla="*/ 387703 w 2421311"/>
              <a:gd name="connsiteY66" fmla="*/ 1922492 h 2795587"/>
              <a:gd name="connsiteX67" fmla="*/ 374154 w 2421311"/>
              <a:gd name="connsiteY67" fmla="*/ 1946098 h 2795587"/>
              <a:gd name="connsiteX68" fmla="*/ 359076 w 2421311"/>
              <a:gd name="connsiteY68" fmla="*/ 1966862 h 2795587"/>
              <a:gd name="connsiteX69" fmla="*/ 349461 w 2421311"/>
              <a:gd name="connsiteY69" fmla="*/ 1997462 h 2795587"/>
              <a:gd name="connsiteX70" fmla="*/ 366287 w 2421311"/>
              <a:gd name="connsiteY70" fmla="*/ 2002927 h 2795587"/>
              <a:gd name="connsiteX71" fmla="*/ 469215 w 2421311"/>
              <a:gd name="connsiteY71" fmla="*/ 2054291 h 2795587"/>
              <a:gd name="connsiteX72" fmla="*/ 919824 w 2421311"/>
              <a:gd name="connsiteY72" fmla="*/ 2246417 h 2795587"/>
              <a:gd name="connsiteX73" fmla="*/ 1114315 w 2421311"/>
              <a:gd name="connsiteY73" fmla="*/ 2281170 h 2795587"/>
              <a:gd name="connsiteX74" fmla="*/ 1141850 w 2421311"/>
              <a:gd name="connsiteY74" fmla="*/ 2284011 h 2795587"/>
              <a:gd name="connsiteX75" fmla="*/ 1142724 w 2421311"/>
              <a:gd name="connsiteY75" fmla="*/ 2245542 h 2795587"/>
              <a:gd name="connsiteX76" fmla="*/ 1158458 w 2421311"/>
              <a:gd name="connsiteY76" fmla="*/ 2182812 h 2795587"/>
              <a:gd name="connsiteX77" fmla="*/ 1166107 w 2421311"/>
              <a:gd name="connsiteY77" fmla="*/ 2174069 h 2795587"/>
              <a:gd name="connsiteX78" fmla="*/ 1158458 w 2421311"/>
              <a:gd name="connsiteY78" fmla="*/ 2166638 h 2795587"/>
              <a:gd name="connsiteX79" fmla="*/ 1142069 w 2421311"/>
              <a:gd name="connsiteY79" fmla="*/ 2094509 h 2795587"/>
              <a:gd name="connsiteX80" fmla="*/ 1167418 w 2421311"/>
              <a:gd name="connsiteY80" fmla="*/ 2062378 h 2795587"/>
              <a:gd name="connsiteX81" fmla="*/ 1166762 w 2421311"/>
              <a:gd name="connsiteY81" fmla="*/ 2056477 h 2795587"/>
              <a:gd name="connsiteX82" fmla="*/ 1147969 w 2421311"/>
              <a:gd name="connsiteY82" fmla="*/ 2033527 h 2795587"/>
              <a:gd name="connsiteX83" fmla="*/ 1143380 w 2421311"/>
              <a:gd name="connsiteY83" fmla="*/ 2023691 h 2795587"/>
              <a:gd name="connsiteX84" fmla="*/ 1143380 w 2421311"/>
              <a:gd name="connsiteY84" fmla="*/ 1377809 h 2795587"/>
              <a:gd name="connsiteX85" fmla="*/ 1143380 w 2421311"/>
              <a:gd name="connsiteY85" fmla="*/ 731928 h 2795587"/>
              <a:gd name="connsiteX86" fmla="*/ 1148187 w 2421311"/>
              <a:gd name="connsiteY86" fmla="*/ 722966 h 2795587"/>
              <a:gd name="connsiteX87" fmla="*/ 1159988 w 2421311"/>
              <a:gd name="connsiteY87" fmla="*/ 707010 h 2795587"/>
              <a:gd name="connsiteX88" fmla="*/ 1166762 w 2421311"/>
              <a:gd name="connsiteY88" fmla="*/ 700016 h 2795587"/>
              <a:gd name="connsiteX89" fmla="*/ 1157147 w 2421311"/>
              <a:gd name="connsiteY89" fmla="*/ 689743 h 2795587"/>
              <a:gd name="connsiteX90" fmla="*/ 1145347 w 2421311"/>
              <a:gd name="connsiteY90" fmla="*/ 612150 h 2795587"/>
              <a:gd name="connsiteX91" fmla="*/ 1151465 w 2421311"/>
              <a:gd name="connsiteY91" fmla="*/ 599473 h 2795587"/>
              <a:gd name="connsiteX92" fmla="*/ 1127864 w 2421311"/>
              <a:gd name="connsiteY92" fmla="*/ 574993 h 2795587"/>
              <a:gd name="connsiteX93" fmla="*/ 878740 w 2421311"/>
              <a:gd name="connsiteY93" fmla="*/ 388113 h 2795587"/>
              <a:gd name="connsiteX94" fmla="*/ 595525 w 2421311"/>
              <a:gd name="connsiteY94" fmla="*/ 318826 h 2795587"/>
              <a:gd name="connsiteX95" fmla="*/ 578043 w 2421311"/>
              <a:gd name="connsiteY95" fmla="*/ 314017 h 2795587"/>
              <a:gd name="connsiteX96" fmla="*/ 575202 w 2421311"/>
              <a:gd name="connsiteY96" fmla="*/ 279045 h 2795587"/>
              <a:gd name="connsiteX97" fmla="*/ 575202 w 2421311"/>
              <a:gd name="connsiteY97" fmla="*/ 247789 h 2795587"/>
              <a:gd name="connsiteX98" fmla="*/ 472056 w 2421311"/>
              <a:gd name="connsiteY98" fmla="*/ 247789 h 2795587"/>
              <a:gd name="connsiteX99" fmla="*/ 368910 w 2421311"/>
              <a:gd name="connsiteY99" fmla="*/ 247789 h 2795587"/>
              <a:gd name="connsiteX100" fmla="*/ 363228 w 2421311"/>
              <a:gd name="connsiteY100" fmla="*/ 238172 h 2795587"/>
              <a:gd name="connsiteX101" fmla="*/ 355142 w 2421311"/>
              <a:gd name="connsiteY101" fmla="*/ 168666 h 2795587"/>
              <a:gd name="connsiteX102" fmla="*/ 356016 w 2421311"/>
              <a:gd name="connsiteY102" fmla="*/ 140689 h 2795587"/>
              <a:gd name="connsiteX103" fmla="*/ 286087 w 2421311"/>
              <a:gd name="connsiteY103" fmla="*/ 140689 h 2795587"/>
              <a:gd name="connsiteX104" fmla="*/ 215939 w 2421311"/>
              <a:gd name="connsiteY104" fmla="*/ 140689 h 2795587"/>
              <a:gd name="connsiteX105" fmla="*/ 210694 w 2421311"/>
              <a:gd name="connsiteY105" fmla="*/ 133695 h 2795587"/>
              <a:gd name="connsiteX106" fmla="*/ 202390 w 2421311"/>
              <a:gd name="connsiteY106" fmla="*/ 117739 h 2795587"/>
              <a:gd name="connsiteX107" fmla="*/ 201297 w 2421311"/>
              <a:gd name="connsiteY107" fmla="*/ 25501 h 2795587"/>
              <a:gd name="connsiteX108" fmla="*/ 203264 w 2421311"/>
              <a:gd name="connsiteY108" fmla="*/ -5755 h 2795587"/>
              <a:gd name="connsiteX109" fmla="*/ 1205661 w 2421311"/>
              <a:gd name="connsiteY109" fmla="*/ -5755 h 2795587"/>
              <a:gd name="connsiteX110" fmla="*/ 2208276 w 2421311"/>
              <a:gd name="connsiteY110" fmla="*/ -5755 h 2795587"/>
              <a:gd name="connsiteX111" fmla="*/ 2209806 w 2421311"/>
              <a:gd name="connsiteY111" fmla="*/ 32058 h 2795587"/>
              <a:gd name="connsiteX112" fmla="*/ 2197350 w 2421311"/>
              <a:gd name="connsiteY112" fmla="*/ 133695 h 2795587"/>
              <a:gd name="connsiteX113" fmla="*/ 2192979 w 2421311"/>
              <a:gd name="connsiteY113" fmla="*/ 140689 h 2795587"/>
              <a:gd name="connsiteX114" fmla="*/ 2124798 w 2421311"/>
              <a:gd name="connsiteY114" fmla="*/ 140689 h 2795587"/>
              <a:gd name="connsiteX115" fmla="*/ 2056398 w 2421311"/>
              <a:gd name="connsiteY115" fmla="*/ 140689 h 2795587"/>
              <a:gd name="connsiteX116" fmla="*/ 2056616 w 2421311"/>
              <a:gd name="connsiteY116" fmla="*/ 177409 h 2795587"/>
              <a:gd name="connsiteX117" fmla="*/ 2044379 w 2421311"/>
              <a:gd name="connsiteY117" fmla="*/ 241888 h 2795587"/>
              <a:gd name="connsiteX118" fmla="*/ 2040226 w 2421311"/>
              <a:gd name="connsiteY118" fmla="*/ 247789 h 2795587"/>
              <a:gd name="connsiteX119" fmla="*/ 1937736 w 2421311"/>
              <a:gd name="connsiteY119" fmla="*/ 247789 h 2795587"/>
              <a:gd name="connsiteX120" fmla="*/ 1835464 w 2421311"/>
              <a:gd name="connsiteY120" fmla="*/ 247789 h 2795587"/>
              <a:gd name="connsiteX121" fmla="*/ 1836557 w 2421311"/>
              <a:gd name="connsiteY121" fmla="*/ 274674 h 2795587"/>
              <a:gd name="connsiteX122" fmla="*/ 1834371 w 2421311"/>
              <a:gd name="connsiteY122" fmla="*/ 309427 h 2795587"/>
              <a:gd name="connsiteX123" fmla="*/ 1816015 w 2421311"/>
              <a:gd name="connsiteY123" fmla="*/ 318826 h 2795587"/>
              <a:gd name="connsiteX124" fmla="*/ 1532363 w 2421311"/>
              <a:gd name="connsiteY124" fmla="*/ 388113 h 2795587"/>
              <a:gd name="connsiteX125" fmla="*/ 1282146 w 2421311"/>
              <a:gd name="connsiteY125" fmla="*/ 576085 h 2795587"/>
              <a:gd name="connsiteX126" fmla="*/ 1259856 w 2421311"/>
              <a:gd name="connsiteY126" fmla="*/ 599691 h 2795587"/>
              <a:gd name="connsiteX127" fmla="*/ 1266194 w 2421311"/>
              <a:gd name="connsiteY127" fmla="*/ 612150 h 2795587"/>
              <a:gd name="connsiteX128" fmla="*/ 1254174 w 2421311"/>
              <a:gd name="connsiteY128" fmla="*/ 689743 h 2795587"/>
              <a:gd name="connsiteX129" fmla="*/ 1244559 w 2421311"/>
              <a:gd name="connsiteY129" fmla="*/ 700016 h 2795587"/>
              <a:gd name="connsiteX130" fmla="*/ 1251771 w 2421311"/>
              <a:gd name="connsiteY130" fmla="*/ 707229 h 2795587"/>
              <a:gd name="connsiteX131" fmla="*/ 1263353 w 2421311"/>
              <a:gd name="connsiteY131" fmla="*/ 724278 h 2795587"/>
              <a:gd name="connsiteX132" fmla="*/ 1267942 w 2421311"/>
              <a:gd name="connsiteY132" fmla="*/ 734113 h 2795587"/>
              <a:gd name="connsiteX133" fmla="*/ 1267942 w 2421311"/>
              <a:gd name="connsiteY133" fmla="*/ 1378902 h 2795587"/>
              <a:gd name="connsiteX134" fmla="*/ 1267942 w 2421311"/>
              <a:gd name="connsiteY134" fmla="*/ 2023691 h 2795587"/>
              <a:gd name="connsiteX135" fmla="*/ 1263353 w 2421311"/>
              <a:gd name="connsiteY135" fmla="*/ 2033527 h 2795587"/>
              <a:gd name="connsiteX136" fmla="*/ 1244559 w 2421311"/>
              <a:gd name="connsiteY136" fmla="*/ 2056477 h 2795587"/>
              <a:gd name="connsiteX137" fmla="*/ 1243903 w 2421311"/>
              <a:gd name="connsiteY137" fmla="*/ 2062378 h 2795587"/>
              <a:gd name="connsiteX138" fmla="*/ 1255486 w 2421311"/>
              <a:gd name="connsiteY138" fmla="*/ 2072651 h 2795587"/>
              <a:gd name="connsiteX139" fmla="*/ 1254611 w 2421311"/>
              <a:gd name="connsiteY139" fmla="*/ 2164670 h 2795587"/>
              <a:gd name="connsiteX140" fmla="*/ 1244996 w 2421311"/>
              <a:gd name="connsiteY140" fmla="*/ 2174943 h 2795587"/>
              <a:gd name="connsiteX141" fmla="*/ 1251552 w 2421311"/>
              <a:gd name="connsiteY141" fmla="*/ 2181063 h 2795587"/>
              <a:gd name="connsiteX142" fmla="*/ 1268597 w 2421311"/>
              <a:gd name="connsiteY142" fmla="*/ 2245761 h 2795587"/>
              <a:gd name="connsiteX143" fmla="*/ 1269471 w 2421311"/>
              <a:gd name="connsiteY143" fmla="*/ 2284011 h 2795587"/>
              <a:gd name="connsiteX144" fmla="*/ 1275153 w 2421311"/>
              <a:gd name="connsiteY144" fmla="*/ 2283355 h 2795587"/>
              <a:gd name="connsiteX145" fmla="*/ 1312740 w 2421311"/>
              <a:gd name="connsiteY145" fmla="*/ 2279421 h 2795587"/>
              <a:gd name="connsiteX146" fmla="*/ 1578036 w 2421311"/>
              <a:gd name="connsiteY146" fmla="*/ 2221281 h 2795587"/>
              <a:gd name="connsiteX147" fmla="*/ 1961337 w 2421311"/>
              <a:gd name="connsiteY147" fmla="*/ 2043800 h 2795587"/>
              <a:gd name="connsiteX148" fmla="*/ 2053120 w 2421311"/>
              <a:gd name="connsiteY148" fmla="*/ 2000741 h 2795587"/>
              <a:gd name="connsiteX149" fmla="*/ 2062298 w 2421311"/>
              <a:gd name="connsiteY149" fmla="*/ 1994184 h 2795587"/>
              <a:gd name="connsiteX150" fmla="*/ 2046345 w 2421311"/>
              <a:gd name="connsiteY150" fmla="*/ 1957901 h 2795587"/>
              <a:gd name="connsiteX151" fmla="*/ 2023618 w 2421311"/>
              <a:gd name="connsiteY151" fmla="*/ 1895826 h 2795587"/>
              <a:gd name="connsiteX152" fmla="*/ 2022526 w 2421311"/>
              <a:gd name="connsiteY152" fmla="*/ 1872002 h 2795587"/>
              <a:gd name="connsiteX153" fmla="*/ 2020777 w 2421311"/>
              <a:gd name="connsiteY153" fmla="*/ 1814517 h 2795587"/>
              <a:gd name="connsiteX154" fmla="*/ 2043941 w 2421311"/>
              <a:gd name="connsiteY154" fmla="*/ 1788726 h 2795587"/>
              <a:gd name="connsiteX155" fmla="*/ 2045908 w 2421311"/>
              <a:gd name="connsiteY155" fmla="*/ 1785010 h 2795587"/>
              <a:gd name="connsiteX156" fmla="*/ 1885944 w 2421311"/>
              <a:gd name="connsiteY156" fmla="*/ 1312238 h 2795587"/>
              <a:gd name="connsiteX157" fmla="*/ 1710246 w 2421311"/>
              <a:gd name="connsiteY157" fmla="*/ 805149 h 2795587"/>
              <a:gd name="connsiteX158" fmla="*/ 1706094 w 2421311"/>
              <a:gd name="connsiteY158" fmla="*/ 803838 h 2795587"/>
              <a:gd name="connsiteX159" fmla="*/ 1758104 w 2421311"/>
              <a:gd name="connsiteY159" fmla="*/ 749851 h 2795587"/>
              <a:gd name="connsiteX160" fmla="*/ 1986905 w 2421311"/>
              <a:gd name="connsiteY160" fmla="*/ 641001 h 2795587"/>
              <a:gd name="connsiteX161" fmla="*/ 2128950 w 2421311"/>
              <a:gd name="connsiteY161" fmla="*/ 639690 h 2795587"/>
              <a:gd name="connsiteX162" fmla="*/ 2350539 w 2421311"/>
              <a:gd name="connsiteY162" fmla="*/ 736955 h 2795587"/>
              <a:gd name="connsiteX163" fmla="*/ 2416317 w 2421311"/>
              <a:gd name="connsiteY163" fmla="*/ 802964 h 2795587"/>
              <a:gd name="connsiteX164" fmla="*/ 2412602 w 2421311"/>
              <a:gd name="connsiteY164" fmla="*/ 805149 h 2795587"/>
              <a:gd name="connsiteX165" fmla="*/ 2387471 w 2421311"/>
              <a:gd name="connsiteY165" fmla="*/ 868098 h 2795587"/>
              <a:gd name="connsiteX166" fmla="*/ 2315793 w 2421311"/>
              <a:gd name="connsiteY166" fmla="*/ 1080551 h 2795587"/>
              <a:gd name="connsiteX167" fmla="*/ 2238870 w 2421311"/>
              <a:gd name="connsiteY167" fmla="*/ 1307866 h 2795587"/>
              <a:gd name="connsiteX168" fmla="*/ 2130479 w 2421311"/>
              <a:gd name="connsiteY168" fmla="*/ 1629168 h 2795587"/>
              <a:gd name="connsiteX169" fmla="*/ 2090925 w 2421311"/>
              <a:gd name="connsiteY169" fmla="*/ 1745885 h 2795587"/>
              <a:gd name="connsiteX170" fmla="*/ 2077595 w 2421311"/>
              <a:gd name="connsiteY170" fmla="*/ 1786321 h 2795587"/>
              <a:gd name="connsiteX171" fmla="*/ 2084807 w 2421311"/>
              <a:gd name="connsiteY171" fmla="*/ 1791567 h 2795587"/>
              <a:gd name="connsiteX172" fmla="*/ 2102071 w 2421311"/>
              <a:gd name="connsiteY172" fmla="*/ 1869379 h 2795587"/>
              <a:gd name="connsiteX173" fmla="*/ 2104911 w 2421311"/>
              <a:gd name="connsiteY173" fmla="*/ 1887958 h 2795587"/>
              <a:gd name="connsiteX174" fmla="*/ 2108845 w 2421311"/>
              <a:gd name="connsiteY174" fmla="*/ 1920088 h 2795587"/>
              <a:gd name="connsiteX175" fmla="*/ 2102289 w 2421311"/>
              <a:gd name="connsiteY175" fmla="*/ 1915498 h 2795587"/>
              <a:gd name="connsiteX176" fmla="*/ 2092018 w 2421311"/>
              <a:gd name="connsiteY176" fmla="*/ 1900853 h 2795587"/>
              <a:gd name="connsiteX177" fmla="*/ 2074317 w 2421311"/>
              <a:gd name="connsiteY177" fmla="*/ 1894296 h 2795587"/>
              <a:gd name="connsiteX178" fmla="*/ 2054431 w 2421311"/>
              <a:gd name="connsiteY178" fmla="*/ 1904788 h 2795587"/>
              <a:gd name="connsiteX179" fmla="*/ 2062298 w 2421311"/>
              <a:gd name="connsiteY179" fmla="*/ 1939541 h 2795587"/>
              <a:gd name="connsiteX180" fmla="*/ 2075410 w 2421311"/>
              <a:gd name="connsiteY180" fmla="*/ 1983911 h 2795587"/>
              <a:gd name="connsiteX181" fmla="*/ 2075410 w 2421311"/>
              <a:gd name="connsiteY181" fmla="*/ 1996370 h 2795587"/>
              <a:gd name="connsiteX182" fmla="*/ 2091581 w 2421311"/>
              <a:gd name="connsiteY182" fmla="*/ 1996370 h 2795587"/>
              <a:gd name="connsiteX183" fmla="*/ 2303992 w 2421311"/>
              <a:gd name="connsiteY183" fmla="*/ 2161610 h 2795587"/>
              <a:gd name="connsiteX184" fmla="*/ 2304211 w 2421311"/>
              <a:gd name="connsiteY184" fmla="*/ 2261498 h 2795587"/>
              <a:gd name="connsiteX185" fmla="*/ 2177463 w 2421311"/>
              <a:gd name="connsiteY185" fmla="*/ 2400947 h 2795587"/>
              <a:gd name="connsiteX186" fmla="*/ 2003513 w 2421311"/>
              <a:gd name="connsiteY186" fmla="*/ 2369473 h 2795587"/>
              <a:gd name="connsiteX187" fmla="*/ 1949755 w 2421311"/>
              <a:gd name="connsiteY187" fmla="*/ 2280951 h 2795587"/>
              <a:gd name="connsiteX188" fmla="*/ 1949974 w 2421311"/>
              <a:gd name="connsiteY188" fmla="*/ 2212756 h 2795587"/>
              <a:gd name="connsiteX189" fmla="*/ 2045908 w 2421311"/>
              <a:gd name="connsiteY189" fmla="*/ 2110902 h 2795587"/>
              <a:gd name="connsiteX190" fmla="*/ 2115619 w 2421311"/>
              <a:gd name="connsiteY190" fmla="*/ 2111994 h 2795587"/>
              <a:gd name="connsiteX191" fmla="*/ 2173748 w 2421311"/>
              <a:gd name="connsiteY191" fmla="*/ 2157676 h 2795587"/>
              <a:gd name="connsiteX192" fmla="*/ 2179867 w 2421311"/>
              <a:gd name="connsiteY192" fmla="*/ 2240078 h 2795587"/>
              <a:gd name="connsiteX193" fmla="*/ 2110593 w 2421311"/>
              <a:gd name="connsiteY193" fmla="*/ 2274394 h 2795587"/>
              <a:gd name="connsiteX194" fmla="*/ 2107534 w 2421311"/>
              <a:gd name="connsiteY194" fmla="*/ 2262809 h 2795587"/>
              <a:gd name="connsiteX195" fmla="*/ 2146432 w 2421311"/>
              <a:gd name="connsiteY195" fmla="*/ 2223685 h 2795587"/>
              <a:gd name="connsiteX196" fmla="*/ 2102945 w 2421311"/>
              <a:gd name="connsiteY196" fmla="*/ 2164452 h 2795587"/>
              <a:gd name="connsiteX197" fmla="*/ 2021214 w 2421311"/>
              <a:gd name="connsiteY197" fmla="*/ 2207948 h 2795587"/>
              <a:gd name="connsiteX198" fmla="*/ 2015314 w 2421311"/>
              <a:gd name="connsiteY198" fmla="*/ 2242264 h 2795587"/>
              <a:gd name="connsiteX199" fmla="*/ 2022307 w 2421311"/>
              <a:gd name="connsiteY199" fmla="*/ 2278984 h 2795587"/>
              <a:gd name="connsiteX200" fmla="*/ 2140095 w 2421311"/>
              <a:gd name="connsiteY200" fmla="*/ 2332097 h 2795587"/>
              <a:gd name="connsiteX201" fmla="*/ 2225103 w 2421311"/>
              <a:gd name="connsiteY201" fmla="*/ 2245542 h 2795587"/>
              <a:gd name="connsiteX202" fmla="*/ 2224884 w 2421311"/>
              <a:gd name="connsiteY202" fmla="*/ 2181282 h 2795587"/>
              <a:gd name="connsiteX203" fmla="*/ 2098356 w 2421311"/>
              <a:gd name="connsiteY203" fmla="*/ 2076149 h 2795587"/>
              <a:gd name="connsiteX204" fmla="*/ 1993024 w 2421311"/>
              <a:gd name="connsiteY204" fmla="*/ 2117240 h 2795587"/>
              <a:gd name="connsiteX205" fmla="*/ 1943199 w 2421311"/>
              <a:gd name="connsiteY205" fmla="*/ 2148277 h 2795587"/>
              <a:gd name="connsiteX206" fmla="*/ 1775368 w 2421311"/>
              <a:gd name="connsiteY206" fmla="*/ 2254722 h 2795587"/>
              <a:gd name="connsiteX207" fmla="*/ 1565142 w 2421311"/>
              <a:gd name="connsiteY207" fmla="*/ 2374500 h 2795587"/>
              <a:gd name="connsiteX208" fmla="*/ 1295914 w 2421311"/>
              <a:gd name="connsiteY208" fmla="*/ 2437012 h 2795587"/>
              <a:gd name="connsiteX209" fmla="*/ 1271220 w 2421311"/>
              <a:gd name="connsiteY209" fmla="*/ 2439853 h 2795587"/>
              <a:gd name="connsiteX210" fmla="*/ 1281054 w 2421311"/>
              <a:gd name="connsiteY210" fmla="*/ 2447285 h 2795587"/>
              <a:gd name="connsiteX211" fmla="*/ 1312085 w 2421311"/>
              <a:gd name="connsiteY211" fmla="*/ 2485098 h 2795587"/>
              <a:gd name="connsiteX212" fmla="*/ 1318204 w 2421311"/>
              <a:gd name="connsiteY212" fmla="*/ 2523129 h 2795587"/>
              <a:gd name="connsiteX213" fmla="*/ 1235381 w 2421311"/>
              <a:gd name="connsiteY213" fmla="*/ 2729462 h 2795587"/>
              <a:gd name="connsiteX214" fmla="*/ 1207846 w 2421311"/>
              <a:gd name="connsiteY214" fmla="*/ 2786728 h 2795587"/>
              <a:gd name="connsiteX215" fmla="*/ 1199105 w 2421311"/>
              <a:gd name="connsiteY215" fmla="*/ 2777329 h 2795587"/>
              <a:gd name="connsiteX216" fmla="*/ 375029 w 2421311"/>
              <a:gd name="connsiteY216" fmla="*/ 1859980 h 2795587"/>
              <a:gd name="connsiteX217" fmla="*/ 337660 w 2421311"/>
              <a:gd name="connsiteY217" fmla="*/ 1797469 h 2795587"/>
              <a:gd name="connsiteX218" fmla="*/ 324111 w 2421311"/>
              <a:gd name="connsiteY218" fmla="*/ 1859980 h 2795587"/>
              <a:gd name="connsiteX219" fmla="*/ 331978 w 2421311"/>
              <a:gd name="connsiteY219" fmla="*/ 1867193 h 2795587"/>
              <a:gd name="connsiteX220" fmla="*/ 363665 w 2421311"/>
              <a:gd name="connsiteY220" fmla="*/ 1868067 h 2795587"/>
              <a:gd name="connsiteX221" fmla="*/ 371095 w 2421311"/>
              <a:gd name="connsiteY221" fmla="*/ 1870253 h 2795587"/>
              <a:gd name="connsiteX222" fmla="*/ 375029 w 2421311"/>
              <a:gd name="connsiteY222" fmla="*/ 1859980 h 2795587"/>
              <a:gd name="connsiteX223" fmla="*/ 2064265 w 2421311"/>
              <a:gd name="connsiteY223" fmla="*/ 1864789 h 2795587"/>
              <a:gd name="connsiteX224" fmla="*/ 2079343 w 2421311"/>
              <a:gd name="connsiteY224" fmla="*/ 1867193 h 2795587"/>
              <a:gd name="connsiteX225" fmla="*/ 2087210 w 2421311"/>
              <a:gd name="connsiteY225" fmla="*/ 1859980 h 2795587"/>
              <a:gd name="connsiteX226" fmla="*/ 2073662 w 2421311"/>
              <a:gd name="connsiteY226" fmla="*/ 1797469 h 2795587"/>
              <a:gd name="connsiteX227" fmla="*/ 2034545 w 2421311"/>
              <a:gd name="connsiteY227" fmla="*/ 1846429 h 2795587"/>
              <a:gd name="connsiteX228" fmla="*/ 2037823 w 2421311"/>
              <a:gd name="connsiteY228" fmla="*/ 1865663 h 2795587"/>
              <a:gd name="connsiteX229" fmla="*/ 2046782 w 2421311"/>
              <a:gd name="connsiteY229" fmla="*/ 1868286 h 2795587"/>
              <a:gd name="connsiteX230" fmla="*/ 2064265 w 2421311"/>
              <a:gd name="connsiteY230" fmla="*/ 1864789 h 2795587"/>
              <a:gd name="connsiteX231" fmla="*/ 340282 w 2421311"/>
              <a:gd name="connsiteY231" fmla="*/ 1269616 h 2795587"/>
              <a:gd name="connsiteX232" fmla="*/ 340282 w 2421311"/>
              <a:gd name="connsiteY232" fmla="*/ 805149 h 2795587"/>
              <a:gd name="connsiteX233" fmla="*/ 181630 w 2421311"/>
              <a:gd name="connsiteY233" fmla="*/ 805149 h 2795587"/>
              <a:gd name="connsiteX234" fmla="*/ 24507 w 2421311"/>
              <a:gd name="connsiteY234" fmla="*/ 807335 h 2795587"/>
              <a:gd name="connsiteX235" fmla="*/ 48982 w 2421311"/>
              <a:gd name="connsiteY235" fmla="*/ 877715 h 2795587"/>
              <a:gd name="connsiteX236" fmla="*/ 150817 w 2421311"/>
              <a:gd name="connsiteY236" fmla="*/ 1180001 h 2795587"/>
              <a:gd name="connsiteX237" fmla="*/ 204575 w 2421311"/>
              <a:gd name="connsiteY237" fmla="*/ 1339122 h 2795587"/>
              <a:gd name="connsiteX238" fmla="*/ 257241 w 2421311"/>
              <a:gd name="connsiteY238" fmla="*/ 1494746 h 2795587"/>
              <a:gd name="connsiteX239" fmla="*/ 309688 w 2421311"/>
              <a:gd name="connsiteY239" fmla="*/ 1650588 h 2795587"/>
              <a:gd name="connsiteX240" fmla="*/ 339190 w 2421311"/>
              <a:gd name="connsiteY240" fmla="*/ 1734083 h 2795587"/>
              <a:gd name="connsiteX241" fmla="*/ 340282 w 2421311"/>
              <a:gd name="connsiteY241" fmla="*/ 1269616 h 2795587"/>
              <a:gd name="connsiteX242" fmla="*/ 530403 w 2421311"/>
              <a:gd name="connsiteY242" fmla="*/ 1232459 h 2795587"/>
              <a:gd name="connsiteX243" fmla="*/ 673977 w 2421311"/>
              <a:gd name="connsiteY243" fmla="*/ 807991 h 2795587"/>
              <a:gd name="connsiteX244" fmla="*/ 517510 w 2421311"/>
              <a:gd name="connsiteY244" fmla="*/ 805149 h 2795587"/>
              <a:gd name="connsiteX245" fmla="*/ 359950 w 2421311"/>
              <a:gd name="connsiteY245" fmla="*/ 805149 h 2795587"/>
              <a:gd name="connsiteX246" fmla="*/ 360168 w 2421311"/>
              <a:gd name="connsiteY246" fmla="*/ 1270272 h 2795587"/>
              <a:gd name="connsiteX247" fmla="*/ 360168 w 2421311"/>
              <a:gd name="connsiteY247" fmla="*/ 1735175 h 2795587"/>
              <a:gd name="connsiteX248" fmla="*/ 374154 w 2421311"/>
              <a:gd name="connsiteY248" fmla="*/ 1694739 h 2795587"/>
              <a:gd name="connsiteX249" fmla="*/ 530403 w 2421311"/>
              <a:gd name="connsiteY249" fmla="*/ 1232459 h 2795587"/>
              <a:gd name="connsiteX250" fmla="*/ 2051372 w 2421311"/>
              <a:gd name="connsiteY250" fmla="*/ 1269616 h 2795587"/>
              <a:gd name="connsiteX251" fmla="*/ 2051372 w 2421311"/>
              <a:gd name="connsiteY251" fmla="*/ 805149 h 2795587"/>
              <a:gd name="connsiteX252" fmla="*/ 1893811 w 2421311"/>
              <a:gd name="connsiteY252" fmla="*/ 805149 h 2795587"/>
              <a:gd name="connsiteX253" fmla="*/ 1737344 w 2421311"/>
              <a:gd name="connsiteY253" fmla="*/ 807991 h 2795587"/>
              <a:gd name="connsiteX254" fmla="*/ 2036949 w 2421311"/>
              <a:gd name="connsiteY254" fmla="*/ 1694084 h 2795587"/>
              <a:gd name="connsiteX255" fmla="*/ 2050934 w 2421311"/>
              <a:gd name="connsiteY255" fmla="*/ 1734083 h 2795587"/>
              <a:gd name="connsiteX256" fmla="*/ 2051372 w 2421311"/>
              <a:gd name="connsiteY256" fmla="*/ 1269616 h 2795587"/>
              <a:gd name="connsiteX257" fmla="*/ 2076065 w 2421311"/>
              <a:gd name="connsiteY257" fmla="*/ 1727088 h 2795587"/>
              <a:gd name="connsiteX258" fmla="*/ 2103819 w 2421311"/>
              <a:gd name="connsiteY258" fmla="*/ 1643375 h 2795587"/>
              <a:gd name="connsiteX259" fmla="*/ 2156266 w 2421311"/>
              <a:gd name="connsiteY259" fmla="*/ 1488188 h 2795587"/>
              <a:gd name="connsiteX260" fmla="*/ 2234937 w 2421311"/>
              <a:gd name="connsiteY260" fmla="*/ 1255409 h 2795587"/>
              <a:gd name="connsiteX261" fmla="*/ 2313607 w 2421311"/>
              <a:gd name="connsiteY261" fmla="*/ 1022629 h 2795587"/>
              <a:gd name="connsiteX262" fmla="*/ 2362340 w 2421311"/>
              <a:gd name="connsiteY262" fmla="*/ 877715 h 2795587"/>
              <a:gd name="connsiteX263" fmla="*/ 2386815 w 2421311"/>
              <a:gd name="connsiteY263" fmla="*/ 807335 h 2795587"/>
              <a:gd name="connsiteX264" fmla="*/ 2229692 w 2421311"/>
              <a:gd name="connsiteY264" fmla="*/ 805149 h 2795587"/>
              <a:gd name="connsiteX265" fmla="*/ 2071039 w 2421311"/>
              <a:gd name="connsiteY265" fmla="*/ 805149 h 2795587"/>
              <a:gd name="connsiteX266" fmla="*/ 2071039 w 2421311"/>
              <a:gd name="connsiteY266" fmla="*/ 1269835 h 2795587"/>
              <a:gd name="connsiteX267" fmla="*/ 2073006 w 2421311"/>
              <a:gd name="connsiteY267" fmla="*/ 1733208 h 2795587"/>
              <a:gd name="connsiteX268" fmla="*/ 2076065 w 2421311"/>
              <a:gd name="connsiteY268" fmla="*/ 1727088 h 2795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Lst>
            <a:rect l="l" t="t" r="r" b="b"/>
            <a:pathLst>
              <a:path w="2421311" h="2795587">
                <a:moveTo>
                  <a:pt x="1199105" y="2777329"/>
                </a:moveTo>
                <a:cubicBezTo>
                  <a:pt x="1196264" y="2770335"/>
                  <a:pt x="1186649" y="2750445"/>
                  <a:pt x="1177689" y="2732959"/>
                </a:cubicBezTo>
                <a:cubicBezTo>
                  <a:pt x="1102952" y="2588045"/>
                  <a:pt x="1090496" y="2556352"/>
                  <a:pt x="1092462" y="2517228"/>
                </a:cubicBezTo>
                <a:cubicBezTo>
                  <a:pt x="1093118" y="2502365"/>
                  <a:pt x="1094648" y="2495152"/>
                  <a:pt x="1099237" y="2485098"/>
                </a:cubicBezTo>
                <a:cubicBezTo>
                  <a:pt x="1106885" y="2468486"/>
                  <a:pt x="1117812" y="2455153"/>
                  <a:pt x="1130268" y="2447285"/>
                </a:cubicBezTo>
                <a:cubicBezTo>
                  <a:pt x="1135513" y="2444006"/>
                  <a:pt x="1139883" y="2440509"/>
                  <a:pt x="1140102" y="2439853"/>
                </a:cubicBezTo>
                <a:cubicBezTo>
                  <a:pt x="1140102" y="2439197"/>
                  <a:pt x="1128957" y="2437886"/>
                  <a:pt x="1115626" y="2437012"/>
                </a:cubicBezTo>
                <a:cubicBezTo>
                  <a:pt x="1024281" y="2431766"/>
                  <a:pt x="927254" y="2409253"/>
                  <a:pt x="846179" y="2374500"/>
                </a:cubicBezTo>
                <a:cubicBezTo>
                  <a:pt x="790017" y="2350457"/>
                  <a:pt x="742596" y="2323354"/>
                  <a:pt x="635953" y="2254722"/>
                </a:cubicBezTo>
                <a:cubicBezTo>
                  <a:pt x="550508" y="2199642"/>
                  <a:pt x="482108" y="2156365"/>
                  <a:pt x="468122" y="2148277"/>
                </a:cubicBezTo>
                <a:cubicBezTo>
                  <a:pt x="462222" y="2144999"/>
                  <a:pt x="439713" y="2130792"/>
                  <a:pt x="418297" y="2117240"/>
                </a:cubicBezTo>
                <a:cubicBezTo>
                  <a:pt x="375684" y="2089919"/>
                  <a:pt x="363665" y="2083580"/>
                  <a:pt x="342468" y="2078116"/>
                </a:cubicBezTo>
                <a:cubicBezTo>
                  <a:pt x="293735" y="2065657"/>
                  <a:pt x="224898" y="2101066"/>
                  <a:pt x="197801" y="2152649"/>
                </a:cubicBezTo>
                <a:cubicBezTo>
                  <a:pt x="186000" y="2175599"/>
                  <a:pt x="182285" y="2191992"/>
                  <a:pt x="183378" y="2219314"/>
                </a:cubicBezTo>
                <a:cubicBezTo>
                  <a:pt x="184470" y="2246854"/>
                  <a:pt x="189278" y="2261935"/>
                  <a:pt x="203920" y="2283355"/>
                </a:cubicBezTo>
                <a:cubicBezTo>
                  <a:pt x="244566" y="2342807"/>
                  <a:pt x="321926" y="2352861"/>
                  <a:pt x="370439" y="2305213"/>
                </a:cubicBezTo>
                <a:cubicBezTo>
                  <a:pt x="377651" y="2298218"/>
                  <a:pt x="384644" y="2288164"/>
                  <a:pt x="389014" y="2278984"/>
                </a:cubicBezTo>
                <a:cubicBezTo>
                  <a:pt x="395352" y="2265432"/>
                  <a:pt x="396007" y="2262372"/>
                  <a:pt x="396007" y="2242264"/>
                </a:cubicBezTo>
                <a:cubicBezTo>
                  <a:pt x="396007" y="2223248"/>
                  <a:pt x="395352" y="2218876"/>
                  <a:pt x="390107" y="2207948"/>
                </a:cubicBezTo>
                <a:cubicBezTo>
                  <a:pt x="374810" y="2175162"/>
                  <a:pt x="339190" y="2156146"/>
                  <a:pt x="308377" y="2164452"/>
                </a:cubicBezTo>
                <a:cubicBezTo>
                  <a:pt x="281716" y="2171665"/>
                  <a:pt x="260956" y="2199861"/>
                  <a:pt x="264889" y="2223685"/>
                </a:cubicBezTo>
                <a:cubicBezTo>
                  <a:pt x="267949" y="2241608"/>
                  <a:pt x="279749" y="2253411"/>
                  <a:pt x="303788" y="2262809"/>
                </a:cubicBezTo>
                <a:cubicBezTo>
                  <a:pt x="311436" y="2265870"/>
                  <a:pt x="310562" y="2269585"/>
                  <a:pt x="300728" y="2274394"/>
                </a:cubicBezTo>
                <a:cubicBezTo>
                  <a:pt x="279094" y="2285541"/>
                  <a:pt x="246751" y="2269585"/>
                  <a:pt x="231454" y="2240078"/>
                </a:cubicBezTo>
                <a:cubicBezTo>
                  <a:pt x="220309" y="2218439"/>
                  <a:pt x="222932" y="2181719"/>
                  <a:pt x="237573" y="2157676"/>
                </a:cubicBezTo>
                <a:cubicBezTo>
                  <a:pt x="248937" y="2139097"/>
                  <a:pt x="272757" y="2120082"/>
                  <a:pt x="295702" y="2111994"/>
                </a:cubicBezTo>
                <a:cubicBezTo>
                  <a:pt x="312966" y="2105656"/>
                  <a:pt x="346620" y="2105219"/>
                  <a:pt x="365413" y="2110902"/>
                </a:cubicBezTo>
                <a:cubicBezTo>
                  <a:pt x="413053" y="2125109"/>
                  <a:pt x="449984" y="2164452"/>
                  <a:pt x="461348" y="2212756"/>
                </a:cubicBezTo>
                <a:cubicBezTo>
                  <a:pt x="465718" y="2230679"/>
                  <a:pt x="465718" y="2261935"/>
                  <a:pt x="461566" y="2281607"/>
                </a:cubicBezTo>
                <a:cubicBezTo>
                  <a:pt x="458070" y="2298218"/>
                  <a:pt x="447143" y="2322917"/>
                  <a:pt x="436217" y="2338654"/>
                </a:cubicBezTo>
                <a:cubicBezTo>
                  <a:pt x="414582" y="2370129"/>
                  <a:pt x="374591" y="2397013"/>
                  <a:pt x="333726" y="2407504"/>
                </a:cubicBezTo>
                <a:cubicBezTo>
                  <a:pt x="314277" y="2412532"/>
                  <a:pt x="268604" y="2411439"/>
                  <a:pt x="247844" y="2405537"/>
                </a:cubicBezTo>
                <a:cubicBezTo>
                  <a:pt x="177259" y="2385429"/>
                  <a:pt x="125904" y="2332753"/>
                  <a:pt x="107111" y="2261498"/>
                </a:cubicBezTo>
                <a:cubicBezTo>
                  <a:pt x="99244" y="2230898"/>
                  <a:pt x="99244" y="2192429"/>
                  <a:pt x="107329" y="2161610"/>
                </a:cubicBezTo>
                <a:cubicBezTo>
                  <a:pt x="132023" y="2066313"/>
                  <a:pt x="222058" y="1996370"/>
                  <a:pt x="319740" y="1996370"/>
                </a:cubicBezTo>
                <a:lnTo>
                  <a:pt x="335912" y="1996370"/>
                </a:lnTo>
                <a:lnTo>
                  <a:pt x="335912" y="1983911"/>
                </a:lnTo>
                <a:cubicBezTo>
                  <a:pt x="335912" y="1967081"/>
                  <a:pt x="338971" y="1956589"/>
                  <a:pt x="349023" y="1939541"/>
                </a:cubicBezTo>
                <a:cubicBezTo>
                  <a:pt x="359513" y="1921836"/>
                  <a:pt x="361261" y="1913531"/>
                  <a:pt x="356891" y="1904788"/>
                </a:cubicBezTo>
                <a:cubicBezTo>
                  <a:pt x="352301" y="1896263"/>
                  <a:pt x="350553" y="1895170"/>
                  <a:pt x="337004" y="1894296"/>
                </a:cubicBezTo>
                <a:cubicBezTo>
                  <a:pt x="326296" y="1893422"/>
                  <a:pt x="325204" y="1893859"/>
                  <a:pt x="319303" y="1900853"/>
                </a:cubicBezTo>
                <a:cubicBezTo>
                  <a:pt x="315807" y="1905006"/>
                  <a:pt x="311218" y="1911563"/>
                  <a:pt x="309032" y="1915498"/>
                </a:cubicBezTo>
                <a:cubicBezTo>
                  <a:pt x="305973" y="1921181"/>
                  <a:pt x="304443" y="1922055"/>
                  <a:pt x="302477" y="1920088"/>
                </a:cubicBezTo>
                <a:cubicBezTo>
                  <a:pt x="297450" y="1915061"/>
                  <a:pt x="299417" y="1899542"/>
                  <a:pt x="306410" y="1887958"/>
                </a:cubicBezTo>
                <a:cubicBezTo>
                  <a:pt x="312966" y="1877248"/>
                  <a:pt x="312966" y="1877248"/>
                  <a:pt x="309251" y="1869379"/>
                </a:cubicBezTo>
                <a:cubicBezTo>
                  <a:pt x="296576" y="1844025"/>
                  <a:pt x="305973" y="1802714"/>
                  <a:pt x="326515" y="1791567"/>
                </a:cubicBezTo>
                <a:cubicBezTo>
                  <a:pt x="330448" y="1789381"/>
                  <a:pt x="333726" y="1787196"/>
                  <a:pt x="333726" y="1786321"/>
                </a:cubicBezTo>
                <a:cubicBezTo>
                  <a:pt x="333726" y="1785666"/>
                  <a:pt x="327826" y="1767524"/>
                  <a:pt x="320396" y="1745885"/>
                </a:cubicBezTo>
                <a:cubicBezTo>
                  <a:pt x="312966" y="1724465"/>
                  <a:pt x="295265" y="1671789"/>
                  <a:pt x="280842" y="1629168"/>
                </a:cubicBezTo>
                <a:cubicBezTo>
                  <a:pt x="247189" y="1529280"/>
                  <a:pt x="205449" y="1405787"/>
                  <a:pt x="172451" y="1307866"/>
                </a:cubicBezTo>
                <a:cubicBezTo>
                  <a:pt x="158028" y="1265245"/>
                  <a:pt x="123501" y="1162953"/>
                  <a:pt x="95529" y="1080551"/>
                </a:cubicBezTo>
                <a:cubicBezTo>
                  <a:pt x="67775" y="998149"/>
                  <a:pt x="35433" y="902633"/>
                  <a:pt x="23851" y="868098"/>
                </a:cubicBezTo>
                <a:cubicBezTo>
                  <a:pt x="6806" y="817608"/>
                  <a:pt x="1998" y="805149"/>
                  <a:pt x="-1061" y="805149"/>
                </a:cubicBezTo>
                <a:cubicBezTo>
                  <a:pt x="-3247" y="805149"/>
                  <a:pt x="-4995" y="804057"/>
                  <a:pt x="-4995" y="802964"/>
                </a:cubicBezTo>
                <a:cubicBezTo>
                  <a:pt x="-4995" y="799029"/>
                  <a:pt x="42645" y="751381"/>
                  <a:pt x="60783" y="736955"/>
                </a:cubicBezTo>
                <a:cubicBezTo>
                  <a:pt x="126997" y="684716"/>
                  <a:pt x="198238" y="653460"/>
                  <a:pt x="282372" y="639690"/>
                </a:cubicBezTo>
                <a:cubicBezTo>
                  <a:pt x="318866" y="633789"/>
                  <a:pt x="386611" y="634444"/>
                  <a:pt x="424416" y="641001"/>
                </a:cubicBezTo>
                <a:cubicBezTo>
                  <a:pt x="512047" y="656302"/>
                  <a:pt x="586128" y="691710"/>
                  <a:pt x="653217" y="749851"/>
                </a:cubicBezTo>
                <a:cubicBezTo>
                  <a:pt x="672448" y="766681"/>
                  <a:pt x="705227" y="800559"/>
                  <a:pt x="705227" y="803838"/>
                </a:cubicBezTo>
                <a:cubicBezTo>
                  <a:pt x="705227" y="804494"/>
                  <a:pt x="703479" y="805149"/>
                  <a:pt x="701075" y="805149"/>
                </a:cubicBezTo>
                <a:cubicBezTo>
                  <a:pt x="696049" y="805149"/>
                  <a:pt x="716591" y="746135"/>
                  <a:pt x="525377" y="1312238"/>
                </a:cubicBezTo>
                <a:cubicBezTo>
                  <a:pt x="438184" y="1570153"/>
                  <a:pt x="366287" y="1782824"/>
                  <a:pt x="365413" y="1785010"/>
                </a:cubicBezTo>
                <a:cubicBezTo>
                  <a:pt x="364321" y="1787633"/>
                  <a:pt x="364976" y="1788726"/>
                  <a:pt x="367380" y="1788726"/>
                </a:cubicBezTo>
                <a:cubicBezTo>
                  <a:pt x="373936" y="1788726"/>
                  <a:pt x="385955" y="1801840"/>
                  <a:pt x="390544" y="1814517"/>
                </a:cubicBezTo>
                <a:cubicBezTo>
                  <a:pt x="396882" y="1831347"/>
                  <a:pt x="396007" y="1857357"/>
                  <a:pt x="388796" y="1871783"/>
                </a:cubicBezTo>
                <a:cubicBezTo>
                  <a:pt x="383988" y="1881619"/>
                  <a:pt x="383988" y="1881838"/>
                  <a:pt x="387703" y="1896263"/>
                </a:cubicBezTo>
                <a:cubicBezTo>
                  <a:pt x="391200" y="1910033"/>
                  <a:pt x="391200" y="1911563"/>
                  <a:pt x="387703" y="1922492"/>
                </a:cubicBezTo>
                <a:cubicBezTo>
                  <a:pt x="385518" y="1928831"/>
                  <a:pt x="379399" y="1939541"/>
                  <a:pt x="374154" y="1946098"/>
                </a:cubicBezTo>
                <a:cubicBezTo>
                  <a:pt x="368910" y="1952655"/>
                  <a:pt x="362135" y="1962054"/>
                  <a:pt x="359076" y="1966862"/>
                </a:cubicBezTo>
                <a:cubicBezTo>
                  <a:pt x="353394" y="1976042"/>
                  <a:pt x="347275" y="1995277"/>
                  <a:pt x="349461" y="1997462"/>
                </a:cubicBezTo>
                <a:cubicBezTo>
                  <a:pt x="350116" y="1998118"/>
                  <a:pt x="357765" y="2000522"/>
                  <a:pt x="366287" y="2002927"/>
                </a:cubicBezTo>
                <a:cubicBezTo>
                  <a:pt x="385518" y="2008391"/>
                  <a:pt x="390544" y="2010795"/>
                  <a:pt x="469215" y="2054291"/>
                </a:cubicBezTo>
                <a:cubicBezTo>
                  <a:pt x="652562" y="2155709"/>
                  <a:pt x="781931" y="2211008"/>
                  <a:pt x="919824" y="2246417"/>
                </a:cubicBezTo>
                <a:cubicBezTo>
                  <a:pt x="978390" y="2261498"/>
                  <a:pt x="1054875" y="2275268"/>
                  <a:pt x="1114315" y="2281170"/>
                </a:cubicBezTo>
                <a:lnTo>
                  <a:pt x="1141850" y="2284011"/>
                </a:lnTo>
                <a:lnTo>
                  <a:pt x="1142724" y="2245542"/>
                </a:lnTo>
                <a:cubicBezTo>
                  <a:pt x="1143598" y="2203139"/>
                  <a:pt x="1145128" y="2197456"/>
                  <a:pt x="1158458" y="2182812"/>
                </a:cubicBezTo>
                <a:lnTo>
                  <a:pt x="1166107" y="2174069"/>
                </a:lnTo>
                <a:lnTo>
                  <a:pt x="1158458" y="2166638"/>
                </a:lnTo>
                <a:cubicBezTo>
                  <a:pt x="1139665" y="2148715"/>
                  <a:pt x="1132890" y="2118770"/>
                  <a:pt x="1142069" y="2094509"/>
                </a:cubicBezTo>
                <a:cubicBezTo>
                  <a:pt x="1146658" y="2082487"/>
                  <a:pt x="1158677" y="2067187"/>
                  <a:pt x="1167418" y="2062378"/>
                </a:cubicBezTo>
                <a:cubicBezTo>
                  <a:pt x="1171789" y="2059974"/>
                  <a:pt x="1171789" y="2059974"/>
                  <a:pt x="1166762" y="2056477"/>
                </a:cubicBezTo>
                <a:cubicBezTo>
                  <a:pt x="1158240" y="2050357"/>
                  <a:pt x="1152777" y="2043800"/>
                  <a:pt x="1147969" y="2033527"/>
                </a:cubicBezTo>
                <a:lnTo>
                  <a:pt x="1143380" y="2023691"/>
                </a:lnTo>
                <a:lnTo>
                  <a:pt x="1143380" y="1377809"/>
                </a:lnTo>
                <a:lnTo>
                  <a:pt x="1143380" y="731928"/>
                </a:lnTo>
                <a:lnTo>
                  <a:pt x="1148187" y="722966"/>
                </a:lnTo>
                <a:cubicBezTo>
                  <a:pt x="1150810" y="717939"/>
                  <a:pt x="1156054" y="710726"/>
                  <a:pt x="1159988" y="707010"/>
                </a:cubicBezTo>
                <a:lnTo>
                  <a:pt x="1166762" y="700016"/>
                </a:lnTo>
                <a:lnTo>
                  <a:pt x="1157147" y="689743"/>
                </a:lnTo>
                <a:cubicBezTo>
                  <a:pt x="1137042" y="668323"/>
                  <a:pt x="1132453" y="638160"/>
                  <a:pt x="1145347" y="612150"/>
                </a:cubicBezTo>
                <a:lnTo>
                  <a:pt x="1151465" y="599473"/>
                </a:lnTo>
                <a:lnTo>
                  <a:pt x="1127864" y="574993"/>
                </a:lnTo>
                <a:cubicBezTo>
                  <a:pt x="1038485" y="482755"/>
                  <a:pt x="963967" y="427019"/>
                  <a:pt x="878740" y="388113"/>
                </a:cubicBezTo>
                <a:cubicBezTo>
                  <a:pt x="795262" y="350081"/>
                  <a:pt x="711783" y="329754"/>
                  <a:pt x="595525" y="318826"/>
                </a:cubicBezTo>
                <a:cubicBezTo>
                  <a:pt x="586128" y="317951"/>
                  <a:pt x="579791" y="316203"/>
                  <a:pt x="578043" y="314017"/>
                </a:cubicBezTo>
                <a:cubicBezTo>
                  <a:pt x="576076" y="311394"/>
                  <a:pt x="575202" y="301777"/>
                  <a:pt x="575202" y="279045"/>
                </a:cubicBezTo>
                <a:lnTo>
                  <a:pt x="575202" y="247789"/>
                </a:lnTo>
                <a:lnTo>
                  <a:pt x="472056" y="247789"/>
                </a:lnTo>
                <a:lnTo>
                  <a:pt x="368910" y="247789"/>
                </a:lnTo>
                <a:lnTo>
                  <a:pt x="363228" y="238172"/>
                </a:lnTo>
                <a:cubicBezTo>
                  <a:pt x="356016" y="225932"/>
                  <a:pt x="353831" y="206042"/>
                  <a:pt x="355142" y="168666"/>
                </a:cubicBezTo>
                <a:lnTo>
                  <a:pt x="356016" y="140689"/>
                </a:lnTo>
                <a:lnTo>
                  <a:pt x="286087" y="140689"/>
                </a:lnTo>
                <a:lnTo>
                  <a:pt x="215939" y="140689"/>
                </a:lnTo>
                <a:lnTo>
                  <a:pt x="210694" y="133695"/>
                </a:lnTo>
                <a:cubicBezTo>
                  <a:pt x="207635" y="129760"/>
                  <a:pt x="203920" y="122547"/>
                  <a:pt x="202390" y="117739"/>
                </a:cubicBezTo>
                <a:cubicBezTo>
                  <a:pt x="198893" y="107466"/>
                  <a:pt x="198456" y="70090"/>
                  <a:pt x="201297" y="25501"/>
                </a:cubicBezTo>
                <a:lnTo>
                  <a:pt x="203264" y="-5755"/>
                </a:lnTo>
                <a:lnTo>
                  <a:pt x="1205661" y="-5755"/>
                </a:lnTo>
                <a:lnTo>
                  <a:pt x="2208276" y="-5755"/>
                </a:lnTo>
                <a:lnTo>
                  <a:pt x="2209806" y="32058"/>
                </a:lnTo>
                <a:cubicBezTo>
                  <a:pt x="2211773" y="82330"/>
                  <a:pt x="2207620" y="117083"/>
                  <a:pt x="2197350" y="133695"/>
                </a:cubicBezTo>
                <a:lnTo>
                  <a:pt x="2192979" y="140689"/>
                </a:lnTo>
                <a:lnTo>
                  <a:pt x="2124798" y="140689"/>
                </a:lnTo>
                <a:lnTo>
                  <a:pt x="2056398" y="140689"/>
                </a:lnTo>
                <a:lnTo>
                  <a:pt x="2056616" y="177409"/>
                </a:lnTo>
                <a:cubicBezTo>
                  <a:pt x="2056616" y="216096"/>
                  <a:pt x="2054431" y="227462"/>
                  <a:pt x="2044379" y="241888"/>
                </a:cubicBezTo>
                <a:lnTo>
                  <a:pt x="2040226" y="247789"/>
                </a:lnTo>
                <a:lnTo>
                  <a:pt x="1937736" y="247789"/>
                </a:lnTo>
                <a:lnTo>
                  <a:pt x="1835464" y="247789"/>
                </a:lnTo>
                <a:lnTo>
                  <a:pt x="1836557" y="274674"/>
                </a:lnTo>
                <a:cubicBezTo>
                  <a:pt x="1837431" y="295657"/>
                  <a:pt x="1836994" y="303088"/>
                  <a:pt x="1834371" y="309427"/>
                </a:cubicBezTo>
                <a:cubicBezTo>
                  <a:pt x="1831093" y="317296"/>
                  <a:pt x="1830875" y="317296"/>
                  <a:pt x="1816015" y="318826"/>
                </a:cubicBezTo>
                <a:cubicBezTo>
                  <a:pt x="1699320" y="329754"/>
                  <a:pt x="1617808" y="349644"/>
                  <a:pt x="1532363" y="388113"/>
                </a:cubicBezTo>
                <a:cubicBezTo>
                  <a:pt x="1449977" y="425270"/>
                  <a:pt x="1362565" y="490842"/>
                  <a:pt x="1282146" y="576085"/>
                </a:cubicBezTo>
                <a:lnTo>
                  <a:pt x="1259856" y="599691"/>
                </a:lnTo>
                <a:lnTo>
                  <a:pt x="1266194" y="612150"/>
                </a:lnTo>
                <a:cubicBezTo>
                  <a:pt x="1278868" y="638160"/>
                  <a:pt x="1274279" y="668323"/>
                  <a:pt x="1254174" y="689743"/>
                </a:cubicBezTo>
                <a:lnTo>
                  <a:pt x="1244559" y="700016"/>
                </a:lnTo>
                <a:lnTo>
                  <a:pt x="1251771" y="707229"/>
                </a:lnTo>
                <a:cubicBezTo>
                  <a:pt x="1255704" y="711163"/>
                  <a:pt x="1260949" y="718813"/>
                  <a:pt x="1263353" y="724278"/>
                </a:cubicBezTo>
                <a:lnTo>
                  <a:pt x="1267942" y="734113"/>
                </a:lnTo>
                <a:lnTo>
                  <a:pt x="1267942" y="1378902"/>
                </a:lnTo>
                <a:lnTo>
                  <a:pt x="1267942" y="2023691"/>
                </a:lnTo>
                <a:lnTo>
                  <a:pt x="1263353" y="2033527"/>
                </a:lnTo>
                <a:cubicBezTo>
                  <a:pt x="1258545" y="2043800"/>
                  <a:pt x="1253082" y="2050357"/>
                  <a:pt x="1244559" y="2056477"/>
                </a:cubicBezTo>
                <a:cubicBezTo>
                  <a:pt x="1239533" y="2059974"/>
                  <a:pt x="1239533" y="2059974"/>
                  <a:pt x="1243903" y="2062378"/>
                </a:cubicBezTo>
                <a:cubicBezTo>
                  <a:pt x="1246307" y="2063690"/>
                  <a:pt x="1251552" y="2068280"/>
                  <a:pt x="1255486" y="2072651"/>
                </a:cubicBezTo>
                <a:cubicBezTo>
                  <a:pt x="1279524" y="2098662"/>
                  <a:pt x="1279087" y="2138442"/>
                  <a:pt x="1254611" y="2164670"/>
                </a:cubicBezTo>
                <a:lnTo>
                  <a:pt x="1244996" y="2174943"/>
                </a:lnTo>
                <a:lnTo>
                  <a:pt x="1251552" y="2181063"/>
                </a:lnTo>
                <a:cubicBezTo>
                  <a:pt x="1265538" y="2194396"/>
                  <a:pt x="1267942" y="2203358"/>
                  <a:pt x="1268597" y="2245761"/>
                </a:cubicBezTo>
                <a:lnTo>
                  <a:pt x="1269471" y="2284011"/>
                </a:lnTo>
                <a:lnTo>
                  <a:pt x="1275153" y="2283355"/>
                </a:lnTo>
                <a:cubicBezTo>
                  <a:pt x="1278431" y="2283137"/>
                  <a:pt x="1295258" y="2281170"/>
                  <a:pt x="1312740" y="2279421"/>
                </a:cubicBezTo>
                <a:cubicBezTo>
                  <a:pt x="1396219" y="2270241"/>
                  <a:pt x="1496087" y="2248384"/>
                  <a:pt x="1578036" y="2221281"/>
                </a:cubicBezTo>
                <a:cubicBezTo>
                  <a:pt x="1694294" y="2182375"/>
                  <a:pt x="1792195" y="2137130"/>
                  <a:pt x="1961337" y="2043800"/>
                </a:cubicBezTo>
                <a:cubicBezTo>
                  <a:pt x="2015970" y="2013637"/>
                  <a:pt x="2032141" y="2005987"/>
                  <a:pt x="2053120" y="2000741"/>
                </a:cubicBezTo>
                <a:cubicBezTo>
                  <a:pt x="2059894" y="1998992"/>
                  <a:pt x="2062298" y="1997244"/>
                  <a:pt x="2062298" y="1994184"/>
                </a:cubicBezTo>
                <a:cubicBezTo>
                  <a:pt x="2062298" y="1986315"/>
                  <a:pt x="2053557" y="1966644"/>
                  <a:pt x="2046345" y="1957901"/>
                </a:cubicBezTo>
                <a:cubicBezTo>
                  <a:pt x="2022744" y="1929924"/>
                  <a:pt x="2017936" y="1916591"/>
                  <a:pt x="2023618" y="1895826"/>
                </a:cubicBezTo>
                <a:cubicBezTo>
                  <a:pt x="2027552" y="1882275"/>
                  <a:pt x="2027333" y="1882056"/>
                  <a:pt x="2022526" y="1872002"/>
                </a:cubicBezTo>
                <a:cubicBezTo>
                  <a:pt x="2015314" y="1857357"/>
                  <a:pt x="2014440" y="1831129"/>
                  <a:pt x="2020777" y="1814517"/>
                </a:cubicBezTo>
                <a:cubicBezTo>
                  <a:pt x="2025366" y="1801840"/>
                  <a:pt x="2037386" y="1788726"/>
                  <a:pt x="2043941" y="1788726"/>
                </a:cubicBezTo>
                <a:cubicBezTo>
                  <a:pt x="2046345" y="1788726"/>
                  <a:pt x="2047001" y="1787633"/>
                  <a:pt x="2045908" y="1785010"/>
                </a:cubicBezTo>
                <a:cubicBezTo>
                  <a:pt x="2045034" y="1782824"/>
                  <a:pt x="1973138" y="1570153"/>
                  <a:pt x="1885944" y="1312238"/>
                </a:cubicBezTo>
                <a:cubicBezTo>
                  <a:pt x="1694731" y="746135"/>
                  <a:pt x="1715273" y="805149"/>
                  <a:pt x="1710246" y="805149"/>
                </a:cubicBezTo>
                <a:cubicBezTo>
                  <a:pt x="1707842" y="805149"/>
                  <a:pt x="1706094" y="804494"/>
                  <a:pt x="1706094" y="803838"/>
                </a:cubicBezTo>
                <a:cubicBezTo>
                  <a:pt x="1706094" y="800559"/>
                  <a:pt x="1738874" y="766681"/>
                  <a:pt x="1758104" y="749851"/>
                </a:cubicBezTo>
                <a:cubicBezTo>
                  <a:pt x="1825193" y="691710"/>
                  <a:pt x="1899275" y="656302"/>
                  <a:pt x="1986905" y="641001"/>
                </a:cubicBezTo>
                <a:cubicBezTo>
                  <a:pt x="2024711" y="634444"/>
                  <a:pt x="2092455" y="633789"/>
                  <a:pt x="2128950" y="639690"/>
                </a:cubicBezTo>
                <a:cubicBezTo>
                  <a:pt x="2213084" y="653460"/>
                  <a:pt x="2284324" y="684716"/>
                  <a:pt x="2350539" y="736955"/>
                </a:cubicBezTo>
                <a:cubicBezTo>
                  <a:pt x="2368677" y="751381"/>
                  <a:pt x="2416317" y="799029"/>
                  <a:pt x="2416317" y="802964"/>
                </a:cubicBezTo>
                <a:cubicBezTo>
                  <a:pt x="2416317" y="804057"/>
                  <a:pt x="2414568" y="805149"/>
                  <a:pt x="2412602" y="805149"/>
                </a:cubicBezTo>
                <a:cubicBezTo>
                  <a:pt x="2409324" y="805149"/>
                  <a:pt x="2404516" y="817608"/>
                  <a:pt x="2387471" y="868098"/>
                </a:cubicBezTo>
                <a:cubicBezTo>
                  <a:pt x="2375888" y="902633"/>
                  <a:pt x="2343546" y="998149"/>
                  <a:pt x="2315793" y="1080551"/>
                </a:cubicBezTo>
                <a:cubicBezTo>
                  <a:pt x="2287821" y="1162953"/>
                  <a:pt x="2253293" y="1265245"/>
                  <a:pt x="2238870" y="1307866"/>
                </a:cubicBezTo>
                <a:cubicBezTo>
                  <a:pt x="2205872" y="1405787"/>
                  <a:pt x="2164133" y="1529280"/>
                  <a:pt x="2130479" y="1629168"/>
                </a:cubicBezTo>
                <a:cubicBezTo>
                  <a:pt x="2116056" y="1671789"/>
                  <a:pt x="2098356" y="1724465"/>
                  <a:pt x="2090925" y="1745885"/>
                </a:cubicBezTo>
                <a:cubicBezTo>
                  <a:pt x="2083495" y="1767524"/>
                  <a:pt x="2077595" y="1785666"/>
                  <a:pt x="2077595" y="1786321"/>
                </a:cubicBezTo>
                <a:cubicBezTo>
                  <a:pt x="2077595" y="1787196"/>
                  <a:pt x="2080873" y="1789381"/>
                  <a:pt x="2084807" y="1791567"/>
                </a:cubicBezTo>
                <a:cubicBezTo>
                  <a:pt x="2105348" y="1802714"/>
                  <a:pt x="2114745" y="1844025"/>
                  <a:pt x="2102071" y="1869379"/>
                </a:cubicBezTo>
                <a:cubicBezTo>
                  <a:pt x="2098356" y="1877248"/>
                  <a:pt x="2098356" y="1877248"/>
                  <a:pt x="2104911" y="1887958"/>
                </a:cubicBezTo>
                <a:cubicBezTo>
                  <a:pt x="2111904" y="1899542"/>
                  <a:pt x="2113871" y="1915061"/>
                  <a:pt x="2108845" y="1920088"/>
                </a:cubicBezTo>
                <a:cubicBezTo>
                  <a:pt x="2106878" y="1922055"/>
                  <a:pt x="2105348" y="1921181"/>
                  <a:pt x="2102289" y="1915498"/>
                </a:cubicBezTo>
                <a:cubicBezTo>
                  <a:pt x="2100104" y="1911563"/>
                  <a:pt x="2095515" y="1905006"/>
                  <a:pt x="2092018" y="1900853"/>
                </a:cubicBezTo>
                <a:cubicBezTo>
                  <a:pt x="2086118" y="1893859"/>
                  <a:pt x="2085025" y="1893422"/>
                  <a:pt x="2074317" y="1894296"/>
                </a:cubicBezTo>
                <a:cubicBezTo>
                  <a:pt x="2060768" y="1895170"/>
                  <a:pt x="2059020" y="1896263"/>
                  <a:pt x="2054431" y="1904788"/>
                </a:cubicBezTo>
                <a:cubicBezTo>
                  <a:pt x="2050060" y="1913531"/>
                  <a:pt x="2051809" y="1921836"/>
                  <a:pt x="2062298" y="1939541"/>
                </a:cubicBezTo>
                <a:cubicBezTo>
                  <a:pt x="2072350" y="1956589"/>
                  <a:pt x="2075410" y="1967081"/>
                  <a:pt x="2075410" y="1983911"/>
                </a:cubicBezTo>
                <a:lnTo>
                  <a:pt x="2075410" y="1996370"/>
                </a:lnTo>
                <a:lnTo>
                  <a:pt x="2091581" y="1996370"/>
                </a:lnTo>
                <a:cubicBezTo>
                  <a:pt x="2189264" y="1996370"/>
                  <a:pt x="2279298" y="2066313"/>
                  <a:pt x="2303992" y="2161610"/>
                </a:cubicBezTo>
                <a:cubicBezTo>
                  <a:pt x="2312078" y="2192429"/>
                  <a:pt x="2312078" y="2230898"/>
                  <a:pt x="2304211" y="2261498"/>
                </a:cubicBezTo>
                <a:cubicBezTo>
                  <a:pt x="2286947" y="2327507"/>
                  <a:pt x="2239526" y="2379527"/>
                  <a:pt x="2177463" y="2400947"/>
                </a:cubicBezTo>
                <a:cubicBezTo>
                  <a:pt x="2115838" y="2422149"/>
                  <a:pt x="2052683" y="2410783"/>
                  <a:pt x="2003513" y="2369473"/>
                </a:cubicBezTo>
                <a:cubicBezTo>
                  <a:pt x="1978383" y="2348490"/>
                  <a:pt x="1956311" y="2311988"/>
                  <a:pt x="1949755" y="2280951"/>
                </a:cubicBezTo>
                <a:cubicBezTo>
                  <a:pt x="1945603" y="2261717"/>
                  <a:pt x="1945603" y="2230679"/>
                  <a:pt x="1949974" y="2212756"/>
                </a:cubicBezTo>
                <a:cubicBezTo>
                  <a:pt x="1961337" y="2164452"/>
                  <a:pt x="1998269" y="2125109"/>
                  <a:pt x="2045908" y="2110902"/>
                </a:cubicBezTo>
                <a:cubicBezTo>
                  <a:pt x="2064702" y="2105219"/>
                  <a:pt x="2098356" y="2105656"/>
                  <a:pt x="2115619" y="2111994"/>
                </a:cubicBezTo>
                <a:cubicBezTo>
                  <a:pt x="2138565" y="2120082"/>
                  <a:pt x="2162385" y="2139097"/>
                  <a:pt x="2173748" y="2157676"/>
                </a:cubicBezTo>
                <a:cubicBezTo>
                  <a:pt x="2188390" y="2181719"/>
                  <a:pt x="2191012" y="2218439"/>
                  <a:pt x="2179867" y="2240078"/>
                </a:cubicBezTo>
                <a:cubicBezTo>
                  <a:pt x="2164570" y="2269585"/>
                  <a:pt x="2132228" y="2285541"/>
                  <a:pt x="2110593" y="2274394"/>
                </a:cubicBezTo>
                <a:cubicBezTo>
                  <a:pt x="2100759" y="2269585"/>
                  <a:pt x="2099885" y="2265870"/>
                  <a:pt x="2107534" y="2262809"/>
                </a:cubicBezTo>
                <a:cubicBezTo>
                  <a:pt x="2131572" y="2253411"/>
                  <a:pt x="2143373" y="2241608"/>
                  <a:pt x="2146432" y="2223685"/>
                </a:cubicBezTo>
                <a:cubicBezTo>
                  <a:pt x="2150366" y="2199861"/>
                  <a:pt x="2129605" y="2171665"/>
                  <a:pt x="2102945" y="2164452"/>
                </a:cubicBezTo>
                <a:cubicBezTo>
                  <a:pt x="2072132" y="2156146"/>
                  <a:pt x="2036511" y="2175162"/>
                  <a:pt x="2021214" y="2207948"/>
                </a:cubicBezTo>
                <a:cubicBezTo>
                  <a:pt x="2015970" y="2218876"/>
                  <a:pt x="2015314" y="2223248"/>
                  <a:pt x="2015314" y="2242264"/>
                </a:cubicBezTo>
                <a:cubicBezTo>
                  <a:pt x="2015314" y="2262372"/>
                  <a:pt x="2015970" y="2265432"/>
                  <a:pt x="2022307" y="2278984"/>
                </a:cubicBezTo>
                <a:cubicBezTo>
                  <a:pt x="2042412" y="2321387"/>
                  <a:pt x="2093766" y="2344556"/>
                  <a:pt x="2140095" y="2332097"/>
                </a:cubicBezTo>
                <a:cubicBezTo>
                  <a:pt x="2179649" y="2321605"/>
                  <a:pt x="2214176" y="2286415"/>
                  <a:pt x="2225103" y="2245542"/>
                </a:cubicBezTo>
                <a:cubicBezTo>
                  <a:pt x="2229255" y="2229586"/>
                  <a:pt x="2229255" y="2198112"/>
                  <a:pt x="2224884" y="2181282"/>
                </a:cubicBezTo>
                <a:cubicBezTo>
                  <a:pt x="2210898" y="2126857"/>
                  <a:pt x="2156703" y="2081613"/>
                  <a:pt x="2098356" y="2076149"/>
                </a:cubicBezTo>
                <a:cubicBezTo>
                  <a:pt x="2068854" y="2073307"/>
                  <a:pt x="2049623" y="2080739"/>
                  <a:pt x="1993024" y="2117240"/>
                </a:cubicBezTo>
                <a:cubicBezTo>
                  <a:pt x="1971608" y="2130792"/>
                  <a:pt x="1949318" y="2144999"/>
                  <a:pt x="1943199" y="2148277"/>
                </a:cubicBezTo>
                <a:cubicBezTo>
                  <a:pt x="1929213" y="2156365"/>
                  <a:pt x="1860813" y="2199642"/>
                  <a:pt x="1775368" y="2254722"/>
                </a:cubicBezTo>
                <a:cubicBezTo>
                  <a:pt x="1668726" y="2323354"/>
                  <a:pt x="1621305" y="2350457"/>
                  <a:pt x="1565142" y="2374500"/>
                </a:cubicBezTo>
                <a:cubicBezTo>
                  <a:pt x="1484068" y="2409253"/>
                  <a:pt x="1387041" y="2431766"/>
                  <a:pt x="1295914" y="2437012"/>
                </a:cubicBezTo>
                <a:cubicBezTo>
                  <a:pt x="1282365" y="2437886"/>
                  <a:pt x="1271220" y="2439197"/>
                  <a:pt x="1271220" y="2439853"/>
                </a:cubicBezTo>
                <a:cubicBezTo>
                  <a:pt x="1271438" y="2440509"/>
                  <a:pt x="1275809" y="2444006"/>
                  <a:pt x="1281054" y="2447285"/>
                </a:cubicBezTo>
                <a:cubicBezTo>
                  <a:pt x="1293510" y="2455153"/>
                  <a:pt x="1304436" y="2468486"/>
                  <a:pt x="1312085" y="2485098"/>
                </a:cubicBezTo>
                <a:cubicBezTo>
                  <a:pt x="1317767" y="2496901"/>
                  <a:pt x="1318204" y="2500179"/>
                  <a:pt x="1318204" y="2523129"/>
                </a:cubicBezTo>
                <a:cubicBezTo>
                  <a:pt x="1318204" y="2563347"/>
                  <a:pt x="1312522" y="2577554"/>
                  <a:pt x="1235381" y="2729462"/>
                </a:cubicBezTo>
                <a:cubicBezTo>
                  <a:pt x="1220302" y="2759188"/>
                  <a:pt x="1207846" y="2785198"/>
                  <a:pt x="1207846" y="2786728"/>
                </a:cubicBezTo>
                <a:cubicBezTo>
                  <a:pt x="1207846" y="2793285"/>
                  <a:pt x="1204131" y="2789132"/>
                  <a:pt x="1199105" y="2777329"/>
                </a:cubicBezTo>
                <a:close/>
                <a:moveTo>
                  <a:pt x="375029" y="1859980"/>
                </a:moveTo>
                <a:cubicBezTo>
                  <a:pt x="384862" y="1820637"/>
                  <a:pt x="360387" y="1779546"/>
                  <a:pt x="337660" y="1797469"/>
                </a:cubicBezTo>
                <a:cubicBezTo>
                  <a:pt x="325641" y="1806867"/>
                  <a:pt x="318866" y="1837904"/>
                  <a:pt x="324111" y="1859980"/>
                </a:cubicBezTo>
                <a:cubicBezTo>
                  <a:pt x="326296" y="1869160"/>
                  <a:pt x="326952" y="1869816"/>
                  <a:pt x="331978" y="1867193"/>
                </a:cubicBezTo>
                <a:cubicBezTo>
                  <a:pt x="338097" y="1863915"/>
                  <a:pt x="356453" y="1864352"/>
                  <a:pt x="363665" y="1868067"/>
                </a:cubicBezTo>
                <a:cubicBezTo>
                  <a:pt x="367161" y="1869597"/>
                  <a:pt x="370439" y="1870690"/>
                  <a:pt x="371095" y="1870253"/>
                </a:cubicBezTo>
                <a:cubicBezTo>
                  <a:pt x="371969" y="1870035"/>
                  <a:pt x="373717" y="1865226"/>
                  <a:pt x="375029" y="1859980"/>
                </a:cubicBezTo>
                <a:close/>
                <a:moveTo>
                  <a:pt x="2064265" y="1864789"/>
                </a:moveTo>
                <a:cubicBezTo>
                  <a:pt x="2070165" y="1864789"/>
                  <a:pt x="2076940" y="1865882"/>
                  <a:pt x="2079343" y="1867193"/>
                </a:cubicBezTo>
                <a:cubicBezTo>
                  <a:pt x="2084370" y="1869816"/>
                  <a:pt x="2085025" y="1869160"/>
                  <a:pt x="2087210" y="1859980"/>
                </a:cubicBezTo>
                <a:cubicBezTo>
                  <a:pt x="2092455" y="1837904"/>
                  <a:pt x="2085681" y="1806867"/>
                  <a:pt x="2073662" y="1797469"/>
                </a:cubicBezTo>
                <a:cubicBezTo>
                  <a:pt x="2054431" y="1782168"/>
                  <a:pt x="2031485" y="1811020"/>
                  <a:pt x="2034545" y="1846429"/>
                </a:cubicBezTo>
                <a:cubicBezTo>
                  <a:pt x="2035200" y="1853860"/>
                  <a:pt x="2036730" y="1862385"/>
                  <a:pt x="2037823" y="1865663"/>
                </a:cubicBezTo>
                <a:cubicBezTo>
                  <a:pt x="2040226" y="1871346"/>
                  <a:pt x="2040445" y="1871346"/>
                  <a:pt x="2046782" y="1868286"/>
                </a:cubicBezTo>
                <a:cubicBezTo>
                  <a:pt x="2050497" y="1866537"/>
                  <a:pt x="2058146" y="1865007"/>
                  <a:pt x="2064265" y="1864789"/>
                </a:cubicBezTo>
                <a:close/>
                <a:moveTo>
                  <a:pt x="340282" y="1269616"/>
                </a:moveTo>
                <a:lnTo>
                  <a:pt x="340282" y="805149"/>
                </a:lnTo>
                <a:lnTo>
                  <a:pt x="181630" y="805149"/>
                </a:lnTo>
                <a:cubicBezTo>
                  <a:pt x="76735" y="805149"/>
                  <a:pt x="23632" y="805805"/>
                  <a:pt x="24507" y="807335"/>
                </a:cubicBezTo>
                <a:cubicBezTo>
                  <a:pt x="25162" y="808428"/>
                  <a:pt x="36307" y="840340"/>
                  <a:pt x="48982" y="877715"/>
                </a:cubicBezTo>
                <a:cubicBezTo>
                  <a:pt x="98370" y="1024378"/>
                  <a:pt x="124593" y="1102189"/>
                  <a:pt x="150817" y="1180001"/>
                </a:cubicBezTo>
                <a:cubicBezTo>
                  <a:pt x="165895" y="1224590"/>
                  <a:pt x="190152" y="1296063"/>
                  <a:pt x="204575" y="1339122"/>
                </a:cubicBezTo>
                <a:cubicBezTo>
                  <a:pt x="219217" y="1381962"/>
                  <a:pt x="242818" y="1452124"/>
                  <a:pt x="257241" y="1494746"/>
                </a:cubicBezTo>
                <a:cubicBezTo>
                  <a:pt x="271664" y="1537367"/>
                  <a:pt x="295265" y="1607529"/>
                  <a:pt x="309688" y="1650588"/>
                </a:cubicBezTo>
                <a:cubicBezTo>
                  <a:pt x="340719" y="1742825"/>
                  <a:pt x="337660" y="1734083"/>
                  <a:pt x="339190" y="1734083"/>
                </a:cubicBezTo>
                <a:cubicBezTo>
                  <a:pt x="339845" y="1734083"/>
                  <a:pt x="340282" y="1525127"/>
                  <a:pt x="340282" y="1269616"/>
                </a:cubicBezTo>
                <a:close/>
                <a:moveTo>
                  <a:pt x="530403" y="1232459"/>
                </a:moveTo>
                <a:cubicBezTo>
                  <a:pt x="608856" y="1000553"/>
                  <a:pt x="673540" y="809302"/>
                  <a:pt x="673977" y="807991"/>
                </a:cubicBezTo>
                <a:cubicBezTo>
                  <a:pt x="674852" y="805805"/>
                  <a:pt x="642728" y="805149"/>
                  <a:pt x="517510" y="805149"/>
                </a:cubicBezTo>
                <a:lnTo>
                  <a:pt x="359950" y="805149"/>
                </a:lnTo>
                <a:lnTo>
                  <a:pt x="360168" y="1270272"/>
                </a:lnTo>
                <a:lnTo>
                  <a:pt x="360168" y="1735175"/>
                </a:lnTo>
                <a:lnTo>
                  <a:pt x="374154" y="1694739"/>
                </a:lnTo>
                <a:cubicBezTo>
                  <a:pt x="381803" y="1672445"/>
                  <a:pt x="452170" y="1464583"/>
                  <a:pt x="530403" y="1232459"/>
                </a:cubicBezTo>
                <a:close/>
                <a:moveTo>
                  <a:pt x="2051372" y="1269616"/>
                </a:moveTo>
                <a:lnTo>
                  <a:pt x="2051372" y="805149"/>
                </a:lnTo>
                <a:lnTo>
                  <a:pt x="1893811" y="805149"/>
                </a:lnTo>
                <a:cubicBezTo>
                  <a:pt x="1768594" y="805149"/>
                  <a:pt x="1736470" y="805805"/>
                  <a:pt x="1737344" y="807991"/>
                </a:cubicBezTo>
                <a:cubicBezTo>
                  <a:pt x="1738218" y="810395"/>
                  <a:pt x="2008540" y="1609933"/>
                  <a:pt x="2036949" y="1694084"/>
                </a:cubicBezTo>
                <a:cubicBezTo>
                  <a:pt x="2044160" y="1716160"/>
                  <a:pt x="2050497" y="1734083"/>
                  <a:pt x="2050934" y="1734083"/>
                </a:cubicBezTo>
                <a:cubicBezTo>
                  <a:pt x="2051153" y="1734083"/>
                  <a:pt x="2051372" y="1525127"/>
                  <a:pt x="2051372" y="1269616"/>
                </a:cubicBezTo>
                <a:close/>
                <a:moveTo>
                  <a:pt x="2076065" y="1727088"/>
                </a:moveTo>
                <a:cubicBezTo>
                  <a:pt x="2076721" y="1724247"/>
                  <a:pt x="2089177" y="1686652"/>
                  <a:pt x="2103819" y="1643375"/>
                </a:cubicBezTo>
                <a:cubicBezTo>
                  <a:pt x="2118460" y="1600098"/>
                  <a:pt x="2142061" y="1530373"/>
                  <a:pt x="2156266" y="1488188"/>
                </a:cubicBezTo>
                <a:cubicBezTo>
                  <a:pt x="2170470" y="1446223"/>
                  <a:pt x="2205872" y="1341308"/>
                  <a:pt x="2234937" y="1255409"/>
                </a:cubicBezTo>
                <a:cubicBezTo>
                  <a:pt x="2264001" y="1169510"/>
                  <a:pt x="2299403" y="1064814"/>
                  <a:pt x="2313607" y="1022629"/>
                </a:cubicBezTo>
                <a:cubicBezTo>
                  <a:pt x="2327812" y="980663"/>
                  <a:pt x="2349665" y="915310"/>
                  <a:pt x="2362340" y="877715"/>
                </a:cubicBezTo>
                <a:cubicBezTo>
                  <a:pt x="2375014" y="840340"/>
                  <a:pt x="2386159" y="808428"/>
                  <a:pt x="2386815" y="807335"/>
                </a:cubicBezTo>
                <a:cubicBezTo>
                  <a:pt x="2387689" y="805805"/>
                  <a:pt x="2334586" y="805149"/>
                  <a:pt x="2229692" y="805149"/>
                </a:cubicBezTo>
                <a:lnTo>
                  <a:pt x="2071039" y="805149"/>
                </a:lnTo>
                <a:lnTo>
                  <a:pt x="2071039" y="1269835"/>
                </a:lnTo>
                <a:cubicBezTo>
                  <a:pt x="2071039" y="1536930"/>
                  <a:pt x="2071913" y="1733864"/>
                  <a:pt x="2073006" y="1733208"/>
                </a:cubicBezTo>
                <a:cubicBezTo>
                  <a:pt x="2074099" y="1732553"/>
                  <a:pt x="2075410" y="1729711"/>
                  <a:pt x="2076065" y="1727088"/>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29" dirty="0">
              <a:solidFill>
                <a:schemeClr val="lt1"/>
              </a:solidFill>
            </a:endParaRPr>
          </a:p>
        </p:txBody>
      </p:sp>
      <p:cxnSp>
        <p:nvCxnSpPr>
          <p:cNvPr id="7" name="Straight Connector 6">
            <a:extLst>
              <a:ext uri="{FF2B5EF4-FFF2-40B4-BE49-F238E27FC236}">
                <a16:creationId xmlns:a16="http://schemas.microsoft.com/office/drawing/2014/main" id="{C50FB206-81D0-928F-90B0-401CD4BC6FE4}"/>
              </a:ext>
            </a:extLst>
          </p:cNvPr>
          <p:cNvCxnSpPr>
            <a:cxnSpLocks/>
          </p:cNvCxnSpPr>
          <p:nvPr/>
        </p:nvCxnSpPr>
        <p:spPr>
          <a:xfrm>
            <a:off x="1315584" y="3925396"/>
            <a:ext cx="1447800"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6CEF39E2-3490-563E-8708-76C316992426}"/>
              </a:ext>
            </a:extLst>
          </p:cNvPr>
          <p:cNvGrpSpPr/>
          <p:nvPr/>
        </p:nvGrpSpPr>
        <p:grpSpPr>
          <a:xfrm>
            <a:off x="3982416" y="1952975"/>
            <a:ext cx="7584150" cy="4432585"/>
            <a:chOff x="2791778" y="1630680"/>
            <a:chExt cx="5718175" cy="2956560"/>
          </a:xfrm>
        </p:grpSpPr>
        <p:sp>
          <p:nvSpPr>
            <p:cNvPr id="12" name="Rectangle: Diagonal Corners Snipped 9">
              <a:extLst>
                <a:ext uri="{FF2B5EF4-FFF2-40B4-BE49-F238E27FC236}">
                  <a16:creationId xmlns:a16="http://schemas.microsoft.com/office/drawing/2014/main" id="{FBD7DB78-75C9-71A9-9B24-CCEAD3FC7401}"/>
                </a:ext>
              </a:extLst>
            </p:cNvPr>
            <p:cNvSpPr/>
            <p:nvPr/>
          </p:nvSpPr>
          <p:spPr>
            <a:xfrm>
              <a:off x="2791778" y="1630680"/>
              <a:ext cx="5718175" cy="2956560"/>
            </a:xfrm>
            <a:prstGeom prst="snip2DiagRect">
              <a:avLst>
                <a:gd name="adj1" fmla="val 0"/>
                <a:gd name="adj2" fmla="val 0"/>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29" dirty="0">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3C024AA2-37A0-E567-F0B1-CBDE07369607}"/>
                </a:ext>
              </a:extLst>
            </p:cNvPr>
            <p:cNvSpPr txBox="1"/>
            <p:nvPr/>
          </p:nvSpPr>
          <p:spPr>
            <a:xfrm>
              <a:off x="5081434" y="2258080"/>
              <a:ext cx="3359347" cy="2032359"/>
            </a:xfrm>
            <a:prstGeom prst="rect">
              <a:avLst/>
            </a:prstGeom>
            <a:noFill/>
          </p:spPr>
          <p:txBody>
            <a:bodyPr wrap="square" rtlCol="0">
              <a:spAutoFit/>
            </a:bodyPr>
            <a:lstStyle/>
            <a:p>
              <a:pPr marL="285750" lvl="0" indent="-285750" algn="just">
                <a:buFontTx/>
                <a:buChar char="-"/>
              </a:pPr>
              <a:r>
                <a:rPr lang="mn-MN" sz="1600" dirty="0">
                  <a:latin typeface="Arial" panose="020B0604020202020204" pitchFamily="34" charset="0"/>
                  <a:cs typeface="Arial" panose="020B0604020202020204" pitchFamily="34" charset="0"/>
                </a:rPr>
                <a:t>Бичил санхүүгийн хэрэглэгч</a:t>
              </a:r>
              <a:r>
                <a:rPr lang="x-none" sz="1600" dirty="0">
                  <a:latin typeface="Arial" panose="020B0604020202020204" pitchFamily="34" charset="0"/>
                  <a:cs typeface="Arial" panose="020B0604020202020204" pitchFamily="34" charset="0"/>
                </a:rPr>
                <a:t>ийн</a:t>
              </a:r>
              <a:r>
                <a:rPr lang="mn-MN" sz="1600" dirty="0">
                  <a:latin typeface="Arial" panose="020B0604020202020204" pitchFamily="34" charset="0"/>
                  <a:cs typeface="Arial" panose="020B0604020202020204" pitchFamily="34" charset="0"/>
                </a:rPr>
                <a:t> эрх аш</a:t>
              </a:r>
              <a:r>
                <a:rPr lang="x-none" sz="1600" dirty="0">
                  <a:latin typeface="Arial" panose="020B0604020202020204" pitchFamily="34" charset="0"/>
                  <a:cs typeface="Arial" panose="020B0604020202020204" pitchFamily="34" charset="0"/>
                </a:rPr>
                <a:t>гийг хамгаална.</a:t>
              </a:r>
            </a:p>
            <a:p>
              <a:pPr marL="285750" lvl="0" indent="-285750" algn="just">
                <a:buFontTx/>
                <a:buChar char="-"/>
              </a:pPr>
              <a:r>
                <a:rPr lang="x-none" sz="1600" dirty="0">
                  <a:latin typeface="Arial" panose="020B0604020202020204" pitchFamily="34" charset="0"/>
                  <a:cs typeface="Arial" panose="020B0604020202020204" pitchFamily="34" charset="0"/>
                </a:rPr>
                <a:t>Н</a:t>
              </a:r>
              <a:r>
                <a:rPr lang="mn-MN" sz="1600" dirty="0">
                  <a:latin typeface="Arial" panose="020B0604020202020204" pitchFamily="34" charset="0"/>
                  <a:cs typeface="Arial" panose="020B0604020202020204" pitchFamily="34" charset="0"/>
                </a:rPr>
                <a:t>эгдсэн бүртгэл </a:t>
              </a:r>
              <a:r>
                <a:rPr lang="x-none" sz="1600" dirty="0">
                  <a:latin typeface="Arial" panose="020B0604020202020204" pitchFamily="34" charset="0"/>
                  <a:cs typeface="Arial" panose="020B0604020202020204" pitchFamily="34" charset="0"/>
                </a:rPr>
                <a:t>бий болно.</a:t>
              </a:r>
            </a:p>
            <a:p>
              <a:pPr marL="285750" lvl="0" indent="-285750" algn="just">
                <a:buFontTx/>
                <a:buChar char="-"/>
              </a:pPr>
              <a:r>
                <a:rPr lang="x-none" sz="1600" dirty="0">
                  <a:latin typeface="Arial" panose="020B0604020202020204" pitchFamily="34" charset="0"/>
                  <a:cs typeface="Arial" panose="020B0604020202020204" pitchFamily="34" charset="0"/>
                </a:rPr>
                <a:t>У</a:t>
              </a:r>
              <a:r>
                <a:rPr lang="mn-MN" sz="1600" dirty="0">
                  <a:latin typeface="Arial" panose="020B0604020202020204" pitchFamily="34" charset="0"/>
                  <a:cs typeface="Arial" panose="020B0604020202020204" pitchFamily="34" charset="0"/>
                </a:rPr>
                <a:t>лсын төсөвт төлөх татвар </a:t>
              </a:r>
              <a:r>
                <a:rPr lang="x-none" sz="1600" dirty="0">
                  <a:latin typeface="Arial" panose="020B0604020202020204" pitchFamily="34" charset="0"/>
                  <a:cs typeface="Arial" panose="020B0604020202020204" pitchFamily="34" charset="0"/>
                </a:rPr>
                <a:t>төлөгдөх нөхцөл бүрдэнэ.</a:t>
              </a:r>
            </a:p>
            <a:p>
              <a:pPr marL="285750" lvl="0" indent="-285750" algn="just">
                <a:buFontTx/>
                <a:buChar char="-"/>
              </a:pPr>
              <a:r>
                <a:rPr lang="x-none" sz="1600" dirty="0">
                  <a:latin typeface="Arial" panose="020B0604020202020204" pitchFamily="34" charset="0"/>
                  <a:cs typeface="Arial" panose="020B0604020202020204" pitchFamily="34" charset="0"/>
                </a:rPr>
                <a:t>Т</a:t>
              </a:r>
              <a:r>
                <a:rPr lang="mn-MN" sz="1600" dirty="0">
                  <a:latin typeface="Arial" panose="020B0604020202020204" pitchFamily="34" charset="0"/>
                  <a:cs typeface="Arial" panose="020B0604020202020204" pitchFamily="34" charset="0"/>
                </a:rPr>
                <a:t>одорхой төрлийн гэмт хэрэг буур</a:t>
              </a:r>
              <a:r>
                <a:rPr lang="x-none" sz="1600" dirty="0">
                  <a:latin typeface="Arial" panose="020B0604020202020204" pitchFamily="34" charset="0"/>
                  <a:cs typeface="Arial" panose="020B0604020202020204" pitchFamily="34" charset="0"/>
                </a:rPr>
                <a:t>на</a:t>
              </a:r>
              <a:r>
                <a:rPr lang="mn-MN" sz="1600" dirty="0">
                  <a:latin typeface="Arial" panose="020B0604020202020204" pitchFamily="34" charset="0"/>
                  <a:cs typeface="Arial" panose="020B0604020202020204" pitchFamily="34" charset="0"/>
                </a:rPr>
                <a:t>.</a:t>
              </a:r>
              <a:endParaRPr lang="x-none" sz="1600" dirty="0">
                <a:latin typeface="Arial" panose="020B0604020202020204" pitchFamily="34" charset="0"/>
                <a:cs typeface="Arial" panose="020B0604020202020204" pitchFamily="34" charset="0"/>
              </a:endParaRPr>
            </a:p>
            <a:p>
              <a:pPr marL="285750" lvl="0" indent="-285750" algn="just">
                <a:buFontTx/>
                <a:buChar char="-"/>
              </a:pPr>
              <a:r>
                <a:rPr lang="mn-MN" sz="1600" dirty="0">
                  <a:latin typeface="Arial" panose="020B0604020202020204" pitchFamily="34" charset="0"/>
                  <a:cs typeface="Arial" panose="020B0604020202020204" pitchFamily="34" charset="0"/>
                </a:rPr>
                <a:t>Бүртгэлгүйгээр зээл олгох үйл ажиллагаа</a:t>
              </a:r>
              <a:r>
                <a:rPr lang="x-none" sz="1600" dirty="0">
                  <a:latin typeface="Arial" panose="020B0604020202020204" pitchFamily="34" charset="0"/>
                  <a:cs typeface="Arial" panose="020B0604020202020204" pitchFamily="34" charset="0"/>
                </a:rPr>
                <a:t>г зогсооно.</a:t>
              </a:r>
            </a:p>
            <a:p>
              <a:pPr marL="285750" lvl="0" indent="-285750" algn="just">
                <a:buFontTx/>
                <a:buChar char="-"/>
              </a:pPr>
              <a:r>
                <a:rPr lang="x-none" sz="1600" dirty="0">
                  <a:latin typeface="Arial" panose="020B0604020202020204" pitchFamily="34" charset="0"/>
                  <a:cs typeface="Arial" panose="020B0604020202020204" pitchFamily="34" charset="0"/>
                </a:rPr>
                <a:t>Хууль тогтоомжоос гадуур </a:t>
              </a:r>
              <a:r>
                <a:rPr lang="mn-MN" sz="1600" dirty="0">
                  <a:latin typeface="Arial" panose="020B0604020202020204" pitchFamily="34" charset="0"/>
                  <a:cs typeface="Arial" panose="020B0604020202020204" pitchFamily="34" charset="0"/>
                </a:rPr>
                <a:t>хүү, алданги тогтоон ашиг олох үйл ажиллагаа хумигдана.</a:t>
              </a:r>
            </a:p>
            <a:p>
              <a:pPr lvl="0" algn="just"/>
              <a:endParaRPr lang="mn-MN" sz="1600" dirty="0">
                <a:solidFill>
                  <a:schemeClr val="accent2"/>
                </a:solidFill>
                <a:latin typeface="Montserrat" pitchFamily="2" charset="0"/>
                <a:cs typeface="Arial" panose="020B0604020202020204" pitchFamily="34" charset="0"/>
              </a:endParaRPr>
            </a:p>
          </p:txBody>
        </p:sp>
      </p:grpSp>
      <p:sp>
        <p:nvSpPr>
          <p:cNvPr id="14" name="Rectangle 13">
            <a:extLst>
              <a:ext uri="{FF2B5EF4-FFF2-40B4-BE49-F238E27FC236}">
                <a16:creationId xmlns:a16="http://schemas.microsoft.com/office/drawing/2014/main" id="{CE08FA8B-B06C-1584-CA04-22BF1A37E75A}"/>
              </a:ext>
            </a:extLst>
          </p:cNvPr>
          <p:cNvSpPr/>
          <p:nvPr/>
        </p:nvSpPr>
        <p:spPr>
          <a:xfrm>
            <a:off x="3982416" y="1952975"/>
            <a:ext cx="2945081" cy="4432585"/>
          </a:xfrm>
          <a:prstGeom prst="rect">
            <a:avLst/>
          </a:prstGeom>
          <a:ln/>
        </p:spPr>
        <p:style>
          <a:lnRef idx="1">
            <a:schemeClr val="accent4"/>
          </a:lnRef>
          <a:fillRef idx="2">
            <a:schemeClr val="accent4"/>
          </a:fillRef>
          <a:effectRef idx="1">
            <a:schemeClr val="accent4"/>
          </a:effectRef>
          <a:fontRef idx="minor">
            <a:schemeClr val="dk1"/>
          </a:fontRef>
        </p:style>
        <p:txBody>
          <a:bodyPr rtlCol="0" anchor="ctr"/>
          <a:lstStyle/>
          <a:p>
            <a:pPr lvl="0" algn="ctr"/>
            <a:endParaRPr lang="mn-MN" b="1" dirty="0">
              <a:solidFill>
                <a:srgbClr val="213865"/>
              </a:solidFill>
              <a:latin typeface="Arial" panose="020B0604020202020204" pitchFamily="34" charset="0"/>
              <a:cs typeface="Arial" panose="020B0604020202020204" pitchFamily="34" charset="0"/>
            </a:endParaRPr>
          </a:p>
          <a:p>
            <a:pPr lvl="0" algn="ctr"/>
            <a:endParaRPr lang="mn-MN" b="1" dirty="0">
              <a:solidFill>
                <a:srgbClr val="213865"/>
              </a:solidFill>
              <a:latin typeface="Arial" panose="020B0604020202020204" pitchFamily="34" charset="0"/>
              <a:cs typeface="Arial" panose="020B0604020202020204" pitchFamily="34" charset="0"/>
            </a:endParaRPr>
          </a:p>
          <a:p>
            <a:pPr lvl="0" algn="ctr"/>
            <a:endParaRPr lang="mn-MN" b="1" dirty="0">
              <a:solidFill>
                <a:srgbClr val="213865"/>
              </a:solidFill>
              <a:latin typeface="Arial" panose="020B0604020202020204" pitchFamily="34" charset="0"/>
              <a:cs typeface="Arial" panose="020B0604020202020204" pitchFamily="34" charset="0"/>
            </a:endParaRPr>
          </a:p>
          <a:p>
            <a:pPr lvl="0" algn="ctr"/>
            <a:r>
              <a:rPr lang="x-none" b="1" noProof="1">
                <a:solidFill>
                  <a:schemeClr val="tx1"/>
                </a:solidFill>
                <a:latin typeface="Arial" panose="020B0604020202020204" pitchFamily="34" charset="0"/>
                <a:cs typeface="Arial" panose="020B0604020202020204" pitchFamily="34" charset="0"/>
              </a:rPr>
              <a:t>Иргэний хуульд заасан </a:t>
            </a:r>
            <a:r>
              <a:rPr lang="mn-MN" b="1" noProof="1">
                <a:solidFill>
                  <a:schemeClr val="tx1"/>
                </a:solidFill>
                <a:latin typeface="Arial" panose="020B0604020202020204" pitchFamily="34" charset="0"/>
                <a:cs typeface="Arial" panose="020B0604020202020204" pitchFamily="34" charset="0"/>
              </a:rPr>
              <a:t>иргэнээс олгох нэг удаагийн шинжтэй, эсхүл ашиг олох зорилгогүй зээлийн харилцаа</a:t>
            </a:r>
            <a:r>
              <a:rPr lang="x-none" b="1" noProof="1">
                <a:solidFill>
                  <a:schemeClr val="tx1"/>
                </a:solidFill>
                <a:latin typeface="Arial" panose="020B0604020202020204" pitchFamily="34" charset="0"/>
                <a:cs typeface="Arial" panose="020B0604020202020204" pitchFamily="34" charset="0"/>
              </a:rPr>
              <a:t>наас B2C, C2C харилцааг ялгаж, зохицуулах</a:t>
            </a:r>
            <a:endParaRPr lang="mn-MN" b="1" dirty="0">
              <a:solidFill>
                <a:schemeClr val="tx1"/>
              </a:solidFill>
              <a:latin typeface="Arial" panose="020B0604020202020204" pitchFamily="34" charset="0"/>
              <a:cs typeface="Arial" panose="020B0604020202020204" pitchFamily="34" charset="0"/>
            </a:endParaRPr>
          </a:p>
          <a:p>
            <a:pPr algn="ctr"/>
            <a:endParaRPr lang="mn-MN" b="1" dirty="0">
              <a:solidFill>
                <a:srgbClr val="213865"/>
              </a:solidFill>
              <a:latin typeface="Arial" panose="020B0604020202020204" pitchFamily="34" charset="0"/>
              <a:cs typeface="Arial" panose="020B0604020202020204" pitchFamily="34" charset="0"/>
            </a:endParaRPr>
          </a:p>
          <a:p>
            <a:pPr algn="ctr"/>
            <a:endParaRPr lang="en-US" dirty="0"/>
          </a:p>
        </p:txBody>
      </p:sp>
      <p:sp>
        <p:nvSpPr>
          <p:cNvPr id="10" name="TextBox 9">
            <a:extLst>
              <a:ext uri="{FF2B5EF4-FFF2-40B4-BE49-F238E27FC236}">
                <a16:creationId xmlns:a16="http://schemas.microsoft.com/office/drawing/2014/main" id="{63163DBF-6148-5B40-A04B-06D014434E46}"/>
              </a:ext>
            </a:extLst>
          </p:cNvPr>
          <p:cNvSpPr txBox="1"/>
          <p:nvPr/>
        </p:nvSpPr>
        <p:spPr>
          <a:xfrm>
            <a:off x="3374967" y="572569"/>
            <a:ext cx="10095480" cy="338554"/>
          </a:xfrm>
          <a:prstGeom prst="rect">
            <a:avLst/>
          </a:prstGeom>
          <a:noFill/>
          <a:ln>
            <a:noFill/>
          </a:ln>
        </p:spPr>
        <p:txBody>
          <a:bodyPr wrap="square" rtlCol="0">
            <a:spAutoFit/>
          </a:bodyPr>
          <a:lstStyle/>
          <a:p>
            <a:pPr algn="ctr"/>
            <a:r>
              <a:rPr lang="mn-MN" sz="1600" dirty="0">
                <a:latin typeface="Arial" panose="020B0604020202020204" pitchFamily="34" charset="0"/>
                <a:cs typeface="Arial" panose="020B0604020202020204" pitchFamily="34" charset="0"/>
              </a:rPr>
              <a:t>ХУУЛЬ ТОГТООМЖИЙГ БОЛОВСРОНГУЙ БОЛГОХ</a:t>
            </a:r>
            <a:endParaRPr lang="x-none"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178677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7">
            <a:extLst>
              <a:ext uri="{FF2B5EF4-FFF2-40B4-BE49-F238E27FC236}">
                <a16:creationId xmlns:a16="http://schemas.microsoft.com/office/drawing/2014/main" id="{B0AE0856-78A6-74E6-4CB4-4B945A9CD143}"/>
              </a:ext>
            </a:extLst>
          </p:cNvPr>
          <p:cNvSpPr/>
          <p:nvPr/>
        </p:nvSpPr>
        <p:spPr>
          <a:xfrm>
            <a:off x="693962" y="1952975"/>
            <a:ext cx="2836037" cy="4432585"/>
          </a:xfrm>
          <a:prstGeom prst="roundRect">
            <a:avLst>
              <a:gd name="adj" fmla="val 7372"/>
            </a:avLst>
          </a:prstGeom>
          <a:ln/>
        </p:spPr>
        <p:style>
          <a:lnRef idx="3">
            <a:schemeClr val="lt1"/>
          </a:lnRef>
          <a:fillRef idx="1">
            <a:schemeClr val="accent1"/>
          </a:fillRef>
          <a:effectRef idx="1">
            <a:schemeClr val="accent1"/>
          </a:effectRef>
          <a:fontRef idx="minor">
            <a:schemeClr val="lt1"/>
          </a:fontRef>
        </p:style>
        <p:txBody>
          <a:bodyPr rtlCol="0" anchor="ctr"/>
          <a:lstStyle/>
          <a:p>
            <a:pPr algn="ctr"/>
            <a:endParaRPr lang="en-US" sz="1200" b="1" dirty="0">
              <a:solidFill>
                <a:srgbClr val="222976"/>
              </a:solidFill>
              <a:latin typeface="Montserrat" pitchFamily="2" charset="0"/>
              <a:cs typeface="Arial" panose="020B0604020202020204" pitchFamily="34" charset="0"/>
            </a:endParaRPr>
          </a:p>
          <a:p>
            <a:pPr algn="ctr"/>
            <a:endParaRPr lang="en-US" sz="1200" b="1" dirty="0">
              <a:solidFill>
                <a:srgbClr val="222976"/>
              </a:solidFill>
              <a:latin typeface="Montserrat" pitchFamily="2" charset="0"/>
              <a:cs typeface="Arial" panose="020B0604020202020204" pitchFamily="34" charset="0"/>
            </a:endParaRPr>
          </a:p>
          <a:p>
            <a:pPr algn="ctr"/>
            <a:endParaRPr lang="x-none" sz="1400" b="1" dirty="0">
              <a:solidFill>
                <a:srgbClr val="FFC000"/>
              </a:solidFill>
              <a:latin typeface="Arial" panose="020B0604020202020204" pitchFamily="34" charset="0"/>
              <a:cs typeface="Arial" panose="020B0604020202020204" pitchFamily="34" charset="0"/>
            </a:endParaRPr>
          </a:p>
          <a:p>
            <a:pPr algn="ctr"/>
            <a:endParaRPr lang="x-none" sz="1400" b="1" dirty="0">
              <a:solidFill>
                <a:srgbClr val="FFC000"/>
              </a:solidFill>
              <a:latin typeface="Arial" panose="020B0604020202020204" pitchFamily="34" charset="0"/>
              <a:cs typeface="Arial" panose="020B0604020202020204" pitchFamily="34" charset="0"/>
            </a:endParaRPr>
          </a:p>
          <a:p>
            <a:pPr algn="ctr"/>
            <a:endParaRPr lang="x-none" sz="1400" b="1" dirty="0">
              <a:solidFill>
                <a:srgbClr val="FFC000"/>
              </a:solidFill>
              <a:latin typeface="Arial" panose="020B0604020202020204" pitchFamily="34" charset="0"/>
              <a:cs typeface="Arial" panose="020B0604020202020204" pitchFamily="34" charset="0"/>
            </a:endParaRPr>
          </a:p>
          <a:p>
            <a:pPr algn="ctr"/>
            <a:endParaRPr lang="x-none" sz="1400" b="1" dirty="0">
              <a:solidFill>
                <a:srgbClr val="FFC000"/>
              </a:solidFill>
              <a:latin typeface="Arial" panose="020B0604020202020204" pitchFamily="34" charset="0"/>
              <a:cs typeface="Arial" panose="020B0604020202020204" pitchFamily="34" charset="0"/>
            </a:endParaRPr>
          </a:p>
          <a:p>
            <a:pPr algn="ctr"/>
            <a:endParaRPr lang="x-none" sz="1400" b="1" dirty="0">
              <a:solidFill>
                <a:srgbClr val="FFC000"/>
              </a:solidFill>
              <a:latin typeface="Arial" panose="020B0604020202020204" pitchFamily="34" charset="0"/>
              <a:cs typeface="Arial" panose="020B0604020202020204" pitchFamily="34" charset="0"/>
            </a:endParaRPr>
          </a:p>
          <a:p>
            <a:pPr algn="ctr"/>
            <a:r>
              <a:rPr lang="mn-MN" sz="1400" b="1" dirty="0">
                <a:solidFill>
                  <a:srgbClr val="FFC000"/>
                </a:solidFill>
                <a:latin typeface="Arial" panose="020B0604020202020204" pitchFamily="34" charset="0"/>
                <a:cs typeface="Arial" panose="020B0604020202020204" pitchFamily="34" charset="0"/>
              </a:rPr>
              <a:t>ИРГЭНИЙ ХЭРЭГ ШҮҮХЭД ХЯНАН ШИЙДВЭРЛЭХ ТУХАЙ ХУУЛИЙН</a:t>
            </a:r>
            <a:r>
              <a:rPr lang="x-none" sz="1400" b="1" dirty="0">
                <a:solidFill>
                  <a:srgbClr val="FFC000"/>
                </a:solidFill>
                <a:latin typeface="Arial" panose="020B0604020202020204" pitchFamily="34" charset="0"/>
                <a:cs typeface="Arial" panose="020B0604020202020204" pitchFamily="34" charset="0"/>
              </a:rPr>
              <a:t> ШИНЭЧИЛСЭН НАЙРУУЛГЫН</a:t>
            </a:r>
            <a:r>
              <a:rPr lang="mn-MN" sz="1400" b="1" dirty="0">
                <a:solidFill>
                  <a:srgbClr val="FFC000"/>
                </a:solidFill>
                <a:latin typeface="Arial" panose="020B0604020202020204" pitchFamily="34" charset="0"/>
                <a:cs typeface="Arial" panose="020B0604020202020204" pitchFamily="34" charset="0"/>
              </a:rPr>
              <a:t> ТӨСӨЛ</a:t>
            </a:r>
            <a:endParaRPr lang="en-US" sz="1400" b="1" dirty="0">
              <a:solidFill>
                <a:srgbClr val="FFC000"/>
              </a:solidFill>
              <a:latin typeface="Arial" panose="020B0604020202020204" pitchFamily="34" charset="0"/>
              <a:cs typeface="Arial" panose="020B0604020202020204" pitchFamily="34" charset="0"/>
            </a:endParaRPr>
          </a:p>
          <a:p>
            <a:pPr algn="ctr"/>
            <a:r>
              <a:rPr lang="x-none" sz="1400" b="1" dirty="0">
                <a:solidFill>
                  <a:schemeClr val="bg1"/>
                </a:solidFill>
                <a:latin typeface="Arial" panose="020B0604020202020204" pitchFamily="34" charset="0"/>
                <a:cs typeface="Arial" panose="020B0604020202020204" pitchFamily="34" charset="0"/>
              </a:rPr>
              <a:t>(ШСБ, намрын ээлжит чуулган)</a:t>
            </a:r>
            <a:endParaRPr lang="mn-MN" sz="1400" b="1" dirty="0">
              <a:solidFill>
                <a:schemeClr val="bg1"/>
              </a:solidFill>
              <a:latin typeface="Arial" panose="020B0604020202020204" pitchFamily="34" charset="0"/>
              <a:cs typeface="Arial" panose="020B0604020202020204" pitchFamily="34" charset="0"/>
            </a:endParaRPr>
          </a:p>
          <a:p>
            <a:pPr algn="ctr"/>
            <a:endParaRPr lang="mn-MN" sz="1400" b="1" dirty="0">
              <a:solidFill>
                <a:srgbClr val="92D050"/>
              </a:solidFill>
              <a:latin typeface="Arial" panose="020B0604020202020204" pitchFamily="34" charset="0"/>
              <a:cs typeface="Arial" panose="020B0604020202020204" pitchFamily="34" charset="0"/>
            </a:endParaRPr>
          </a:p>
          <a:p>
            <a:pPr algn="ctr"/>
            <a:endParaRPr lang="mn-MN" sz="1400" b="1" dirty="0">
              <a:solidFill>
                <a:srgbClr val="FFC000"/>
              </a:solidFill>
              <a:latin typeface="Arial" panose="020B0604020202020204" pitchFamily="34" charset="0"/>
              <a:cs typeface="Arial" panose="020B0604020202020204" pitchFamily="34" charset="0"/>
            </a:endParaRPr>
          </a:p>
        </p:txBody>
      </p:sp>
      <p:sp>
        <p:nvSpPr>
          <p:cNvPr id="6" name="Graphic 9">
            <a:extLst>
              <a:ext uri="{FF2B5EF4-FFF2-40B4-BE49-F238E27FC236}">
                <a16:creationId xmlns:a16="http://schemas.microsoft.com/office/drawing/2014/main" id="{56A54B74-FE7D-3A54-A433-9CD566312EC2}"/>
              </a:ext>
            </a:extLst>
          </p:cNvPr>
          <p:cNvSpPr/>
          <p:nvPr/>
        </p:nvSpPr>
        <p:spPr>
          <a:xfrm flipV="1">
            <a:off x="1781804" y="2941755"/>
            <a:ext cx="574352" cy="663134"/>
          </a:xfrm>
          <a:custGeom>
            <a:avLst/>
            <a:gdLst>
              <a:gd name="connsiteX0" fmla="*/ 1199105 w 2421311"/>
              <a:gd name="connsiteY0" fmla="*/ 2777329 h 2795587"/>
              <a:gd name="connsiteX1" fmla="*/ 1177689 w 2421311"/>
              <a:gd name="connsiteY1" fmla="*/ 2732959 h 2795587"/>
              <a:gd name="connsiteX2" fmla="*/ 1092462 w 2421311"/>
              <a:gd name="connsiteY2" fmla="*/ 2517228 h 2795587"/>
              <a:gd name="connsiteX3" fmla="*/ 1099237 w 2421311"/>
              <a:gd name="connsiteY3" fmla="*/ 2485098 h 2795587"/>
              <a:gd name="connsiteX4" fmla="*/ 1130268 w 2421311"/>
              <a:gd name="connsiteY4" fmla="*/ 2447285 h 2795587"/>
              <a:gd name="connsiteX5" fmla="*/ 1140102 w 2421311"/>
              <a:gd name="connsiteY5" fmla="*/ 2439853 h 2795587"/>
              <a:gd name="connsiteX6" fmla="*/ 1115626 w 2421311"/>
              <a:gd name="connsiteY6" fmla="*/ 2437012 h 2795587"/>
              <a:gd name="connsiteX7" fmla="*/ 846179 w 2421311"/>
              <a:gd name="connsiteY7" fmla="*/ 2374500 h 2795587"/>
              <a:gd name="connsiteX8" fmla="*/ 635953 w 2421311"/>
              <a:gd name="connsiteY8" fmla="*/ 2254722 h 2795587"/>
              <a:gd name="connsiteX9" fmla="*/ 468122 w 2421311"/>
              <a:gd name="connsiteY9" fmla="*/ 2148277 h 2795587"/>
              <a:gd name="connsiteX10" fmla="*/ 418297 w 2421311"/>
              <a:gd name="connsiteY10" fmla="*/ 2117240 h 2795587"/>
              <a:gd name="connsiteX11" fmla="*/ 342468 w 2421311"/>
              <a:gd name="connsiteY11" fmla="*/ 2078116 h 2795587"/>
              <a:gd name="connsiteX12" fmla="*/ 197801 w 2421311"/>
              <a:gd name="connsiteY12" fmla="*/ 2152649 h 2795587"/>
              <a:gd name="connsiteX13" fmla="*/ 183378 w 2421311"/>
              <a:gd name="connsiteY13" fmla="*/ 2219314 h 2795587"/>
              <a:gd name="connsiteX14" fmla="*/ 203920 w 2421311"/>
              <a:gd name="connsiteY14" fmla="*/ 2283355 h 2795587"/>
              <a:gd name="connsiteX15" fmla="*/ 370439 w 2421311"/>
              <a:gd name="connsiteY15" fmla="*/ 2305213 h 2795587"/>
              <a:gd name="connsiteX16" fmla="*/ 389014 w 2421311"/>
              <a:gd name="connsiteY16" fmla="*/ 2278984 h 2795587"/>
              <a:gd name="connsiteX17" fmla="*/ 396007 w 2421311"/>
              <a:gd name="connsiteY17" fmla="*/ 2242264 h 2795587"/>
              <a:gd name="connsiteX18" fmla="*/ 390107 w 2421311"/>
              <a:gd name="connsiteY18" fmla="*/ 2207948 h 2795587"/>
              <a:gd name="connsiteX19" fmla="*/ 308377 w 2421311"/>
              <a:gd name="connsiteY19" fmla="*/ 2164452 h 2795587"/>
              <a:gd name="connsiteX20" fmla="*/ 264889 w 2421311"/>
              <a:gd name="connsiteY20" fmla="*/ 2223685 h 2795587"/>
              <a:gd name="connsiteX21" fmla="*/ 303788 w 2421311"/>
              <a:gd name="connsiteY21" fmla="*/ 2262809 h 2795587"/>
              <a:gd name="connsiteX22" fmla="*/ 300728 w 2421311"/>
              <a:gd name="connsiteY22" fmla="*/ 2274394 h 2795587"/>
              <a:gd name="connsiteX23" fmla="*/ 231454 w 2421311"/>
              <a:gd name="connsiteY23" fmla="*/ 2240078 h 2795587"/>
              <a:gd name="connsiteX24" fmla="*/ 237573 w 2421311"/>
              <a:gd name="connsiteY24" fmla="*/ 2157676 h 2795587"/>
              <a:gd name="connsiteX25" fmla="*/ 295702 w 2421311"/>
              <a:gd name="connsiteY25" fmla="*/ 2111994 h 2795587"/>
              <a:gd name="connsiteX26" fmla="*/ 365413 w 2421311"/>
              <a:gd name="connsiteY26" fmla="*/ 2110902 h 2795587"/>
              <a:gd name="connsiteX27" fmla="*/ 461348 w 2421311"/>
              <a:gd name="connsiteY27" fmla="*/ 2212756 h 2795587"/>
              <a:gd name="connsiteX28" fmla="*/ 461566 w 2421311"/>
              <a:gd name="connsiteY28" fmla="*/ 2281607 h 2795587"/>
              <a:gd name="connsiteX29" fmla="*/ 436217 w 2421311"/>
              <a:gd name="connsiteY29" fmla="*/ 2338654 h 2795587"/>
              <a:gd name="connsiteX30" fmla="*/ 333726 w 2421311"/>
              <a:gd name="connsiteY30" fmla="*/ 2407504 h 2795587"/>
              <a:gd name="connsiteX31" fmla="*/ 247844 w 2421311"/>
              <a:gd name="connsiteY31" fmla="*/ 2405537 h 2795587"/>
              <a:gd name="connsiteX32" fmla="*/ 107111 w 2421311"/>
              <a:gd name="connsiteY32" fmla="*/ 2261498 h 2795587"/>
              <a:gd name="connsiteX33" fmla="*/ 107329 w 2421311"/>
              <a:gd name="connsiteY33" fmla="*/ 2161610 h 2795587"/>
              <a:gd name="connsiteX34" fmla="*/ 319740 w 2421311"/>
              <a:gd name="connsiteY34" fmla="*/ 1996370 h 2795587"/>
              <a:gd name="connsiteX35" fmla="*/ 335912 w 2421311"/>
              <a:gd name="connsiteY35" fmla="*/ 1996370 h 2795587"/>
              <a:gd name="connsiteX36" fmla="*/ 335912 w 2421311"/>
              <a:gd name="connsiteY36" fmla="*/ 1983911 h 2795587"/>
              <a:gd name="connsiteX37" fmla="*/ 349023 w 2421311"/>
              <a:gd name="connsiteY37" fmla="*/ 1939541 h 2795587"/>
              <a:gd name="connsiteX38" fmla="*/ 356891 w 2421311"/>
              <a:gd name="connsiteY38" fmla="*/ 1904788 h 2795587"/>
              <a:gd name="connsiteX39" fmla="*/ 337004 w 2421311"/>
              <a:gd name="connsiteY39" fmla="*/ 1894296 h 2795587"/>
              <a:gd name="connsiteX40" fmla="*/ 319303 w 2421311"/>
              <a:gd name="connsiteY40" fmla="*/ 1900853 h 2795587"/>
              <a:gd name="connsiteX41" fmla="*/ 309032 w 2421311"/>
              <a:gd name="connsiteY41" fmla="*/ 1915498 h 2795587"/>
              <a:gd name="connsiteX42" fmla="*/ 302477 w 2421311"/>
              <a:gd name="connsiteY42" fmla="*/ 1920088 h 2795587"/>
              <a:gd name="connsiteX43" fmla="*/ 306410 w 2421311"/>
              <a:gd name="connsiteY43" fmla="*/ 1887958 h 2795587"/>
              <a:gd name="connsiteX44" fmla="*/ 309251 w 2421311"/>
              <a:gd name="connsiteY44" fmla="*/ 1869379 h 2795587"/>
              <a:gd name="connsiteX45" fmla="*/ 326515 w 2421311"/>
              <a:gd name="connsiteY45" fmla="*/ 1791567 h 2795587"/>
              <a:gd name="connsiteX46" fmla="*/ 333726 w 2421311"/>
              <a:gd name="connsiteY46" fmla="*/ 1786321 h 2795587"/>
              <a:gd name="connsiteX47" fmla="*/ 320396 w 2421311"/>
              <a:gd name="connsiteY47" fmla="*/ 1745885 h 2795587"/>
              <a:gd name="connsiteX48" fmla="*/ 280842 w 2421311"/>
              <a:gd name="connsiteY48" fmla="*/ 1629168 h 2795587"/>
              <a:gd name="connsiteX49" fmla="*/ 172451 w 2421311"/>
              <a:gd name="connsiteY49" fmla="*/ 1307866 h 2795587"/>
              <a:gd name="connsiteX50" fmla="*/ 95529 w 2421311"/>
              <a:gd name="connsiteY50" fmla="*/ 1080551 h 2795587"/>
              <a:gd name="connsiteX51" fmla="*/ 23851 w 2421311"/>
              <a:gd name="connsiteY51" fmla="*/ 868098 h 2795587"/>
              <a:gd name="connsiteX52" fmla="*/ -1061 w 2421311"/>
              <a:gd name="connsiteY52" fmla="*/ 805149 h 2795587"/>
              <a:gd name="connsiteX53" fmla="*/ -4995 w 2421311"/>
              <a:gd name="connsiteY53" fmla="*/ 802964 h 2795587"/>
              <a:gd name="connsiteX54" fmla="*/ 60783 w 2421311"/>
              <a:gd name="connsiteY54" fmla="*/ 736955 h 2795587"/>
              <a:gd name="connsiteX55" fmla="*/ 282372 w 2421311"/>
              <a:gd name="connsiteY55" fmla="*/ 639690 h 2795587"/>
              <a:gd name="connsiteX56" fmla="*/ 424416 w 2421311"/>
              <a:gd name="connsiteY56" fmla="*/ 641001 h 2795587"/>
              <a:gd name="connsiteX57" fmla="*/ 653217 w 2421311"/>
              <a:gd name="connsiteY57" fmla="*/ 749851 h 2795587"/>
              <a:gd name="connsiteX58" fmla="*/ 705227 w 2421311"/>
              <a:gd name="connsiteY58" fmla="*/ 803838 h 2795587"/>
              <a:gd name="connsiteX59" fmla="*/ 701075 w 2421311"/>
              <a:gd name="connsiteY59" fmla="*/ 805149 h 2795587"/>
              <a:gd name="connsiteX60" fmla="*/ 525377 w 2421311"/>
              <a:gd name="connsiteY60" fmla="*/ 1312238 h 2795587"/>
              <a:gd name="connsiteX61" fmla="*/ 365413 w 2421311"/>
              <a:gd name="connsiteY61" fmla="*/ 1785010 h 2795587"/>
              <a:gd name="connsiteX62" fmla="*/ 367380 w 2421311"/>
              <a:gd name="connsiteY62" fmla="*/ 1788726 h 2795587"/>
              <a:gd name="connsiteX63" fmla="*/ 390544 w 2421311"/>
              <a:gd name="connsiteY63" fmla="*/ 1814517 h 2795587"/>
              <a:gd name="connsiteX64" fmla="*/ 388796 w 2421311"/>
              <a:gd name="connsiteY64" fmla="*/ 1871783 h 2795587"/>
              <a:gd name="connsiteX65" fmla="*/ 387703 w 2421311"/>
              <a:gd name="connsiteY65" fmla="*/ 1896263 h 2795587"/>
              <a:gd name="connsiteX66" fmla="*/ 387703 w 2421311"/>
              <a:gd name="connsiteY66" fmla="*/ 1922492 h 2795587"/>
              <a:gd name="connsiteX67" fmla="*/ 374154 w 2421311"/>
              <a:gd name="connsiteY67" fmla="*/ 1946098 h 2795587"/>
              <a:gd name="connsiteX68" fmla="*/ 359076 w 2421311"/>
              <a:gd name="connsiteY68" fmla="*/ 1966862 h 2795587"/>
              <a:gd name="connsiteX69" fmla="*/ 349461 w 2421311"/>
              <a:gd name="connsiteY69" fmla="*/ 1997462 h 2795587"/>
              <a:gd name="connsiteX70" fmla="*/ 366287 w 2421311"/>
              <a:gd name="connsiteY70" fmla="*/ 2002927 h 2795587"/>
              <a:gd name="connsiteX71" fmla="*/ 469215 w 2421311"/>
              <a:gd name="connsiteY71" fmla="*/ 2054291 h 2795587"/>
              <a:gd name="connsiteX72" fmla="*/ 919824 w 2421311"/>
              <a:gd name="connsiteY72" fmla="*/ 2246417 h 2795587"/>
              <a:gd name="connsiteX73" fmla="*/ 1114315 w 2421311"/>
              <a:gd name="connsiteY73" fmla="*/ 2281170 h 2795587"/>
              <a:gd name="connsiteX74" fmla="*/ 1141850 w 2421311"/>
              <a:gd name="connsiteY74" fmla="*/ 2284011 h 2795587"/>
              <a:gd name="connsiteX75" fmla="*/ 1142724 w 2421311"/>
              <a:gd name="connsiteY75" fmla="*/ 2245542 h 2795587"/>
              <a:gd name="connsiteX76" fmla="*/ 1158458 w 2421311"/>
              <a:gd name="connsiteY76" fmla="*/ 2182812 h 2795587"/>
              <a:gd name="connsiteX77" fmla="*/ 1166107 w 2421311"/>
              <a:gd name="connsiteY77" fmla="*/ 2174069 h 2795587"/>
              <a:gd name="connsiteX78" fmla="*/ 1158458 w 2421311"/>
              <a:gd name="connsiteY78" fmla="*/ 2166638 h 2795587"/>
              <a:gd name="connsiteX79" fmla="*/ 1142069 w 2421311"/>
              <a:gd name="connsiteY79" fmla="*/ 2094509 h 2795587"/>
              <a:gd name="connsiteX80" fmla="*/ 1167418 w 2421311"/>
              <a:gd name="connsiteY80" fmla="*/ 2062378 h 2795587"/>
              <a:gd name="connsiteX81" fmla="*/ 1166762 w 2421311"/>
              <a:gd name="connsiteY81" fmla="*/ 2056477 h 2795587"/>
              <a:gd name="connsiteX82" fmla="*/ 1147969 w 2421311"/>
              <a:gd name="connsiteY82" fmla="*/ 2033527 h 2795587"/>
              <a:gd name="connsiteX83" fmla="*/ 1143380 w 2421311"/>
              <a:gd name="connsiteY83" fmla="*/ 2023691 h 2795587"/>
              <a:gd name="connsiteX84" fmla="*/ 1143380 w 2421311"/>
              <a:gd name="connsiteY84" fmla="*/ 1377809 h 2795587"/>
              <a:gd name="connsiteX85" fmla="*/ 1143380 w 2421311"/>
              <a:gd name="connsiteY85" fmla="*/ 731928 h 2795587"/>
              <a:gd name="connsiteX86" fmla="*/ 1148187 w 2421311"/>
              <a:gd name="connsiteY86" fmla="*/ 722966 h 2795587"/>
              <a:gd name="connsiteX87" fmla="*/ 1159988 w 2421311"/>
              <a:gd name="connsiteY87" fmla="*/ 707010 h 2795587"/>
              <a:gd name="connsiteX88" fmla="*/ 1166762 w 2421311"/>
              <a:gd name="connsiteY88" fmla="*/ 700016 h 2795587"/>
              <a:gd name="connsiteX89" fmla="*/ 1157147 w 2421311"/>
              <a:gd name="connsiteY89" fmla="*/ 689743 h 2795587"/>
              <a:gd name="connsiteX90" fmla="*/ 1145347 w 2421311"/>
              <a:gd name="connsiteY90" fmla="*/ 612150 h 2795587"/>
              <a:gd name="connsiteX91" fmla="*/ 1151465 w 2421311"/>
              <a:gd name="connsiteY91" fmla="*/ 599473 h 2795587"/>
              <a:gd name="connsiteX92" fmla="*/ 1127864 w 2421311"/>
              <a:gd name="connsiteY92" fmla="*/ 574993 h 2795587"/>
              <a:gd name="connsiteX93" fmla="*/ 878740 w 2421311"/>
              <a:gd name="connsiteY93" fmla="*/ 388113 h 2795587"/>
              <a:gd name="connsiteX94" fmla="*/ 595525 w 2421311"/>
              <a:gd name="connsiteY94" fmla="*/ 318826 h 2795587"/>
              <a:gd name="connsiteX95" fmla="*/ 578043 w 2421311"/>
              <a:gd name="connsiteY95" fmla="*/ 314017 h 2795587"/>
              <a:gd name="connsiteX96" fmla="*/ 575202 w 2421311"/>
              <a:gd name="connsiteY96" fmla="*/ 279045 h 2795587"/>
              <a:gd name="connsiteX97" fmla="*/ 575202 w 2421311"/>
              <a:gd name="connsiteY97" fmla="*/ 247789 h 2795587"/>
              <a:gd name="connsiteX98" fmla="*/ 472056 w 2421311"/>
              <a:gd name="connsiteY98" fmla="*/ 247789 h 2795587"/>
              <a:gd name="connsiteX99" fmla="*/ 368910 w 2421311"/>
              <a:gd name="connsiteY99" fmla="*/ 247789 h 2795587"/>
              <a:gd name="connsiteX100" fmla="*/ 363228 w 2421311"/>
              <a:gd name="connsiteY100" fmla="*/ 238172 h 2795587"/>
              <a:gd name="connsiteX101" fmla="*/ 355142 w 2421311"/>
              <a:gd name="connsiteY101" fmla="*/ 168666 h 2795587"/>
              <a:gd name="connsiteX102" fmla="*/ 356016 w 2421311"/>
              <a:gd name="connsiteY102" fmla="*/ 140689 h 2795587"/>
              <a:gd name="connsiteX103" fmla="*/ 286087 w 2421311"/>
              <a:gd name="connsiteY103" fmla="*/ 140689 h 2795587"/>
              <a:gd name="connsiteX104" fmla="*/ 215939 w 2421311"/>
              <a:gd name="connsiteY104" fmla="*/ 140689 h 2795587"/>
              <a:gd name="connsiteX105" fmla="*/ 210694 w 2421311"/>
              <a:gd name="connsiteY105" fmla="*/ 133695 h 2795587"/>
              <a:gd name="connsiteX106" fmla="*/ 202390 w 2421311"/>
              <a:gd name="connsiteY106" fmla="*/ 117739 h 2795587"/>
              <a:gd name="connsiteX107" fmla="*/ 201297 w 2421311"/>
              <a:gd name="connsiteY107" fmla="*/ 25501 h 2795587"/>
              <a:gd name="connsiteX108" fmla="*/ 203264 w 2421311"/>
              <a:gd name="connsiteY108" fmla="*/ -5755 h 2795587"/>
              <a:gd name="connsiteX109" fmla="*/ 1205661 w 2421311"/>
              <a:gd name="connsiteY109" fmla="*/ -5755 h 2795587"/>
              <a:gd name="connsiteX110" fmla="*/ 2208276 w 2421311"/>
              <a:gd name="connsiteY110" fmla="*/ -5755 h 2795587"/>
              <a:gd name="connsiteX111" fmla="*/ 2209806 w 2421311"/>
              <a:gd name="connsiteY111" fmla="*/ 32058 h 2795587"/>
              <a:gd name="connsiteX112" fmla="*/ 2197350 w 2421311"/>
              <a:gd name="connsiteY112" fmla="*/ 133695 h 2795587"/>
              <a:gd name="connsiteX113" fmla="*/ 2192979 w 2421311"/>
              <a:gd name="connsiteY113" fmla="*/ 140689 h 2795587"/>
              <a:gd name="connsiteX114" fmla="*/ 2124798 w 2421311"/>
              <a:gd name="connsiteY114" fmla="*/ 140689 h 2795587"/>
              <a:gd name="connsiteX115" fmla="*/ 2056398 w 2421311"/>
              <a:gd name="connsiteY115" fmla="*/ 140689 h 2795587"/>
              <a:gd name="connsiteX116" fmla="*/ 2056616 w 2421311"/>
              <a:gd name="connsiteY116" fmla="*/ 177409 h 2795587"/>
              <a:gd name="connsiteX117" fmla="*/ 2044379 w 2421311"/>
              <a:gd name="connsiteY117" fmla="*/ 241888 h 2795587"/>
              <a:gd name="connsiteX118" fmla="*/ 2040226 w 2421311"/>
              <a:gd name="connsiteY118" fmla="*/ 247789 h 2795587"/>
              <a:gd name="connsiteX119" fmla="*/ 1937736 w 2421311"/>
              <a:gd name="connsiteY119" fmla="*/ 247789 h 2795587"/>
              <a:gd name="connsiteX120" fmla="*/ 1835464 w 2421311"/>
              <a:gd name="connsiteY120" fmla="*/ 247789 h 2795587"/>
              <a:gd name="connsiteX121" fmla="*/ 1836557 w 2421311"/>
              <a:gd name="connsiteY121" fmla="*/ 274674 h 2795587"/>
              <a:gd name="connsiteX122" fmla="*/ 1834371 w 2421311"/>
              <a:gd name="connsiteY122" fmla="*/ 309427 h 2795587"/>
              <a:gd name="connsiteX123" fmla="*/ 1816015 w 2421311"/>
              <a:gd name="connsiteY123" fmla="*/ 318826 h 2795587"/>
              <a:gd name="connsiteX124" fmla="*/ 1532363 w 2421311"/>
              <a:gd name="connsiteY124" fmla="*/ 388113 h 2795587"/>
              <a:gd name="connsiteX125" fmla="*/ 1282146 w 2421311"/>
              <a:gd name="connsiteY125" fmla="*/ 576085 h 2795587"/>
              <a:gd name="connsiteX126" fmla="*/ 1259856 w 2421311"/>
              <a:gd name="connsiteY126" fmla="*/ 599691 h 2795587"/>
              <a:gd name="connsiteX127" fmla="*/ 1266194 w 2421311"/>
              <a:gd name="connsiteY127" fmla="*/ 612150 h 2795587"/>
              <a:gd name="connsiteX128" fmla="*/ 1254174 w 2421311"/>
              <a:gd name="connsiteY128" fmla="*/ 689743 h 2795587"/>
              <a:gd name="connsiteX129" fmla="*/ 1244559 w 2421311"/>
              <a:gd name="connsiteY129" fmla="*/ 700016 h 2795587"/>
              <a:gd name="connsiteX130" fmla="*/ 1251771 w 2421311"/>
              <a:gd name="connsiteY130" fmla="*/ 707229 h 2795587"/>
              <a:gd name="connsiteX131" fmla="*/ 1263353 w 2421311"/>
              <a:gd name="connsiteY131" fmla="*/ 724278 h 2795587"/>
              <a:gd name="connsiteX132" fmla="*/ 1267942 w 2421311"/>
              <a:gd name="connsiteY132" fmla="*/ 734113 h 2795587"/>
              <a:gd name="connsiteX133" fmla="*/ 1267942 w 2421311"/>
              <a:gd name="connsiteY133" fmla="*/ 1378902 h 2795587"/>
              <a:gd name="connsiteX134" fmla="*/ 1267942 w 2421311"/>
              <a:gd name="connsiteY134" fmla="*/ 2023691 h 2795587"/>
              <a:gd name="connsiteX135" fmla="*/ 1263353 w 2421311"/>
              <a:gd name="connsiteY135" fmla="*/ 2033527 h 2795587"/>
              <a:gd name="connsiteX136" fmla="*/ 1244559 w 2421311"/>
              <a:gd name="connsiteY136" fmla="*/ 2056477 h 2795587"/>
              <a:gd name="connsiteX137" fmla="*/ 1243903 w 2421311"/>
              <a:gd name="connsiteY137" fmla="*/ 2062378 h 2795587"/>
              <a:gd name="connsiteX138" fmla="*/ 1255486 w 2421311"/>
              <a:gd name="connsiteY138" fmla="*/ 2072651 h 2795587"/>
              <a:gd name="connsiteX139" fmla="*/ 1254611 w 2421311"/>
              <a:gd name="connsiteY139" fmla="*/ 2164670 h 2795587"/>
              <a:gd name="connsiteX140" fmla="*/ 1244996 w 2421311"/>
              <a:gd name="connsiteY140" fmla="*/ 2174943 h 2795587"/>
              <a:gd name="connsiteX141" fmla="*/ 1251552 w 2421311"/>
              <a:gd name="connsiteY141" fmla="*/ 2181063 h 2795587"/>
              <a:gd name="connsiteX142" fmla="*/ 1268597 w 2421311"/>
              <a:gd name="connsiteY142" fmla="*/ 2245761 h 2795587"/>
              <a:gd name="connsiteX143" fmla="*/ 1269471 w 2421311"/>
              <a:gd name="connsiteY143" fmla="*/ 2284011 h 2795587"/>
              <a:gd name="connsiteX144" fmla="*/ 1275153 w 2421311"/>
              <a:gd name="connsiteY144" fmla="*/ 2283355 h 2795587"/>
              <a:gd name="connsiteX145" fmla="*/ 1312740 w 2421311"/>
              <a:gd name="connsiteY145" fmla="*/ 2279421 h 2795587"/>
              <a:gd name="connsiteX146" fmla="*/ 1578036 w 2421311"/>
              <a:gd name="connsiteY146" fmla="*/ 2221281 h 2795587"/>
              <a:gd name="connsiteX147" fmla="*/ 1961337 w 2421311"/>
              <a:gd name="connsiteY147" fmla="*/ 2043800 h 2795587"/>
              <a:gd name="connsiteX148" fmla="*/ 2053120 w 2421311"/>
              <a:gd name="connsiteY148" fmla="*/ 2000741 h 2795587"/>
              <a:gd name="connsiteX149" fmla="*/ 2062298 w 2421311"/>
              <a:gd name="connsiteY149" fmla="*/ 1994184 h 2795587"/>
              <a:gd name="connsiteX150" fmla="*/ 2046345 w 2421311"/>
              <a:gd name="connsiteY150" fmla="*/ 1957901 h 2795587"/>
              <a:gd name="connsiteX151" fmla="*/ 2023618 w 2421311"/>
              <a:gd name="connsiteY151" fmla="*/ 1895826 h 2795587"/>
              <a:gd name="connsiteX152" fmla="*/ 2022526 w 2421311"/>
              <a:gd name="connsiteY152" fmla="*/ 1872002 h 2795587"/>
              <a:gd name="connsiteX153" fmla="*/ 2020777 w 2421311"/>
              <a:gd name="connsiteY153" fmla="*/ 1814517 h 2795587"/>
              <a:gd name="connsiteX154" fmla="*/ 2043941 w 2421311"/>
              <a:gd name="connsiteY154" fmla="*/ 1788726 h 2795587"/>
              <a:gd name="connsiteX155" fmla="*/ 2045908 w 2421311"/>
              <a:gd name="connsiteY155" fmla="*/ 1785010 h 2795587"/>
              <a:gd name="connsiteX156" fmla="*/ 1885944 w 2421311"/>
              <a:gd name="connsiteY156" fmla="*/ 1312238 h 2795587"/>
              <a:gd name="connsiteX157" fmla="*/ 1710246 w 2421311"/>
              <a:gd name="connsiteY157" fmla="*/ 805149 h 2795587"/>
              <a:gd name="connsiteX158" fmla="*/ 1706094 w 2421311"/>
              <a:gd name="connsiteY158" fmla="*/ 803838 h 2795587"/>
              <a:gd name="connsiteX159" fmla="*/ 1758104 w 2421311"/>
              <a:gd name="connsiteY159" fmla="*/ 749851 h 2795587"/>
              <a:gd name="connsiteX160" fmla="*/ 1986905 w 2421311"/>
              <a:gd name="connsiteY160" fmla="*/ 641001 h 2795587"/>
              <a:gd name="connsiteX161" fmla="*/ 2128950 w 2421311"/>
              <a:gd name="connsiteY161" fmla="*/ 639690 h 2795587"/>
              <a:gd name="connsiteX162" fmla="*/ 2350539 w 2421311"/>
              <a:gd name="connsiteY162" fmla="*/ 736955 h 2795587"/>
              <a:gd name="connsiteX163" fmla="*/ 2416317 w 2421311"/>
              <a:gd name="connsiteY163" fmla="*/ 802964 h 2795587"/>
              <a:gd name="connsiteX164" fmla="*/ 2412602 w 2421311"/>
              <a:gd name="connsiteY164" fmla="*/ 805149 h 2795587"/>
              <a:gd name="connsiteX165" fmla="*/ 2387471 w 2421311"/>
              <a:gd name="connsiteY165" fmla="*/ 868098 h 2795587"/>
              <a:gd name="connsiteX166" fmla="*/ 2315793 w 2421311"/>
              <a:gd name="connsiteY166" fmla="*/ 1080551 h 2795587"/>
              <a:gd name="connsiteX167" fmla="*/ 2238870 w 2421311"/>
              <a:gd name="connsiteY167" fmla="*/ 1307866 h 2795587"/>
              <a:gd name="connsiteX168" fmla="*/ 2130479 w 2421311"/>
              <a:gd name="connsiteY168" fmla="*/ 1629168 h 2795587"/>
              <a:gd name="connsiteX169" fmla="*/ 2090925 w 2421311"/>
              <a:gd name="connsiteY169" fmla="*/ 1745885 h 2795587"/>
              <a:gd name="connsiteX170" fmla="*/ 2077595 w 2421311"/>
              <a:gd name="connsiteY170" fmla="*/ 1786321 h 2795587"/>
              <a:gd name="connsiteX171" fmla="*/ 2084807 w 2421311"/>
              <a:gd name="connsiteY171" fmla="*/ 1791567 h 2795587"/>
              <a:gd name="connsiteX172" fmla="*/ 2102071 w 2421311"/>
              <a:gd name="connsiteY172" fmla="*/ 1869379 h 2795587"/>
              <a:gd name="connsiteX173" fmla="*/ 2104911 w 2421311"/>
              <a:gd name="connsiteY173" fmla="*/ 1887958 h 2795587"/>
              <a:gd name="connsiteX174" fmla="*/ 2108845 w 2421311"/>
              <a:gd name="connsiteY174" fmla="*/ 1920088 h 2795587"/>
              <a:gd name="connsiteX175" fmla="*/ 2102289 w 2421311"/>
              <a:gd name="connsiteY175" fmla="*/ 1915498 h 2795587"/>
              <a:gd name="connsiteX176" fmla="*/ 2092018 w 2421311"/>
              <a:gd name="connsiteY176" fmla="*/ 1900853 h 2795587"/>
              <a:gd name="connsiteX177" fmla="*/ 2074317 w 2421311"/>
              <a:gd name="connsiteY177" fmla="*/ 1894296 h 2795587"/>
              <a:gd name="connsiteX178" fmla="*/ 2054431 w 2421311"/>
              <a:gd name="connsiteY178" fmla="*/ 1904788 h 2795587"/>
              <a:gd name="connsiteX179" fmla="*/ 2062298 w 2421311"/>
              <a:gd name="connsiteY179" fmla="*/ 1939541 h 2795587"/>
              <a:gd name="connsiteX180" fmla="*/ 2075410 w 2421311"/>
              <a:gd name="connsiteY180" fmla="*/ 1983911 h 2795587"/>
              <a:gd name="connsiteX181" fmla="*/ 2075410 w 2421311"/>
              <a:gd name="connsiteY181" fmla="*/ 1996370 h 2795587"/>
              <a:gd name="connsiteX182" fmla="*/ 2091581 w 2421311"/>
              <a:gd name="connsiteY182" fmla="*/ 1996370 h 2795587"/>
              <a:gd name="connsiteX183" fmla="*/ 2303992 w 2421311"/>
              <a:gd name="connsiteY183" fmla="*/ 2161610 h 2795587"/>
              <a:gd name="connsiteX184" fmla="*/ 2304211 w 2421311"/>
              <a:gd name="connsiteY184" fmla="*/ 2261498 h 2795587"/>
              <a:gd name="connsiteX185" fmla="*/ 2177463 w 2421311"/>
              <a:gd name="connsiteY185" fmla="*/ 2400947 h 2795587"/>
              <a:gd name="connsiteX186" fmla="*/ 2003513 w 2421311"/>
              <a:gd name="connsiteY186" fmla="*/ 2369473 h 2795587"/>
              <a:gd name="connsiteX187" fmla="*/ 1949755 w 2421311"/>
              <a:gd name="connsiteY187" fmla="*/ 2280951 h 2795587"/>
              <a:gd name="connsiteX188" fmla="*/ 1949974 w 2421311"/>
              <a:gd name="connsiteY188" fmla="*/ 2212756 h 2795587"/>
              <a:gd name="connsiteX189" fmla="*/ 2045908 w 2421311"/>
              <a:gd name="connsiteY189" fmla="*/ 2110902 h 2795587"/>
              <a:gd name="connsiteX190" fmla="*/ 2115619 w 2421311"/>
              <a:gd name="connsiteY190" fmla="*/ 2111994 h 2795587"/>
              <a:gd name="connsiteX191" fmla="*/ 2173748 w 2421311"/>
              <a:gd name="connsiteY191" fmla="*/ 2157676 h 2795587"/>
              <a:gd name="connsiteX192" fmla="*/ 2179867 w 2421311"/>
              <a:gd name="connsiteY192" fmla="*/ 2240078 h 2795587"/>
              <a:gd name="connsiteX193" fmla="*/ 2110593 w 2421311"/>
              <a:gd name="connsiteY193" fmla="*/ 2274394 h 2795587"/>
              <a:gd name="connsiteX194" fmla="*/ 2107534 w 2421311"/>
              <a:gd name="connsiteY194" fmla="*/ 2262809 h 2795587"/>
              <a:gd name="connsiteX195" fmla="*/ 2146432 w 2421311"/>
              <a:gd name="connsiteY195" fmla="*/ 2223685 h 2795587"/>
              <a:gd name="connsiteX196" fmla="*/ 2102945 w 2421311"/>
              <a:gd name="connsiteY196" fmla="*/ 2164452 h 2795587"/>
              <a:gd name="connsiteX197" fmla="*/ 2021214 w 2421311"/>
              <a:gd name="connsiteY197" fmla="*/ 2207948 h 2795587"/>
              <a:gd name="connsiteX198" fmla="*/ 2015314 w 2421311"/>
              <a:gd name="connsiteY198" fmla="*/ 2242264 h 2795587"/>
              <a:gd name="connsiteX199" fmla="*/ 2022307 w 2421311"/>
              <a:gd name="connsiteY199" fmla="*/ 2278984 h 2795587"/>
              <a:gd name="connsiteX200" fmla="*/ 2140095 w 2421311"/>
              <a:gd name="connsiteY200" fmla="*/ 2332097 h 2795587"/>
              <a:gd name="connsiteX201" fmla="*/ 2225103 w 2421311"/>
              <a:gd name="connsiteY201" fmla="*/ 2245542 h 2795587"/>
              <a:gd name="connsiteX202" fmla="*/ 2224884 w 2421311"/>
              <a:gd name="connsiteY202" fmla="*/ 2181282 h 2795587"/>
              <a:gd name="connsiteX203" fmla="*/ 2098356 w 2421311"/>
              <a:gd name="connsiteY203" fmla="*/ 2076149 h 2795587"/>
              <a:gd name="connsiteX204" fmla="*/ 1993024 w 2421311"/>
              <a:gd name="connsiteY204" fmla="*/ 2117240 h 2795587"/>
              <a:gd name="connsiteX205" fmla="*/ 1943199 w 2421311"/>
              <a:gd name="connsiteY205" fmla="*/ 2148277 h 2795587"/>
              <a:gd name="connsiteX206" fmla="*/ 1775368 w 2421311"/>
              <a:gd name="connsiteY206" fmla="*/ 2254722 h 2795587"/>
              <a:gd name="connsiteX207" fmla="*/ 1565142 w 2421311"/>
              <a:gd name="connsiteY207" fmla="*/ 2374500 h 2795587"/>
              <a:gd name="connsiteX208" fmla="*/ 1295914 w 2421311"/>
              <a:gd name="connsiteY208" fmla="*/ 2437012 h 2795587"/>
              <a:gd name="connsiteX209" fmla="*/ 1271220 w 2421311"/>
              <a:gd name="connsiteY209" fmla="*/ 2439853 h 2795587"/>
              <a:gd name="connsiteX210" fmla="*/ 1281054 w 2421311"/>
              <a:gd name="connsiteY210" fmla="*/ 2447285 h 2795587"/>
              <a:gd name="connsiteX211" fmla="*/ 1312085 w 2421311"/>
              <a:gd name="connsiteY211" fmla="*/ 2485098 h 2795587"/>
              <a:gd name="connsiteX212" fmla="*/ 1318204 w 2421311"/>
              <a:gd name="connsiteY212" fmla="*/ 2523129 h 2795587"/>
              <a:gd name="connsiteX213" fmla="*/ 1235381 w 2421311"/>
              <a:gd name="connsiteY213" fmla="*/ 2729462 h 2795587"/>
              <a:gd name="connsiteX214" fmla="*/ 1207846 w 2421311"/>
              <a:gd name="connsiteY214" fmla="*/ 2786728 h 2795587"/>
              <a:gd name="connsiteX215" fmla="*/ 1199105 w 2421311"/>
              <a:gd name="connsiteY215" fmla="*/ 2777329 h 2795587"/>
              <a:gd name="connsiteX216" fmla="*/ 375029 w 2421311"/>
              <a:gd name="connsiteY216" fmla="*/ 1859980 h 2795587"/>
              <a:gd name="connsiteX217" fmla="*/ 337660 w 2421311"/>
              <a:gd name="connsiteY217" fmla="*/ 1797469 h 2795587"/>
              <a:gd name="connsiteX218" fmla="*/ 324111 w 2421311"/>
              <a:gd name="connsiteY218" fmla="*/ 1859980 h 2795587"/>
              <a:gd name="connsiteX219" fmla="*/ 331978 w 2421311"/>
              <a:gd name="connsiteY219" fmla="*/ 1867193 h 2795587"/>
              <a:gd name="connsiteX220" fmla="*/ 363665 w 2421311"/>
              <a:gd name="connsiteY220" fmla="*/ 1868067 h 2795587"/>
              <a:gd name="connsiteX221" fmla="*/ 371095 w 2421311"/>
              <a:gd name="connsiteY221" fmla="*/ 1870253 h 2795587"/>
              <a:gd name="connsiteX222" fmla="*/ 375029 w 2421311"/>
              <a:gd name="connsiteY222" fmla="*/ 1859980 h 2795587"/>
              <a:gd name="connsiteX223" fmla="*/ 2064265 w 2421311"/>
              <a:gd name="connsiteY223" fmla="*/ 1864789 h 2795587"/>
              <a:gd name="connsiteX224" fmla="*/ 2079343 w 2421311"/>
              <a:gd name="connsiteY224" fmla="*/ 1867193 h 2795587"/>
              <a:gd name="connsiteX225" fmla="*/ 2087210 w 2421311"/>
              <a:gd name="connsiteY225" fmla="*/ 1859980 h 2795587"/>
              <a:gd name="connsiteX226" fmla="*/ 2073662 w 2421311"/>
              <a:gd name="connsiteY226" fmla="*/ 1797469 h 2795587"/>
              <a:gd name="connsiteX227" fmla="*/ 2034545 w 2421311"/>
              <a:gd name="connsiteY227" fmla="*/ 1846429 h 2795587"/>
              <a:gd name="connsiteX228" fmla="*/ 2037823 w 2421311"/>
              <a:gd name="connsiteY228" fmla="*/ 1865663 h 2795587"/>
              <a:gd name="connsiteX229" fmla="*/ 2046782 w 2421311"/>
              <a:gd name="connsiteY229" fmla="*/ 1868286 h 2795587"/>
              <a:gd name="connsiteX230" fmla="*/ 2064265 w 2421311"/>
              <a:gd name="connsiteY230" fmla="*/ 1864789 h 2795587"/>
              <a:gd name="connsiteX231" fmla="*/ 340282 w 2421311"/>
              <a:gd name="connsiteY231" fmla="*/ 1269616 h 2795587"/>
              <a:gd name="connsiteX232" fmla="*/ 340282 w 2421311"/>
              <a:gd name="connsiteY232" fmla="*/ 805149 h 2795587"/>
              <a:gd name="connsiteX233" fmla="*/ 181630 w 2421311"/>
              <a:gd name="connsiteY233" fmla="*/ 805149 h 2795587"/>
              <a:gd name="connsiteX234" fmla="*/ 24507 w 2421311"/>
              <a:gd name="connsiteY234" fmla="*/ 807335 h 2795587"/>
              <a:gd name="connsiteX235" fmla="*/ 48982 w 2421311"/>
              <a:gd name="connsiteY235" fmla="*/ 877715 h 2795587"/>
              <a:gd name="connsiteX236" fmla="*/ 150817 w 2421311"/>
              <a:gd name="connsiteY236" fmla="*/ 1180001 h 2795587"/>
              <a:gd name="connsiteX237" fmla="*/ 204575 w 2421311"/>
              <a:gd name="connsiteY237" fmla="*/ 1339122 h 2795587"/>
              <a:gd name="connsiteX238" fmla="*/ 257241 w 2421311"/>
              <a:gd name="connsiteY238" fmla="*/ 1494746 h 2795587"/>
              <a:gd name="connsiteX239" fmla="*/ 309688 w 2421311"/>
              <a:gd name="connsiteY239" fmla="*/ 1650588 h 2795587"/>
              <a:gd name="connsiteX240" fmla="*/ 339190 w 2421311"/>
              <a:gd name="connsiteY240" fmla="*/ 1734083 h 2795587"/>
              <a:gd name="connsiteX241" fmla="*/ 340282 w 2421311"/>
              <a:gd name="connsiteY241" fmla="*/ 1269616 h 2795587"/>
              <a:gd name="connsiteX242" fmla="*/ 530403 w 2421311"/>
              <a:gd name="connsiteY242" fmla="*/ 1232459 h 2795587"/>
              <a:gd name="connsiteX243" fmla="*/ 673977 w 2421311"/>
              <a:gd name="connsiteY243" fmla="*/ 807991 h 2795587"/>
              <a:gd name="connsiteX244" fmla="*/ 517510 w 2421311"/>
              <a:gd name="connsiteY244" fmla="*/ 805149 h 2795587"/>
              <a:gd name="connsiteX245" fmla="*/ 359950 w 2421311"/>
              <a:gd name="connsiteY245" fmla="*/ 805149 h 2795587"/>
              <a:gd name="connsiteX246" fmla="*/ 360168 w 2421311"/>
              <a:gd name="connsiteY246" fmla="*/ 1270272 h 2795587"/>
              <a:gd name="connsiteX247" fmla="*/ 360168 w 2421311"/>
              <a:gd name="connsiteY247" fmla="*/ 1735175 h 2795587"/>
              <a:gd name="connsiteX248" fmla="*/ 374154 w 2421311"/>
              <a:gd name="connsiteY248" fmla="*/ 1694739 h 2795587"/>
              <a:gd name="connsiteX249" fmla="*/ 530403 w 2421311"/>
              <a:gd name="connsiteY249" fmla="*/ 1232459 h 2795587"/>
              <a:gd name="connsiteX250" fmla="*/ 2051372 w 2421311"/>
              <a:gd name="connsiteY250" fmla="*/ 1269616 h 2795587"/>
              <a:gd name="connsiteX251" fmla="*/ 2051372 w 2421311"/>
              <a:gd name="connsiteY251" fmla="*/ 805149 h 2795587"/>
              <a:gd name="connsiteX252" fmla="*/ 1893811 w 2421311"/>
              <a:gd name="connsiteY252" fmla="*/ 805149 h 2795587"/>
              <a:gd name="connsiteX253" fmla="*/ 1737344 w 2421311"/>
              <a:gd name="connsiteY253" fmla="*/ 807991 h 2795587"/>
              <a:gd name="connsiteX254" fmla="*/ 2036949 w 2421311"/>
              <a:gd name="connsiteY254" fmla="*/ 1694084 h 2795587"/>
              <a:gd name="connsiteX255" fmla="*/ 2050934 w 2421311"/>
              <a:gd name="connsiteY255" fmla="*/ 1734083 h 2795587"/>
              <a:gd name="connsiteX256" fmla="*/ 2051372 w 2421311"/>
              <a:gd name="connsiteY256" fmla="*/ 1269616 h 2795587"/>
              <a:gd name="connsiteX257" fmla="*/ 2076065 w 2421311"/>
              <a:gd name="connsiteY257" fmla="*/ 1727088 h 2795587"/>
              <a:gd name="connsiteX258" fmla="*/ 2103819 w 2421311"/>
              <a:gd name="connsiteY258" fmla="*/ 1643375 h 2795587"/>
              <a:gd name="connsiteX259" fmla="*/ 2156266 w 2421311"/>
              <a:gd name="connsiteY259" fmla="*/ 1488188 h 2795587"/>
              <a:gd name="connsiteX260" fmla="*/ 2234937 w 2421311"/>
              <a:gd name="connsiteY260" fmla="*/ 1255409 h 2795587"/>
              <a:gd name="connsiteX261" fmla="*/ 2313607 w 2421311"/>
              <a:gd name="connsiteY261" fmla="*/ 1022629 h 2795587"/>
              <a:gd name="connsiteX262" fmla="*/ 2362340 w 2421311"/>
              <a:gd name="connsiteY262" fmla="*/ 877715 h 2795587"/>
              <a:gd name="connsiteX263" fmla="*/ 2386815 w 2421311"/>
              <a:gd name="connsiteY263" fmla="*/ 807335 h 2795587"/>
              <a:gd name="connsiteX264" fmla="*/ 2229692 w 2421311"/>
              <a:gd name="connsiteY264" fmla="*/ 805149 h 2795587"/>
              <a:gd name="connsiteX265" fmla="*/ 2071039 w 2421311"/>
              <a:gd name="connsiteY265" fmla="*/ 805149 h 2795587"/>
              <a:gd name="connsiteX266" fmla="*/ 2071039 w 2421311"/>
              <a:gd name="connsiteY266" fmla="*/ 1269835 h 2795587"/>
              <a:gd name="connsiteX267" fmla="*/ 2073006 w 2421311"/>
              <a:gd name="connsiteY267" fmla="*/ 1733208 h 2795587"/>
              <a:gd name="connsiteX268" fmla="*/ 2076065 w 2421311"/>
              <a:gd name="connsiteY268" fmla="*/ 1727088 h 2795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Lst>
            <a:rect l="l" t="t" r="r" b="b"/>
            <a:pathLst>
              <a:path w="2421311" h="2795587">
                <a:moveTo>
                  <a:pt x="1199105" y="2777329"/>
                </a:moveTo>
                <a:cubicBezTo>
                  <a:pt x="1196264" y="2770335"/>
                  <a:pt x="1186649" y="2750445"/>
                  <a:pt x="1177689" y="2732959"/>
                </a:cubicBezTo>
                <a:cubicBezTo>
                  <a:pt x="1102952" y="2588045"/>
                  <a:pt x="1090496" y="2556352"/>
                  <a:pt x="1092462" y="2517228"/>
                </a:cubicBezTo>
                <a:cubicBezTo>
                  <a:pt x="1093118" y="2502365"/>
                  <a:pt x="1094648" y="2495152"/>
                  <a:pt x="1099237" y="2485098"/>
                </a:cubicBezTo>
                <a:cubicBezTo>
                  <a:pt x="1106885" y="2468486"/>
                  <a:pt x="1117812" y="2455153"/>
                  <a:pt x="1130268" y="2447285"/>
                </a:cubicBezTo>
                <a:cubicBezTo>
                  <a:pt x="1135513" y="2444006"/>
                  <a:pt x="1139883" y="2440509"/>
                  <a:pt x="1140102" y="2439853"/>
                </a:cubicBezTo>
                <a:cubicBezTo>
                  <a:pt x="1140102" y="2439197"/>
                  <a:pt x="1128957" y="2437886"/>
                  <a:pt x="1115626" y="2437012"/>
                </a:cubicBezTo>
                <a:cubicBezTo>
                  <a:pt x="1024281" y="2431766"/>
                  <a:pt x="927254" y="2409253"/>
                  <a:pt x="846179" y="2374500"/>
                </a:cubicBezTo>
                <a:cubicBezTo>
                  <a:pt x="790017" y="2350457"/>
                  <a:pt x="742596" y="2323354"/>
                  <a:pt x="635953" y="2254722"/>
                </a:cubicBezTo>
                <a:cubicBezTo>
                  <a:pt x="550508" y="2199642"/>
                  <a:pt x="482108" y="2156365"/>
                  <a:pt x="468122" y="2148277"/>
                </a:cubicBezTo>
                <a:cubicBezTo>
                  <a:pt x="462222" y="2144999"/>
                  <a:pt x="439713" y="2130792"/>
                  <a:pt x="418297" y="2117240"/>
                </a:cubicBezTo>
                <a:cubicBezTo>
                  <a:pt x="375684" y="2089919"/>
                  <a:pt x="363665" y="2083580"/>
                  <a:pt x="342468" y="2078116"/>
                </a:cubicBezTo>
                <a:cubicBezTo>
                  <a:pt x="293735" y="2065657"/>
                  <a:pt x="224898" y="2101066"/>
                  <a:pt x="197801" y="2152649"/>
                </a:cubicBezTo>
                <a:cubicBezTo>
                  <a:pt x="186000" y="2175599"/>
                  <a:pt x="182285" y="2191992"/>
                  <a:pt x="183378" y="2219314"/>
                </a:cubicBezTo>
                <a:cubicBezTo>
                  <a:pt x="184470" y="2246854"/>
                  <a:pt x="189278" y="2261935"/>
                  <a:pt x="203920" y="2283355"/>
                </a:cubicBezTo>
                <a:cubicBezTo>
                  <a:pt x="244566" y="2342807"/>
                  <a:pt x="321926" y="2352861"/>
                  <a:pt x="370439" y="2305213"/>
                </a:cubicBezTo>
                <a:cubicBezTo>
                  <a:pt x="377651" y="2298218"/>
                  <a:pt x="384644" y="2288164"/>
                  <a:pt x="389014" y="2278984"/>
                </a:cubicBezTo>
                <a:cubicBezTo>
                  <a:pt x="395352" y="2265432"/>
                  <a:pt x="396007" y="2262372"/>
                  <a:pt x="396007" y="2242264"/>
                </a:cubicBezTo>
                <a:cubicBezTo>
                  <a:pt x="396007" y="2223248"/>
                  <a:pt x="395352" y="2218876"/>
                  <a:pt x="390107" y="2207948"/>
                </a:cubicBezTo>
                <a:cubicBezTo>
                  <a:pt x="374810" y="2175162"/>
                  <a:pt x="339190" y="2156146"/>
                  <a:pt x="308377" y="2164452"/>
                </a:cubicBezTo>
                <a:cubicBezTo>
                  <a:pt x="281716" y="2171665"/>
                  <a:pt x="260956" y="2199861"/>
                  <a:pt x="264889" y="2223685"/>
                </a:cubicBezTo>
                <a:cubicBezTo>
                  <a:pt x="267949" y="2241608"/>
                  <a:pt x="279749" y="2253411"/>
                  <a:pt x="303788" y="2262809"/>
                </a:cubicBezTo>
                <a:cubicBezTo>
                  <a:pt x="311436" y="2265870"/>
                  <a:pt x="310562" y="2269585"/>
                  <a:pt x="300728" y="2274394"/>
                </a:cubicBezTo>
                <a:cubicBezTo>
                  <a:pt x="279094" y="2285541"/>
                  <a:pt x="246751" y="2269585"/>
                  <a:pt x="231454" y="2240078"/>
                </a:cubicBezTo>
                <a:cubicBezTo>
                  <a:pt x="220309" y="2218439"/>
                  <a:pt x="222932" y="2181719"/>
                  <a:pt x="237573" y="2157676"/>
                </a:cubicBezTo>
                <a:cubicBezTo>
                  <a:pt x="248937" y="2139097"/>
                  <a:pt x="272757" y="2120082"/>
                  <a:pt x="295702" y="2111994"/>
                </a:cubicBezTo>
                <a:cubicBezTo>
                  <a:pt x="312966" y="2105656"/>
                  <a:pt x="346620" y="2105219"/>
                  <a:pt x="365413" y="2110902"/>
                </a:cubicBezTo>
                <a:cubicBezTo>
                  <a:pt x="413053" y="2125109"/>
                  <a:pt x="449984" y="2164452"/>
                  <a:pt x="461348" y="2212756"/>
                </a:cubicBezTo>
                <a:cubicBezTo>
                  <a:pt x="465718" y="2230679"/>
                  <a:pt x="465718" y="2261935"/>
                  <a:pt x="461566" y="2281607"/>
                </a:cubicBezTo>
                <a:cubicBezTo>
                  <a:pt x="458070" y="2298218"/>
                  <a:pt x="447143" y="2322917"/>
                  <a:pt x="436217" y="2338654"/>
                </a:cubicBezTo>
                <a:cubicBezTo>
                  <a:pt x="414582" y="2370129"/>
                  <a:pt x="374591" y="2397013"/>
                  <a:pt x="333726" y="2407504"/>
                </a:cubicBezTo>
                <a:cubicBezTo>
                  <a:pt x="314277" y="2412532"/>
                  <a:pt x="268604" y="2411439"/>
                  <a:pt x="247844" y="2405537"/>
                </a:cubicBezTo>
                <a:cubicBezTo>
                  <a:pt x="177259" y="2385429"/>
                  <a:pt x="125904" y="2332753"/>
                  <a:pt x="107111" y="2261498"/>
                </a:cubicBezTo>
                <a:cubicBezTo>
                  <a:pt x="99244" y="2230898"/>
                  <a:pt x="99244" y="2192429"/>
                  <a:pt x="107329" y="2161610"/>
                </a:cubicBezTo>
                <a:cubicBezTo>
                  <a:pt x="132023" y="2066313"/>
                  <a:pt x="222058" y="1996370"/>
                  <a:pt x="319740" y="1996370"/>
                </a:cubicBezTo>
                <a:lnTo>
                  <a:pt x="335912" y="1996370"/>
                </a:lnTo>
                <a:lnTo>
                  <a:pt x="335912" y="1983911"/>
                </a:lnTo>
                <a:cubicBezTo>
                  <a:pt x="335912" y="1967081"/>
                  <a:pt x="338971" y="1956589"/>
                  <a:pt x="349023" y="1939541"/>
                </a:cubicBezTo>
                <a:cubicBezTo>
                  <a:pt x="359513" y="1921836"/>
                  <a:pt x="361261" y="1913531"/>
                  <a:pt x="356891" y="1904788"/>
                </a:cubicBezTo>
                <a:cubicBezTo>
                  <a:pt x="352301" y="1896263"/>
                  <a:pt x="350553" y="1895170"/>
                  <a:pt x="337004" y="1894296"/>
                </a:cubicBezTo>
                <a:cubicBezTo>
                  <a:pt x="326296" y="1893422"/>
                  <a:pt x="325204" y="1893859"/>
                  <a:pt x="319303" y="1900853"/>
                </a:cubicBezTo>
                <a:cubicBezTo>
                  <a:pt x="315807" y="1905006"/>
                  <a:pt x="311218" y="1911563"/>
                  <a:pt x="309032" y="1915498"/>
                </a:cubicBezTo>
                <a:cubicBezTo>
                  <a:pt x="305973" y="1921181"/>
                  <a:pt x="304443" y="1922055"/>
                  <a:pt x="302477" y="1920088"/>
                </a:cubicBezTo>
                <a:cubicBezTo>
                  <a:pt x="297450" y="1915061"/>
                  <a:pt x="299417" y="1899542"/>
                  <a:pt x="306410" y="1887958"/>
                </a:cubicBezTo>
                <a:cubicBezTo>
                  <a:pt x="312966" y="1877248"/>
                  <a:pt x="312966" y="1877248"/>
                  <a:pt x="309251" y="1869379"/>
                </a:cubicBezTo>
                <a:cubicBezTo>
                  <a:pt x="296576" y="1844025"/>
                  <a:pt x="305973" y="1802714"/>
                  <a:pt x="326515" y="1791567"/>
                </a:cubicBezTo>
                <a:cubicBezTo>
                  <a:pt x="330448" y="1789381"/>
                  <a:pt x="333726" y="1787196"/>
                  <a:pt x="333726" y="1786321"/>
                </a:cubicBezTo>
                <a:cubicBezTo>
                  <a:pt x="333726" y="1785666"/>
                  <a:pt x="327826" y="1767524"/>
                  <a:pt x="320396" y="1745885"/>
                </a:cubicBezTo>
                <a:cubicBezTo>
                  <a:pt x="312966" y="1724465"/>
                  <a:pt x="295265" y="1671789"/>
                  <a:pt x="280842" y="1629168"/>
                </a:cubicBezTo>
                <a:cubicBezTo>
                  <a:pt x="247189" y="1529280"/>
                  <a:pt x="205449" y="1405787"/>
                  <a:pt x="172451" y="1307866"/>
                </a:cubicBezTo>
                <a:cubicBezTo>
                  <a:pt x="158028" y="1265245"/>
                  <a:pt x="123501" y="1162953"/>
                  <a:pt x="95529" y="1080551"/>
                </a:cubicBezTo>
                <a:cubicBezTo>
                  <a:pt x="67775" y="998149"/>
                  <a:pt x="35433" y="902633"/>
                  <a:pt x="23851" y="868098"/>
                </a:cubicBezTo>
                <a:cubicBezTo>
                  <a:pt x="6806" y="817608"/>
                  <a:pt x="1998" y="805149"/>
                  <a:pt x="-1061" y="805149"/>
                </a:cubicBezTo>
                <a:cubicBezTo>
                  <a:pt x="-3247" y="805149"/>
                  <a:pt x="-4995" y="804057"/>
                  <a:pt x="-4995" y="802964"/>
                </a:cubicBezTo>
                <a:cubicBezTo>
                  <a:pt x="-4995" y="799029"/>
                  <a:pt x="42645" y="751381"/>
                  <a:pt x="60783" y="736955"/>
                </a:cubicBezTo>
                <a:cubicBezTo>
                  <a:pt x="126997" y="684716"/>
                  <a:pt x="198238" y="653460"/>
                  <a:pt x="282372" y="639690"/>
                </a:cubicBezTo>
                <a:cubicBezTo>
                  <a:pt x="318866" y="633789"/>
                  <a:pt x="386611" y="634444"/>
                  <a:pt x="424416" y="641001"/>
                </a:cubicBezTo>
                <a:cubicBezTo>
                  <a:pt x="512047" y="656302"/>
                  <a:pt x="586128" y="691710"/>
                  <a:pt x="653217" y="749851"/>
                </a:cubicBezTo>
                <a:cubicBezTo>
                  <a:pt x="672448" y="766681"/>
                  <a:pt x="705227" y="800559"/>
                  <a:pt x="705227" y="803838"/>
                </a:cubicBezTo>
                <a:cubicBezTo>
                  <a:pt x="705227" y="804494"/>
                  <a:pt x="703479" y="805149"/>
                  <a:pt x="701075" y="805149"/>
                </a:cubicBezTo>
                <a:cubicBezTo>
                  <a:pt x="696049" y="805149"/>
                  <a:pt x="716591" y="746135"/>
                  <a:pt x="525377" y="1312238"/>
                </a:cubicBezTo>
                <a:cubicBezTo>
                  <a:pt x="438184" y="1570153"/>
                  <a:pt x="366287" y="1782824"/>
                  <a:pt x="365413" y="1785010"/>
                </a:cubicBezTo>
                <a:cubicBezTo>
                  <a:pt x="364321" y="1787633"/>
                  <a:pt x="364976" y="1788726"/>
                  <a:pt x="367380" y="1788726"/>
                </a:cubicBezTo>
                <a:cubicBezTo>
                  <a:pt x="373936" y="1788726"/>
                  <a:pt x="385955" y="1801840"/>
                  <a:pt x="390544" y="1814517"/>
                </a:cubicBezTo>
                <a:cubicBezTo>
                  <a:pt x="396882" y="1831347"/>
                  <a:pt x="396007" y="1857357"/>
                  <a:pt x="388796" y="1871783"/>
                </a:cubicBezTo>
                <a:cubicBezTo>
                  <a:pt x="383988" y="1881619"/>
                  <a:pt x="383988" y="1881838"/>
                  <a:pt x="387703" y="1896263"/>
                </a:cubicBezTo>
                <a:cubicBezTo>
                  <a:pt x="391200" y="1910033"/>
                  <a:pt x="391200" y="1911563"/>
                  <a:pt x="387703" y="1922492"/>
                </a:cubicBezTo>
                <a:cubicBezTo>
                  <a:pt x="385518" y="1928831"/>
                  <a:pt x="379399" y="1939541"/>
                  <a:pt x="374154" y="1946098"/>
                </a:cubicBezTo>
                <a:cubicBezTo>
                  <a:pt x="368910" y="1952655"/>
                  <a:pt x="362135" y="1962054"/>
                  <a:pt x="359076" y="1966862"/>
                </a:cubicBezTo>
                <a:cubicBezTo>
                  <a:pt x="353394" y="1976042"/>
                  <a:pt x="347275" y="1995277"/>
                  <a:pt x="349461" y="1997462"/>
                </a:cubicBezTo>
                <a:cubicBezTo>
                  <a:pt x="350116" y="1998118"/>
                  <a:pt x="357765" y="2000522"/>
                  <a:pt x="366287" y="2002927"/>
                </a:cubicBezTo>
                <a:cubicBezTo>
                  <a:pt x="385518" y="2008391"/>
                  <a:pt x="390544" y="2010795"/>
                  <a:pt x="469215" y="2054291"/>
                </a:cubicBezTo>
                <a:cubicBezTo>
                  <a:pt x="652562" y="2155709"/>
                  <a:pt x="781931" y="2211008"/>
                  <a:pt x="919824" y="2246417"/>
                </a:cubicBezTo>
                <a:cubicBezTo>
                  <a:pt x="978390" y="2261498"/>
                  <a:pt x="1054875" y="2275268"/>
                  <a:pt x="1114315" y="2281170"/>
                </a:cubicBezTo>
                <a:lnTo>
                  <a:pt x="1141850" y="2284011"/>
                </a:lnTo>
                <a:lnTo>
                  <a:pt x="1142724" y="2245542"/>
                </a:lnTo>
                <a:cubicBezTo>
                  <a:pt x="1143598" y="2203139"/>
                  <a:pt x="1145128" y="2197456"/>
                  <a:pt x="1158458" y="2182812"/>
                </a:cubicBezTo>
                <a:lnTo>
                  <a:pt x="1166107" y="2174069"/>
                </a:lnTo>
                <a:lnTo>
                  <a:pt x="1158458" y="2166638"/>
                </a:lnTo>
                <a:cubicBezTo>
                  <a:pt x="1139665" y="2148715"/>
                  <a:pt x="1132890" y="2118770"/>
                  <a:pt x="1142069" y="2094509"/>
                </a:cubicBezTo>
                <a:cubicBezTo>
                  <a:pt x="1146658" y="2082487"/>
                  <a:pt x="1158677" y="2067187"/>
                  <a:pt x="1167418" y="2062378"/>
                </a:cubicBezTo>
                <a:cubicBezTo>
                  <a:pt x="1171789" y="2059974"/>
                  <a:pt x="1171789" y="2059974"/>
                  <a:pt x="1166762" y="2056477"/>
                </a:cubicBezTo>
                <a:cubicBezTo>
                  <a:pt x="1158240" y="2050357"/>
                  <a:pt x="1152777" y="2043800"/>
                  <a:pt x="1147969" y="2033527"/>
                </a:cubicBezTo>
                <a:lnTo>
                  <a:pt x="1143380" y="2023691"/>
                </a:lnTo>
                <a:lnTo>
                  <a:pt x="1143380" y="1377809"/>
                </a:lnTo>
                <a:lnTo>
                  <a:pt x="1143380" y="731928"/>
                </a:lnTo>
                <a:lnTo>
                  <a:pt x="1148187" y="722966"/>
                </a:lnTo>
                <a:cubicBezTo>
                  <a:pt x="1150810" y="717939"/>
                  <a:pt x="1156054" y="710726"/>
                  <a:pt x="1159988" y="707010"/>
                </a:cubicBezTo>
                <a:lnTo>
                  <a:pt x="1166762" y="700016"/>
                </a:lnTo>
                <a:lnTo>
                  <a:pt x="1157147" y="689743"/>
                </a:lnTo>
                <a:cubicBezTo>
                  <a:pt x="1137042" y="668323"/>
                  <a:pt x="1132453" y="638160"/>
                  <a:pt x="1145347" y="612150"/>
                </a:cubicBezTo>
                <a:lnTo>
                  <a:pt x="1151465" y="599473"/>
                </a:lnTo>
                <a:lnTo>
                  <a:pt x="1127864" y="574993"/>
                </a:lnTo>
                <a:cubicBezTo>
                  <a:pt x="1038485" y="482755"/>
                  <a:pt x="963967" y="427019"/>
                  <a:pt x="878740" y="388113"/>
                </a:cubicBezTo>
                <a:cubicBezTo>
                  <a:pt x="795262" y="350081"/>
                  <a:pt x="711783" y="329754"/>
                  <a:pt x="595525" y="318826"/>
                </a:cubicBezTo>
                <a:cubicBezTo>
                  <a:pt x="586128" y="317951"/>
                  <a:pt x="579791" y="316203"/>
                  <a:pt x="578043" y="314017"/>
                </a:cubicBezTo>
                <a:cubicBezTo>
                  <a:pt x="576076" y="311394"/>
                  <a:pt x="575202" y="301777"/>
                  <a:pt x="575202" y="279045"/>
                </a:cubicBezTo>
                <a:lnTo>
                  <a:pt x="575202" y="247789"/>
                </a:lnTo>
                <a:lnTo>
                  <a:pt x="472056" y="247789"/>
                </a:lnTo>
                <a:lnTo>
                  <a:pt x="368910" y="247789"/>
                </a:lnTo>
                <a:lnTo>
                  <a:pt x="363228" y="238172"/>
                </a:lnTo>
                <a:cubicBezTo>
                  <a:pt x="356016" y="225932"/>
                  <a:pt x="353831" y="206042"/>
                  <a:pt x="355142" y="168666"/>
                </a:cubicBezTo>
                <a:lnTo>
                  <a:pt x="356016" y="140689"/>
                </a:lnTo>
                <a:lnTo>
                  <a:pt x="286087" y="140689"/>
                </a:lnTo>
                <a:lnTo>
                  <a:pt x="215939" y="140689"/>
                </a:lnTo>
                <a:lnTo>
                  <a:pt x="210694" y="133695"/>
                </a:lnTo>
                <a:cubicBezTo>
                  <a:pt x="207635" y="129760"/>
                  <a:pt x="203920" y="122547"/>
                  <a:pt x="202390" y="117739"/>
                </a:cubicBezTo>
                <a:cubicBezTo>
                  <a:pt x="198893" y="107466"/>
                  <a:pt x="198456" y="70090"/>
                  <a:pt x="201297" y="25501"/>
                </a:cubicBezTo>
                <a:lnTo>
                  <a:pt x="203264" y="-5755"/>
                </a:lnTo>
                <a:lnTo>
                  <a:pt x="1205661" y="-5755"/>
                </a:lnTo>
                <a:lnTo>
                  <a:pt x="2208276" y="-5755"/>
                </a:lnTo>
                <a:lnTo>
                  <a:pt x="2209806" y="32058"/>
                </a:lnTo>
                <a:cubicBezTo>
                  <a:pt x="2211773" y="82330"/>
                  <a:pt x="2207620" y="117083"/>
                  <a:pt x="2197350" y="133695"/>
                </a:cubicBezTo>
                <a:lnTo>
                  <a:pt x="2192979" y="140689"/>
                </a:lnTo>
                <a:lnTo>
                  <a:pt x="2124798" y="140689"/>
                </a:lnTo>
                <a:lnTo>
                  <a:pt x="2056398" y="140689"/>
                </a:lnTo>
                <a:lnTo>
                  <a:pt x="2056616" y="177409"/>
                </a:lnTo>
                <a:cubicBezTo>
                  <a:pt x="2056616" y="216096"/>
                  <a:pt x="2054431" y="227462"/>
                  <a:pt x="2044379" y="241888"/>
                </a:cubicBezTo>
                <a:lnTo>
                  <a:pt x="2040226" y="247789"/>
                </a:lnTo>
                <a:lnTo>
                  <a:pt x="1937736" y="247789"/>
                </a:lnTo>
                <a:lnTo>
                  <a:pt x="1835464" y="247789"/>
                </a:lnTo>
                <a:lnTo>
                  <a:pt x="1836557" y="274674"/>
                </a:lnTo>
                <a:cubicBezTo>
                  <a:pt x="1837431" y="295657"/>
                  <a:pt x="1836994" y="303088"/>
                  <a:pt x="1834371" y="309427"/>
                </a:cubicBezTo>
                <a:cubicBezTo>
                  <a:pt x="1831093" y="317296"/>
                  <a:pt x="1830875" y="317296"/>
                  <a:pt x="1816015" y="318826"/>
                </a:cubicBezTo>
                <a:cubicBezTo>
                  <a:pt x="1699320" y="329754"/>
                  <a:pt x="1617808" y="349644"/>
                  <a:pt x="1532363" y="388113"/>
                </a:cubicBezTo>
                <a:cubicBezTo>
                  <a:pt x="1449977" y="425270"/>
                  <a:pt x="1362565" y="490842"/>
                  <a:pt x="1282146" y="576085"/>
                </a:cubicBezTo>
                <a:lnTo>
                  <a:pt x="1259856" y="599691"/>
                </a:lnTo>
                <a:lnTo>
                  <a:pt x="1266194" y="612150"/>
                </a:lnTo>
                <a:cubicBezTo>
                  <a:pt x="1278868" y="638160"/>
                  <a:pt x="1274279" y="668323"/>
                  <a:pt x="1254174" y="689743"/>
                </a:cubicBezTo>
                <a:lnTo>
                  <a:pt x="1244559" y="700016"/>
                </a:lnTo>
                <a:lnTo>
                  <a:pt x="1251771" y="707229"/>
                </a:lnTo>
                <a:cubicBezTo>
                  <a:pt x="1255704" y="711163"/>
                  <a:pt x="1260949" y="718813"/>
                  <a:pt x="1263353" y="724278"/>
                </a:cubicBezTo>
                <a:lnTo>
                  <a:pt x="1267942" y="734113"/>
                </a:lnTo>
                <a:lnTo>
                  <a:pt x="1267942" y="1378902"/>
                </a:lnTo>
                <a:lnTo>
                  <a:pt x="1267942" y="2023691"/>
                </a:lnTo>
                <a:lnTo>
                  <a:pt x="1263353" y="2033527"/>
                </a:lnTo>
                <a:cubicBezTo>
                  <a:pt x="1258545" y="2043800"/>
                  <a:pt x="1253082" y="2050357"/>
                  <a:pt x="1244559" y="2056477"/>
                </a:cubicBezTo>
                <a:cubicBezTo>
                  <a:pt x="1239533" y="2059974"/>
                  <a:pt x="1239533" y="2059974"/>
                  <a:pt x="1243903" y="2062378"/>
                </a:cubicBezTo>
                <a:cubicBezTo>
                  <a:pt x="1246307" y="2063690"/>
                  <a:pt x="1251552" y="2068280"/>
                  <a:pt x="1255486" y="2072651"/>
                </a:cubicBezTo>
                <a:cubicBezTo>
                  <a:pt x="1279524" y="2098662"/>
                  <a:pt x="1279087" y="2138442"/>
                  <a:pt x="1254611" y="2164670"/>
                </a:cubicBezTo>
                <a:lnTo>
                  <a:pt x="1244996" y="2174943"/>
                </a:lnTo>
                <a:lnTo>
                  <a:pt x="1251552" y="2181063"/>
                </a:lnTo>
                <a:cubicBezTo>
                  <a:pt x="1265538" y="2194396"/>
                  <a:pt x="1267942" y="2203358"/>
                  <a:pt x="1268597" y="2245761"/>
                </a:cubicBezTo>
                <a:lnTo>
                  <a:pt x="1269471" y="2284011"/>
                </a:lnTo>
                <a:lnTo>
                  <a:pt x="1275153" y="2283355"/>
                </a:lnTo>
                <a:cubicBezTo>
                  <a:pt x="1278431" y="2283137"/>
                  <a:pt x="1295258" y="2281170"/>
                  <a:pt x="1312740" y="2279421"/>
                </a:cubicBezTo>
                <a:cubicBezTo>
                  <a:pt x="1396219" y="2270241"/>
                  <a:pt x="1496087" y="2248384"/>
                  <a:pt x="1578036" y="2221281"/>
                </a:cubicBezTo>
                <a:cubicBezTo>
                  <a:pt x="1694294" y="2182375"/>
                  <a:pt x="1792195" y="2137130"/>
                  <a:pt x="1961337" y="2043800"/>
                </a:cubicBezTo>
                <a:cubicBezTo>
                  <a:pt x="2015970" y="2013637"/>
                  <a:pt x="2032141" y="2005987"/>
                  <a:pt x="2053120" y="2000741"/>
                </a:cubicBezTo>
                <a:cubicBezTo>
                  <a:pt x="2059894" y="1998992"/>
                  <a:pt x="2062298" y="1997244"/>
                  <a:pt x="2062298" y="1994184"/>
                </a:cubicBezTo>
                <a:cubicBezTo>
                  <a:pt x="2062298" y="1986315"/>
                  <a:pt x="2053557" y="1966644"/>
                  <a:pt x="2046345" y="1957901"/>
                </a:cubicBezTo>
                <a:cubicBezTo>
                  <a:pt x="2022744" y="1929924"/>
                  <a:pt x="2017936" y="1916591"/>
                  <a:pt x="2023618" y="1895826"/>
                </a:cubicBezTo>
                <a:cubicBezTo>
                  <a:pt x="2027552" y="1882275"/>
                  <a:pt x="2027333" y="1882056"/>
                  <a:pt x="2022526" y="1872002"/>
                </a:cubicBezTo>
                <a:cubicBezTo>
                  <a:pt x="2015314" y="1857357"/>
                  <a:pt x="2014440" y="1831129"/>
                  <a:pt x="2020777" y="1814517"/>
                </a:cubicBezTo>
                <a:cubicBezTo>
                  <a:pt x="2025366" y="1801840"/>
                  <a:pt x="2037386" y="1788726"/>
                  <a:pt x="2043941" y="1788726"/>
                </a:cubicBezTo>
                <a:cubicBezTo>
                  <a:pt x="2046345" y="1788726"/>
                  <a:pt x="2047001" y="1787633"/>
                  <a:pt x="2045908" y="1785010"/>
                </a:cubicBezTo>
                <a:cubicBezTo>
                  <a:pt x="2045034" y="1782824"/>
                  <a:pt x="1973138" y="1570153"/>
                  <a:pt x="1885944" y="1312238"/>
                </a:cubicBezTo>
                <a:cubicBezTo>
                  <a:pt x="1694731" y="746135"/>
                  <a:pt x="1715273" y="805149"/>
                  <a:pt x="1710246" y="805149"/>
                </a:cubicBezTo>
                <a:cubicBezTo>
                  <a:pt x="1707842" y="805149"/>
                  <a:pt x="1706094" y="804494"/>
                  <a:pt x="1706094" y="803838"/>
                </a:cubicBezTo>
                <a:cubicBezTo>
                  <a:pt x="1706094" y="800559"/>
                  <a:pt x="1738874" y="766681"/>
                  <a:pt x="1758104" y="749851"/>
                </a:cubicBezTo>
                <a:cubicBezTo>
                  <a:pt x="1825193" y="691710"/>
                  <a:pt x="1899275" y="656302"/>
                  <a:pt x="1986905" y="641001"/>
                </a:cubicBezTo>
                <a:cubicBezTo>
                  <a:pt x="2024711" y="634444"/>
                  <a:pt x="2092455" y="633789"/>
                  <a:pt x="2128950" y="639690"/>
                </a:cubicBezTo>
                <a:cubicBezTo>
                  <a:pt x="2213084" y="653460"/>
                  <a:pt x="2284324" y="684716"/>
                  <a:pt x="2350539" y="736955"/>
                </a:cubicBezTo>
                <a:cubicBezTo>
                  <a:pt x="2368677" y="751381"/>
                  <a:pt x="2416317" y="799029"/>
                  <a:pt x="2416317" y="802964"/>
                </a:cubicBezTo>
                <a:cubicBezTo>
                  <a:pt x="2416317" y="804057"/>
                  <a:pt x="2414568" y="805149"/>
                  <a:pt x="2412602" y="805149"/>
                </a:cubicBezTo>
                <a:cubicBezTo>
                  <a:pt x="2409324" y="805149"/>
                  <a:pt x="2404516" y="817608"/>
                  <a:pt x="2387471" y="868098"/>
                </a:cubicBezTo>
                <a:cubicBezTo>
                  <a:pt x="2375888" y="902633"/>
                  <a:pt x="2343546" y="998149"/>
                  <a:pt x="2315793" y="1080551"/>
                </a:cubicBezTo>
                <a:cubicBezTo>
                  <a:pt x="2287821" y="1162953"/>
                  <a:pt x="2253293" y="1265245"/>
                  <a:pt x="2238870" y="1307866"/>
                </a:cubicBezTo>
                <a:cubicBezTo>
                  <a:pt x="2205872" y="1405787"/>
                  <a:pt x="2164133" y="1529280"/>
                  <a:pt x="2130479" y="1629168"/>
                </a:cubicBezTo>
                <a:cubicBezTo>
                  <a:pt x="2116056" y="1671789"/>
                  <a:pt x="2098356" y="1724465"/>
                  <a:pt x="2090925" y="1745885"/>
                </a:cubicBezTo>
                <a:cubicBezTo>
                  <a:pt x="2083495" y="1767524"/>
                  <a:pt x="2077595" y="1785666"/>
                  <a:pt x="2077595" y="1786321"/>
                </a:cubicBezTo>
                <a:cubicBezTo>
                  <a:pt x="2077595" y="1787196"/>
                  <a:pt x="2080873" y="1789381"/>
                  <a:pt x="2084807" y="1791567"/>
                </a:cubicBezTo>
                <a:cubicBezTo>
                  <a:pt x="2105348" y="1802714"/>
                  <a:pt x="2114745" y="1844025"/>
                  <a:pt x="2102071" y="1869379"/>
                </a:cubicBezTo>
                <a:cubicBezTo>
                  <a:pt x="2098356" y="1877248"/>
                  <a:pt x="2098356" y="1877248"/>
                  <a:pt x="2104911" y="1887958"/>
                </a:cubicBezTo>
                <a:cubicBezTo>
                  <a:pt x="2111904" y="1899542"/>
                  <a:pt x="2113871" y="1915061"/>
                  <a:pt x="2108845" y="1920088"/>
                </a:cubicBezTo>
                <a:cubicBezTo>
                  <a:pt x="2106878" y="1922055"/>
                  <a:pt x="2105348" y="1921181"/>
                  <a:pt x="2102289" y="1915498"/>
                </a:cubicBezTo>
                <a:cubicBezTo>
                  <a:pt x="2100104" y="1911563"/>
                  <a:pt x="2095515" y="1905006"/>
                  <a:pt x="2092018" y="1900853"/>
                </a:cubicBezTo>
                <a:cubicBezTo>
                  <a:pt x="2086118" y="1893859"/>
                  <a:pt x="2085025" y="1893422"/>
                  <a:pt x="2074317" y="1894296"/>
                </a:cubicBezTo>
                <a:cubicBezTo>
                  <a:pt x="2060768" y="1895170"/>
                  <a:pt x="2059020" y="1896263"/>
                  <a:pt x="2054431" y="1904788"/>
                </a:cubicBezTo>
                <a:cubicBezTo>
                  <a:pt x="2050060" y="1913531"/>
                  <a:pt x="2051809" y="1921836"/>
                  <a:pt x="2062298" y="1939541"/>
                </a:cubicBezTo>
                <a:cubicBezTo>
                  <a:pt x="2072350" y="1956589"/>
                  <a:pt x="2075410" y="1967081"/>
                  <a:pt x="2075410" y="1983911"/>
                </a:cubicBezTo>
                <a:lnTo>
                  <a:pt x="2075410" y="1996370"/>
                </a:lnTo>
                <a:lnTo>
                  <a:pt x="2091581" y="1996370"/>
                </a:lnTo>
                <a:cubicBezTo>
                  <a:pt x="2189264" y="1996370"/>
                  <a:pt x="2279298" y="2066313"/>
                  <a:pt x="2303992" y="2161610"/>
                </a:cubicBezTo>
                <a:cubicBezTo>
                  <a:pt x="2312078" y="2192429"/>
                  <a:pt x="2312078" y="2230898"/>
                  <a:pt x="2304211" y="2261498"/>
                </a:cubicBezTo>
                <a:cubicBezTo>
                  <a:pt x="2286947" y="2327507"/>
                  <a:pt x="2239526" y="2379527"/>
                  <a:pt x="2177463" y="2400947"/>
                </a:cubicBezTo>
                <a:cubicBezTo>
                  <a:pt x="2115838" y="2422149"/>
                  <a:pt x="2052683" y="2410783"/>
                  <a:pt x="2003513" y="2369473"/>
                </a:cubicBezTo>
                <a:cubicBezTo>
                  <a:pt x="1978383" y="2348490"/>
                  <a:pt x="1956311" y="2311988"/>
                  <a:pt x="1949755" y="2280951"/>
                </a:cubicBezTo>
                <a:cubicBezTo>
                  <a:pt x="1945603" y="2261717"/>
                  <a:pt x="1945603" y="2230679"/>
                  <a:pt x="1949974" y="2212756"/>
                </a:cubicBezTo>
                <a:cubicBezTo>
                  <a:pt x="1961337" y="2164452"/>
                  <a:pt x="1998269" y="2125109"/>
                  <a:pt x="2045908" y="2110902"/>
                </a:cubicBezTo>
                <a:cubicBezTo>
                  <a:pt x="2064702" y="2105219"/>
                  <a:pt x="2098356" y="2105656"/>
                  <a:pt x="2115619" y="2111994"/>
                </a:cubicBezTo>
                <a:cubicBezTo>
                  <a:pt x="2138565" y="2120082"/>
                  <a:pt x="2162385" y="2139097"/>
                  <a:pt x="2173748" y="2157676"/>
                </a:cubicBezTo>
                <a:cubicBezTo>
                  <a:pt x="2188390" y="2181719"/>
                  <a:pt x="2191012" y="2218439"/>
                  <a:pt x="2179867" y="2240078"/>
                </a:cubicBezTo>
                <a:cubicBezTo>
                  <a:pt x="2164570" y="2269585"/>
                  <a:pt x="2132228" y="2285541"/>
                  <a:pt x="2110593" y="2274394"/>
                </a:cubicBezTo>
                <a:cubicBezTo>
                  <a:pt x="2100759" y="2269585"/>
                  <a:pt x="2099885" y="2265870"/>
                  <a:pt x="2107534" y="2262809"/>
                </a:cubicBezTo>
                <a:cubicBezTo>
                  <a:pt x="2131572" y="2253411"/>
                  <a:pt x="2143373" y="2241608"/>
                  <a:pt x="2146432" y="2223685"/>
                </a:cubicBezTo>
                <a:cubicBezTo>
                  <a:pt x="2150366" y="2199861"/>
                  <a:pt x="2129605" y="2171665"/>
                  <a:pt x="2102945" y="2164452"/>
                </a:cubicBezTo>
                <a:cubicBezTo>
                  <a:pt x="2072132" y="2156146"/>
                  <a:pt x="2036511" y="2175162"/>
                  <a:pt x="2021214" y="2207948"/>
                </a:cubicBezTo>
                <a:cubicBezTo>
                  <a:pt x="2015970" y="2218876"/>
                  <a:pt x="2015314" y="2223248"/>
                  <a:pt x="2015314" y="2242264"/>
                </a:cubicBezTo>
                <a:cubicBezTo>
                  <a:pt x="2015314" y="2262372"/>
                  <a:pt x="2015970" y="2265432"/>
                  <a:pt x="2022307" y="2278984"/>
                </a:cubicBezTo>
                <a:cubicBezTo>
                  <a:pt x="2042412" y="2321387"/>
                  <a:pt x="2093766" y="2344556"/>
                  <a:pt x="2140095" y="2332097"/>
                </a:cubicBezTo>
                <a:cubicBezTo>
                  <a:pt x="2179649" y="2321605"/>
                  <a:pt x="2214176" y="2286415"/>
                  <a:pt x="2225103" y="2245542"/>
                </a:cubicBezTo>
                <a:cubicBezTo>
                  <a:pt x="2229255" y="2229586"/>
                  <a:pt x="2229255" y="2198112"/>
                  <a:pt x="2224884" y="2181282"/>
                </a:cubicBezTo>
                <a:cubicBezTo>
                  <a:pt x="2210898" y="2126857"/>
                  <a:pt x="2156703" y="2081613"/>
                  <a:pt x="2098356" y="2076149"/>
                </a:cubicBezTo>
                <a:cubicBezTo>
                  <a:pt x="2068854" y="2073307"/>
                  <a:pt x="2049623" y="2080739"/>
                  <a:pt x="1993024" y="2117240"/>
                </a:cubicBezTo>
                <a:cubicBezTo>
                  <a:pt x="1971608" y="2130792"/>
                  <a:pt x="1949318" y="2144999"/>
                  <a:pt x="1943199" y="2148277"/>
                </a:cubicBezTo>
                <a:cubicBezTo>
                  <a:pt x="1929213" y="2156365"/>
                  <a:pt x="1860813" y="2199642"/>
                  <a:pt x="1775368" y="2254722"/>
                </a:cubicBezTo>
                <a:cubicBezTo>
                  <a:pt x="1668726" y="2323354"/>
                  <a:pt x="1621305" y="2350457"/>
                  <a:pt x="1565142" y="2374500"/>
                </a:cubicBezTo>
                <a:cubicBezTo>
                  <a:pt x="1484068" y="2409253"/>
                  <a:pt x="1387041" y="2431766"/>
                  <a:pt x="1295914" y="2437012"/>
                </a:cubicBezTo>
                <a:cubicBezTo>
                  <a:pt x="1282365" y="2437886"/>
                  <a:pt x="1271220" y="2439197"/>
                  <a:pt x="1271220" y="2439853"/>
                </a:cubicBezTo>
                <a:cubicBezTo>
                  <a:pt x="1271438" y="2440509"/>
                  <a:pt x="1275809" y="2444006"/>
                  <a:pt x="1281054" y="2447285"/>
                </a:cubicBezTo>
                <a:cubicBezTo>
                  <a:pt x="1293510" y="2455153"/>
                  <a:pt x="1304436" y="2468486"/>
                  <a:pt x="1312085" y="2485098"/>
                </a:cubicBezTo>
                <a:cubicBezTo>
                  <a:pt x="1317767" y="2496901"/>
                  <a:pt x="1318204" y="2500179"/>
                  <a:pt x="1318204" y="2523129"/>
                </a:cubicBezTo>
                <a:cubicBezTo>
                  <a:pt x="1318204" y="2563347"/>
                  <a:pt x="1312522" y="2577554"/>
                  <a:pt x="1235381" y="2729462"/>
                </a:cubicBezTo>
                <a:cubicBezTo>
                  <a:pt x="1220302" y="2759188"/>
                  <a:pt x="1207846" y="2785198"/>
                  <a:pt x="1207846" y="2786728"/>
                </a:cubicBezTo>
                <a:cubicBezTo>
                  <a:pt x="1207846" y="2793285"/>
                  <a:pt x="1204131" y="2789132"/>
                  <a:pt x="1199105" y="2777329"/>
                </a:cubicBezTo>
                <a:close/>
                <a:moveTo>
                  <a:pt x="375029" y="1859980"/>
                </a:moveTo>
                <a:cubicBezTo>
                  <a:pt x="384862" y="1820637"/>
                  <a:pt x="360387" y="1779546"/>
                  <a:pt x="337660" y="1797469"/>
                </a:cubicBezTo>
                <a:cubicBezTo>
                  <a:pt x="325641" y="1806867"/>
                  <a:pt x="318866" y="1837904"/>
                  <a:pt x="324111" y="1859980"/>
                </a:cubicBezTo>
                <a:cubicBezTo>
                  <a:pt x="326296" y="1869160"/>
                  <a:pt x="326952" y="1869816"/>
                  <a:pt x="331978" y="1867193"/>
                </a:cubicBezTo>
                <a:cubicBezTo>
                  <a:pt x="338097" y="1863915"/>
                  <a:pt x="356453" y="1864352"/>
                  <a:pt x="363665" y="1868067"/>
                </a:cubicBezTo>
                <a:cubicBezTo>
                  <a:pt x="367161" y="1869597"/>
                  <a:pt x="370439" y="1870690"/>
                  <a:pt x="371095" y="1870253"/>
                </a:cubicBezTo>
                <a:cubicBezTo>
                  <a:pt x="371969" y="1870035"/>
                  <a:pt x="373717" y="1865226"/>
                  <a:pt x="375029" y="1859980"/>
                </a:cubicBezTo>
                <a:close/>
                <a:moveTo>
                  <a:pt x="2064265" y="1864789"/>
                </a:moveTo>
                <a:cubicBezTo>
                  <a:pt x="2070165" y="1864789"/>
                  <a:pt x="2076940" y="1865882"/>
                  <a:pt x="2079343" y="1867193"/>
                </a:cubicBezTo>
                <a:cubicBezTo>
                  <a:pt x="2084370" y="1869816"/>
                  <a:pt x="2085025" y="1869160"/>
                  <a:pt x="2087210" y="1859980"/>
                </a:cubicBezTo>
                <a:cubicBezTo>
                  <a:pt x="2092455" y="1837904"/>
                  <a:pt x="2085681" y="1806867"/>
                  <a:pt x="2073662" y="1797469"/>
                </a:cubicBezTo>
                <a:cubicBezTo>
                  <a:pt x="2054431" y="1782168"/>
                  <a:pt x="2031485" y="1811020"/>
                  <a:pt x="2034545" y="1846429"/>
                </a:cubicBezTo>
                <a:cubicBezTo>
                  <a:pt x="2035200" y="1853860"/>
                  <a:pt x="2036730" y="1862385"/>
                  <a:pt x="2037823" y="1865663"/>
                </a:cubicBezTo>
                <a:cubicBezTo>
                  <a:pt x="2040226" y="1871346"/>
                  <a:pt x="2040445" y="1871346"/>
                  <a:pt x="2046782" y="1868286"/>
                </a:cubicBezTo>
                <a:cubicBezTo>
                  <a:pt x="2050497" y="1866537"/>
                  <a:pt x="2058146" y="1865007"/>
                  <a:pt x="2064265" y="1864789"/>
                </a:cubicBezTo>
                <a:close/>
                <a:moveTo>
                  <a:pt x="340282" y="1269616"/>
                </a:moveTo>
                <a:lnTo>
                  <a:pt x="340282" y="805149"/>
                </a:lnTo>
                <a:lnTo>
                  <a:pt x="181630" y="805149"/>
                </a:lnTo>
                <a:cubicBezTo>
                  <a:pt x="76735" y="805149"/>
                  <a:pt x="23632" y="805805"/>
                  <a:pt x="24507" y="807335"/>
                </a:cubicBezTo>
                <a:cubicBezTo>
                  <a:pt x="25162" y="808428"/>
                  <a:pt x="36307" y="840340"/>
                  <a:pt x="48982" y="877715"/>
                </a:cubicBezTo>
                <a:cubicBezTo>
                  <a:pt x="98370" y="1024378"/>
                  <a:pt x="124593" y="1102189"/>
                  <a:pt x="150817" y="1180001"/>
                </a:cubicBezTo>
                <a:cubicBezTo>
                  <a:pt x="165895" y="1224590"/>
                  <a:pt x="190152" y="1296063"/>
                  <a:pt x="204575" y="1339122"/>
                </a:cubicBezTo>
                <a:cubicBezTo>
                  <a:pt x="219217" y="1381962"/>
                  <a:pt x="242818" y="1452124"/>
                  <a:pt x="257241" y="1494746"/>
                </a:cubicBezTo>
                <a:cubicBezTo>
                  <a:pt x="271664" y="1537367"/>
                  <a:pt x="295265" y="1607529"/>
                  <a:pt x="309688" y="1650588"/>
                </a:cubicBezTo>
                <a:cubicBezTo>
                  <a:pt x="340719" y="1742825"/>
                  <a:pt x="337660" y="1734083"/>
                  <a:pt x="339190" y="1734083"/>
                </a:cubicBezTo>
                <a:cubicBezTo>
                  <a:pt x="339845" y="1734083"/>
                  <a:pt x="340282" y="1525127"/>
                  <a:pt x="340282" y="1269616"/>
                </a:cubicBezTo>
                <a:close/>
                <a:moveTo>
                  <a:pt x="530403" y="1232459"/>
                </a:moveTo>
                <a:cubicBezTo>
                  <a:pt x="608856" y="1000553"/>
                  <a:pt x="673540" y="809302"/>
                  <a:pt x="673977" y="807991"/>
                </a:cubicBezTo>
                <a:cubicBezTo>
                  <a:pt x="674852" y="805805"/>
                  <a:pt x="642728" y="805149"/>
                  <a:pt x="517510" y="805149"/>
                </a:cubicBezTo>
                <a:lnTo>
                  <a:pt x="359950" y="805149"/>
                </a:lnTo>
                <a:lnTo>
                  <a:pt x="360168" y="1270272"/>
                </a:lnTo>
                <a:lnTo>
                  <a:pt x="360168" y="1735175"/>
                </a:lnTo>
                <a:lnTo>
                  <a:pt x="374154" y="1694739"/>
                </a:lnTo>
                <a:cubicBezTo>
                  <a:pt x="381803" y="1672445"/>
                  <a:pt x="452170" y="1464583"/>
                  <a:pt x="530403" y="1232459"/>
                </a:cubicBezTo>
                <a:close/>
                <a:moveTo>
                  <a:pt x="2051372" y="1269616"/>
                </a:moveTo>
                <a:lnTo>
                  <a:pt x="2051372" y="805149"/>
                </a:lnTo>
                <a:lnTo>
                  <a:pt x="1893811" y="805149"/>
                </a:lnTo>
                <a:cubicBezTo>
                  <a:pt x="1768594" y="805149"/>
                  <a:pt x="1736470" y="805805"/>
                  <a:pt x="1737344" y="807991"/>
                </a:cubicBezTo>
                <a:cubicBezTo>
                  <a:pt x="1738218" y="810395"/>
                  <a:pt x="2008540" y="1609933"/>
                  <a:pt x="2036949" y="1694084"/>
                </a:cubicBezTo>
                <a:cubicBezTo>
                  <a:pt x="2044160" y="1716160"/>
                  <a:pt x="2050497" y="1734083"/>
                  <a:pt x="2050934" y="1734083"/>
                </a:cubicBezTo>
                <a:cubicBezTo>
                  <a:pt x="2051153" y="1734083"/>
                  <a:pt x="2051372" y="1525127"/>
                  <a:pt x="2051372" y="1269616"/>
                </a:cubicBezTo>
                <a:close/>
                <a:moveTo>
                  <a:pt x="2076065" y="1727088"/>
                </a:moveTo>
                <a:cubicBezTo>
                  <a:pt x="2076721" y="1724247"/>
                  <a:pt x="2089177" y="1686652"/>
                  <a:pt x="2103819" y="1643375"/>
                </a:cubicBezTo>
                <a:cubicBezTo>
                  <a:pt x="2118460" y="1600098"/>
                  <a:pt x="2142061" y="1530373"/>
                  <a:pt x="2156266" y="1488188"/>
                </a:cubicBezTo>
                <a:cubicBezTo>
                  <a:pt x="2170470" y="1446223"/>
                  <a:pt x="2205872" y="1341308"/>
                  <a:pt x="2234937" y="1255409"/>
                </a:cubicBezTo>
                <a:cubicBezTo>
                  <a:pt x="2264001" y="1169510"/>
                  <a:pt x="2299403" y="1064814"/>
                  <a:pt x="2313607" y="1022629"/>
                </a:cubicBezTo>
                <a:cubicBezTo>
                  <a:pt x="2327812" y="980663"/>
                  <a:pt x="2349665" y="915310"/>
                  <a:pt x="2362340" y="877715"/>
                </a:cubicBezTo>
                <a:cubicBezTo>
                  <a:pt x="2375014" y="840340"/>
                  <a:pt x="2386159" y="808428"/>
                  <a:pt x="2386815" y="807335"/>
                </a:cubicBezTo>
                <a:cubicBezTo>
                  <a:pt x="2387689" y="805805"/>
                  <a:pt x="2334586" y="805149"/>
                  <a:pt x="2229692" y="805149"/>
                </a:cubicBezTo>
                <a:lnTo>
                  <a:pt x="2071039" y="805149"/>
                </a:lnTo>
                <a:lnTo>
                  <a:pt x="2071039" y="1269835"/>
                </a:lnTo>
                <a:cubicBezTo>
                  <a:pt x="2071039" y="1536930"/>
                  <a:pt x="2071913" y="1733864"/>
                  <a:pt x="2073006" y="1733208"/>
                </a:cubicBezTo>
                <a:cubicBezTo>
                  <a:pt x="2074099" y="1732553"/>
                  <a:pt x="2075410" y="1729711"/>
                  <a:pt x="2076065" y="1727088"/>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29" dirty="0">
              <a:solidFill>
                <a:schemeClr val="lt1"/>
              </a:solidFill>
            </a:endParaRPr>
          </a:p>
        </p:txBody>
      </p:sp>
      <p:cxnSp>
        <p:nvCxnSpPr>
          <p:cNvPr id="7" name="Straight Connector 6">
            <a:extLst>
              <a:ext uri="{FF2B5EF4-FFF2-40B4-BE49-F238E27FC236}">
                <a16:creationId xmlns:a16="http://schemas.microsoft.com/office/drawing/2014/main" id="{C50FB206-81D0-928F-90B0-401CD4BC6FE4}"/>
              </a:ext>
            </a:extLst>
          </p:cNvPr>
          <p:cNvCxnSpPr>
            <a:cxnSpLocks/>
          </p:cNvCxnSpPr>
          <p:nvPr/>
        </p:nvCxnSpPr>
        <p:spPr>
          <a:xfrm>
            <a:off x="1410394" y="3774401"/>
            <a:ext cx="1447800"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6CEF39E2-3490-563E-8708-76C316992426}"/>
              </a:ext>
            </a:extLst>
          </p:cNvPr>
          <p:cNvGrpSpPr/>
          <p:nvPr/>
        </p:nvGrpSpPr>
        <p:grpSpPr>
          <a:xfrm>
            <a:off x="3982416" y="1952975"/>
            <a:ext cx="7675856" cy="4432585"/>
            <a:chOff x="2791778" y="1630680"/>
            <a:chExt cx="5787318" cy="2956560"/>
          </a:xfrm>
        </p:grpSpPr>
        <p:sp>
          <p:nvSpPr>
            <p:cNvPr id="12" name="Rectangle: Diagonal Corners Snipped 9">
              <a:extLst>
                <a:ext uri="{FF2B5EF4-FFF2-40B4-BE49-F238E27FC236}">
                  <a16:creationId xmlns:a16="http://schemas.microsoft.com/office/drawing/2014/main" id="{FBD7DB78-75C9-71A9-9B24-CCEAD3FC7401}"/>
                </a:ext>
              </a:extLst>
            </p:cNvPr>
            <p:cNvSpPr/>
            <p:nvPr/>
          </p:nvSpPr>
          <p:spPr>
            <a:xfrm>
              <a:off x="2791778" y="1630680"/>
              <a:ext cx="5787318" cy="2956560"/>
            </a:xfrm>
            <a:prstGeom prst="snip2DiagRect">
              <a:avLst>
                <a:gd name="adj1" fmla="val 0"/>
                <a:gd name="adj2" fmla="val 0"/>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29" dirty="0">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3C024AA2-37A0-E567-F0B1-CBDE07369607}"/>
                </a:ext>
              </a:extLst>
            </p:cNvPr>
            <p:cNvSpPr txBox="1"/>
            <p:nvPr/>
          </p:nvSpPr>
          <p:spPr>
            <a:xfrm>
              <a:off x="5012263" y="1869113"/>
              <a:ext cx="3566833" cy="2463465"/>
            </a:xfrm>
            <a:prstGeom prst="rect">
              <a:avLst/>
            </a:prstGeom>
            <a:noFill/>
          </p:spPr>
          <p:txBody>
            <a:bodyPr wrap="square" rtlCol="0">
              <a:spAutoFit/>
            </a:bodyPr>
            <a:lstStyle/>
            <a:p>
              <a:pPr marL="285750" lvl="0" indent="-285750" algn="just">
                <a:buFontTx/>
                <a:buChar char="-"/>
              </a:pPr>
              <a:r>
                <a:rPr lang="mn-MN" dirty="0">
                  <a:latin typeface="Arial" panose="020B0604020202020204" pitchFamily="34" charset="0"/>
                  <a:cs typeface="Arial" panose="020B0604020202020204" pitchFamily="34" charset="0"/>
                </a:rPr>
                <a:t>Шүүхийн үйлчилгээг цаг хугацааны хувьд түргэн шуурхай хүргэ</a:t>
              </a:r>
              <a:r>
                <a:rPr lang="x-none" dirty="0">
                  <a:latin typeface="Arial" panose="020B0604020202020204" pitchFamily="34" charset="0"/>
                  <a:cs typeface="Arial" panose="020B0604020202020204" pitchFamily="34" charset="0"/>
                </a:rPr>
                <a:t>нэ.</a:t>
              </a:r>
              <a:r>
                <a:rPr lang="mn-MN" dirty="0">
                  <a:latin typeface="Arial" panose="020B0604020202020204" pitchFamily="34" charset="0"/>
                  <a:cs typeface="Arial" panose="020B0604020202020204" pitchFamily="34" charset="0"/>
                </a:rPr>
                <a:t> </a:t>
              </a:r>
              <a:endParaRPr lang="x-none" dirty="0">
                <a:latin typeface="Arial" panose="020B0604020202020204" pitchFamily="34" charset="0"/>
                <a:cs typeface="Arial" panose="020B0604020202020204" pitchFamily="34" charset="0"/>
              </a:endParaRPr>
            </a:p>
            <a:p>
              <a:pPr marL="285750" lvl="0" indent="-285750" algn="just">
                <a:buFontTx/>
                <a:buChar char="-"/>
              </a:pPr>
              <a:r>
                <a:rPr lang="mn-MN" dirty="0">
                  <a:latin typeface="Arial" panose="020B0604020202020204" pitchFamily="34" charset="0"/>
                  <a:cs typeface="Arial" panose="020B0604020202020204" pitchFamily="34" charset="0"/>
                </a:rPr>
                <a:t>Бага үнийн дүнтэй хэргийг шийдвэрлэх </a:t>
              </a:r>
              <a:r>
                <a:rPr lang="x-none" dirty="0">
                  <a:latin typeface="Arial" panose="020B0604020202020204" pitchFamily="34" charset="0"/>
                  <a:cs typeface="Arial" panose="020B0604020202020204" pitchFamily="34" charset="0"/>
                </a:rPr>
                <a:t>тусгай </a:t>
              </a:r>
              <a:r>
                <a:rPr lang="mn-MN" dirty="0">
                  <a:latin typeface="Arial" panose="020B0604020202020204" pitchFamily="34" charset="0"/>
                  <a:cs typeface="Arial" panose="020B0604020202020204" pitchFamily="34" charset="0"/>
                </a:rPr>
                <a:t>зохицуул</a:t>
              </a:r>
              <a:r>
                <a:rPr lang="x-none" dirty="0">
                  <a:latin typeface="Arial" panose="020B0604020202020204" pitchFamily="34" charset="0"/>
                  <a:cs typeface="Arial" panose="020B0604020202020204" pitchFamily="34" charset="0"/>
                </a:rPr>
                <a:t>алтыг бий болгоно</a:t>
              </a:r>
              <a:r>
                <a:rPr lang="mn-MN" dirty="0">
                  <a:latin typeface="Arial" panose="020B0604020202020204" pitchFamily="34" charset="0"/>
                  <a:cs typeface="Arial" panose="020B0604020202020204" pitchFamily="34" charset="0"/>
                </a:rPr>
                <a:t>.</a:t>
              </a:r>
              <a:endParaRPr lang="x-none" dirty="0">
                <a:latin typeface="Arial" panose="020B0604020202020204" pitchFamily="34" charset="0"/>
                <a:cs typeface="Arial" panose="020B0604020202020204" pitchFamily="34" charset="0"/>
              </a:endParaRPr>
            </a:p>
            <a:p>
              <a:pPr marL="285750" lvl="0" indent="-285750" algn="just">
                <a:buFontTx/>
                <a:buChar char="-"/>
              </a:pPr>
              <a:r>
                <a:rPr lang="mn-MN" dirty="0">
                  <a:latin typeface="Arial" panose="020B0604020202020204" pitchFamily="34" charset="0"/>
                  <a:cs typeface="Arial" panose="020B0604020202020204" pitchFamily="34" charset="0"/>
                </a:rPr>
                <a:t>Улсын тэмдэгтийн хураамж</a:t>
              </a:r>
              <a:r>
                <a:rPr lang="x-none" dirty="0">
                  <a:latin typeface="Arial" panose="020B0604020202020204" pitchFamily="34" charset="0"/>
                  <a:cs typeface="Arial" panose="020B0604020202020204" pitchFamily="34" charset="0"/>
                </a:rPr>
                <a:t>тай холбоотой зохицуулалтыг боловсронгуй болгоно</a:t>
              </a:r>
              <a:r>
                <a:rPr lang="mn-MN" dirty="0">
                  <a:latin typeface="Arial" panose="020B0604020202020204" pitchFamily="34" charset="0"/>
                  <a:cs typeface="Arial" panose="020B0604020202020204" pitchFamily="34" charset="0"/>
                </a:rPr>
                <a:t>.</a:t>
              </a:r>
              <a:endParaRPr lang="x-none" dirty="0">
                <a:latin typeface="Arial" panose="020B0604020202020204" pitchFamily="34" charset="0"/>
                <a:cs typeface="Arial" panose="020B0604020202020204" pitchFamily="34" charset="0"/>
              </a:endParaRPr>
            </a:p>
            <a:p>
              <a:pPr marL="285750" lvl="0" indent="-285750" algn="just">
                <a:buFontTx/>
                <a:buChar char="-"/>
              </a:pPr>
              <a:r>
                <a:rPr lang="mn-MN" dirty="0">
                  <a:latin typeface="Arial" panose="020B0604020202020204" pitchFamily="34" charset="0"/>
                  <a:cs typeface="Arial" panose="020B0604020202020204" pitchFamily="34" charset="0"/>
                </a:rPr>
                <a:t>Иргэн болон захиргааны хэрэг маргааны </a:t>
              </a:r>
              <a:r>
                <a:rPr lang="x-none" dirty="0">
                  <a:latin typeface="Arial" panose="020B0604020202020204" pitchFamily="34" charset="0"/>
                  <a:cs typeface="Arial" panose="020B0604020202020204" pitchFamily="34" charset="0"/>
                </a:rPr>
                <a:t>харьяаллын </a:t>
              </a:r>
              <a:r>
                <a:rPr lang="mn-MN" dirty="0">
                  <a:latin typeface="Arial" panose="020B0604020202020204" pitchFamily="34" charset="0"/>
                  <a:cs typeface="Arial" panose="020B0604020202020204" pitchFamily="34" charset="0"/>
                </a:rPr>
                <a:t>давхардлыг арилгана.</a:t>
              </a:r>
              <a:endParaRPr lang="x-none" dirty="0">
                <a:latin typeface="Arial" panose="020B0604020202020204" pitchFamily="34" charset="0"/>
                <a:cs typeface="Arial" panose="020B0604020202020204" pitchFamily="34" charset="0"/>
              </a:endParaRPr>
            </a:p>
            <a:p>
              <a:pPr marL="285750" lvl="0" indent="-285750" algn="just">
                <a:buFontTx/>
                <a:buChar char="-"/>
              </a:pPr>
              <a:r>
                <a:rPr lang="mn-MN" dirty="0">
                  <a:latin typeface="Arial" panose="020B0604020202020204" pitchFamily="34" charset="0"/>
                  <a:cs typeface="Arial" panose="020B0604020202020204" pitchFamily="34" charset="0"/>
                </a:rPr>
                <a:t>Цахим орчинд хийгдэх гэрээ, хэлцлийг шүүхэд нотлох баримтаар тооцох нөхцөлийг бүрдүүлнэ.</a:t>
              </a:r>
            </a:p>
          </p:txBody>
        </p:sp>
      </p:grpSp>
      <p:sp>
        <p:nvSpPr>
          <p:cNvPr id="14" name="Rectangle 13">
            <a:extLst>
              <a:ext uri="{FF2B5EF4-FFF2-40B4-BE49-F238E27FC236}">
                <a16:creationId xmlns:a16="http://schemas.microsoft.com/office/drawing/2014/main" id="{CE08FA8B-B06C-1584-CA04-22BF1A37E75A}"/>
              </a:ext>
            </a:extLst>
          </p:cNvPr>
          <p:cNvSpPr/>
          <p:nvPr/>
        </p:nvSpPr>
        <p:spPr>
          <a:xfrm>
            <a:off x="3982416" y="1952975"/>
            <a:ext cx="2945081" cy="4432585"/>
          </a:xfrm>
          <a:prstGeom prst="rect">
            <a:avLst/>
          </a:prstGeom>
          <a:ln/>
        </p:spPr>
        <p:style>
          <a:lnRef idx="1">
            <a:schemeClr val="accent4"/>
          </a:lnRef>
          <a:fillRef idx="2">
            <a:schemeClr val="accent4"/>
          </a:fillRef>
          <a:effectRef idx="1">
            <a:schemeClr val="accent4"/>
          </a:effectRef>
          <a:fontRef idx="minor">
            <a:schemeClr val="dk1"/>
          </a:fontRef>
        </p:style>
        <p:txBody>
          <a:bodyPr rtlCol="0" anchor="ctr"/>
          <a:lstStyle/>
          <a:p>
            <a:pPr lvl="0" algn="ctr"/>
            <a:endParaRPr lang="mn-MN" b="1" dirty="0">
              <a:solidFill>
                <a:srgbClr val="213865"/>
              </a:solidFill>
              <a:latin typeface="Arial" panose="020B0604020202020204" pitchFamily="34" charset="0"/>
              <a:cs typeface="Arial" panose="020B0604020202020204" pitchFamily="34" charset="0"/>
            </a:endParaRPr>
          </a:p>
          <a:p>
            <a:pPr lvl="0" algn="ctr"/>
            <a:endParaRPr lang="x-none" sz="1600" b="1" dirty="0">
              <a:solidFill>
                <a:schemeClr val="tx1"/>
              </a:solidFill>
              <a:latin typeface="Arial" panose="020B0604020202020204" pitchFamily="34" charset="0"/>
              <a:cs typeface="Arial" panose="020B0604020202020204" pitchFamily="34" charset="0"/>
            </a:endParaRPr>
          </a:p>
          <a:p>
            <a:pPr lvl="0" algn="ctr"/>
            <a:endParaRPr lang="x-none" sz="1600" b="1" dirty="0">
              <a:solidFill>
                <a:schemeClr val="tx1"/>
              </a:solidFill>
              <a:latin typeface="Arial" panose="020B0604020202020204" pitchFamily="34" charset="0"/>
              <a:cs typeface="Arial" panose="020B0604020202020204" pitchFamily="34" charset="0"/>
            </a:endParaRPr>
          </a:p>
          <a:p>
            <a:pPr lvl="0" algn="ctr"/>
            <a:r>
              <a:rPr lang="x-none" sz="1600" b="1" dirty="0">
                <a:solidFill>
                  <a:schemeClr val="tx1"/>
                </a:solidFill>
                <a:latin typeface="Arial" panose="020B0604020202020204" pitchFamily="34" charset="0"/>
                <a:cs typeface="Arial" panose="020B0604020202020204" pitchFamily="34" charset="0"/>
              </a:rPr>
              <a:t>Дэлхийн банкны судалгаа:</a:t>
            </a:r>
          </a:p>
          <a:p>
            <a:pPr lvl="0" algn="ctr"/>
            <a:r>
              <a:rPr lang="x-none" sz="1600" b="1" dirty="0">
                <a:solidFill>
                  <a:schemeClr val="tx1"/>
                </a:solidFill>
                <a:latin typeface="Arial" panose="020B0604020202020204" pitchFamily="34" charset="0"/>
                <a:cs typeface="Arial" panose="020B0604020202020204" pitchFamily="34" charset="0"/>
              </a:rPr>
              <a:t>ш</a:t>
            </a:r>
            <a:r>
              <a:rPr lang="mn-MN" sz="1600" b="1" dirty="0">
                <a:solidFill>
                  <a:schemeClr val="tx1"/>
                </a:solidFill>
                <a:latin typeface="Arial" panose="020B0604020202020204" pitchFamily="34" charset="0"/>
                <a:cs typeface="Arial" panose="020B0604020202020204" pitchFamily="34" charset="0"/>
              </a:rPr>
              <a:t>үүхийн үйл ажиллагааны чанарын индекс 18-аас 5,5 оноо</a:t>
            </a:r>
            <a:r>
              <a:rPr lang="x-none" sz="1600" b="1" dirty="0">
                <a:solidFill>
                  <a:schemeClr val="tx1"/>
                </a:solidFill>
                <a:latin typeface="Arial" panose="020B0604020202020204" pitchFamily="34" charset="0"/>
                <a:cs typeface="Arial" panose="020B0604020202020204" pitchFamily="34" charset="0"/>
              </a:rPr>
              <a:t> авсан.</a:t>
            </a:r>
            <a:endParaRPr lang="mn-MN" sz="1600" b="1" dirty="0">
              <a:solidFill>
                <a:schemeClr val="tx1"/>
              </a:solidFill>
              <a:latin typeface="Arial" panose="020B0604020202020204" pitchFamily="34" charset="0"/>
              <a:cs typeface="Arial" panose="020B0604020202020204" pitchFamily="34" charset="0"/>
            </a:endParaRPr>
          </a:p>
          <a:p>
            <a:pPr lvl="0" algn="ctr"/>
            <a:endParaRPr lang="mn-MN" sz="1600" b="1" dirty="0">
              <a:solidFill>
                <a:schemeClr val="tx1"/>
              </a:solidFill>
              <a:latin typeface="Arial" panose="020B0604020202020204" pitchFamily="34" charset="0"/>
              <a:cs typeface="Arial" panose="020B0604020202020204" pitchFamily="34" charset="0"/>
            </a:endParaRPr>
          </a:p>
          <a:p>
            <a:pPr algn="ctr"/>
            <a:r>
              <a:rPr lang="mn-MN" sz="1600" b="1" dirty="0">
                <a:solidFill>
                  <a:schemeClr val="tx1"/>
                </a:solidFill>
                <a:latin typeface="Arial" panose="020B0604020202020204" pitchFamily="34" charset="0"/>
                <a:cs typeface="Arial" panose="020B0604020202020204" pitchFamily="34" charset="0"/>
              </a:rPr>
              <a:t>15,6 сая төгрөгий</a:t>
            </a:r>
            <a:r>
              <a:rPr lang="x-none" sz="1600" b="1" dirty="0">
                <a:solidFill>
                  <a:schemeClr val="tx1"/>
                </a:solidFill>
                <a:latin typeface="Arial" panose="020B0604020202020204" pitchFamily="34" charset="0"/>
                <a:cs typeface="Arial" panose="020B0604020202020204" pitchFamily="34" charset="0"/>
              </a:rPr>
              <a:t>н</a:t>
            </a:r>
            <a:r>
              <a:rPr lang="mn-MN" sz="1600" b="1" dirty="0">
                <a:solidFill>
                  <a:schemeClr val="tx1"/>
                </a:solidFill>
                <a:latin typeface="Arial" panose="020B0604020202020204" pitchFamily="34" charset="0"/>
                <a:cs typeface="Arial" panose="020B0604020202020204" pitchFamily="34" charset="0"/>
              </a:rPr>
              <a:t> маргаан шийдвэрлэхэд 374 хоног, 22.9 хувийн зардал</a:t>
            </a:r>
          </a:p>
          <a:p>
            <a:pPr algn="ctr"/>
            <a:endParaRPr lang="mn-MN" sz="1600" b="1" dirty="0">
              <a:solidFill>
                <a:schemeClr val="tx1"/>
              </a:solidFill>
              <a:latin typeface="Arial" panose="020B0604020202020204" pitchFamily="34" charset="0"/>
              <a:cs typeface="Arial" panose="020B0604020202020204" pitchFamily="34" charset="0"/>
            </a:endParaRPr>
          </a:p>
          <a:p>
            <a:pPr algn="ctr"/>
            <a:r>
              <a:rPr lang="mn-MN" sz="1600" b="1" dirty="0">
                <a:solidFill>
                  <a:schemeClr val="tx1"/>
                </a:solidFill>
                <a:latin typeface="Arial" panose="020B0604020202020204" pitchFamily="34" charset="0"/>
                <a:cs typeface="Arial" panose="020B0604020202020204" pitchFamily="34" charset="0"/>
              </a:rPr>
              <a:t>Шүүх зээлийн гэрээний маргааныг шийдвэрлэж байгаа дундаж хугацаа 6.2 жил, ШШГ</a:t>
            </a:r>
            <a:r>
              <a:rPr lang="en-US" sz="1600" b="1" dirty="0" err="1">
                <a:solidFill>
                  <a:schemeClr val="tx1"/>
                </a:solidFill>
                <a:latin typeface="Arial" panose="020B0604020202020204" pitchFamily="34" charset="0"/>
                <a:cs typeface="Arial" panose="020B0604020202020204" pitchFamily="34" charset="0"/>
              </a:rPr>
              <a:t>Е</a:t>
            </a:r>
            <a:r>
              <a:rPr lang="mn-MN" sz="1600" b="1" dirty="0">
                <a:solidFill>
                  <a:schemeClr val="tx1"/>
                </a:solidFill>
                <a:latin typeface="Arial" panose="020B0604020202020204" pitchFamily="34" charset="0"/>
                <a:cs typeface="Arial" panose="020B0604020202020204" pitchFamily="34" charset="0"/>
              </a:rPr>
              <a:t>Г-аас гүйцэтгэсэн хугацааг оруулаад 16.6 жил байна </a:t>
            </a:r>
          </a:p>
          <a:p>
            <a:pPr algn="ctr"/>
            <a:endParaRPr lang="mn-MN" b="1" dirty="0">
              <a:solidFill>
                <a:srgbClr val="213865"/>
              </a:solidFill>
              <a:latin typeface="Arial" panose="020B0604020202020204" pitchFamily="34" charset="0"/>
              <a:cs typeface="Arial" panose="020B0604020202020204" pitchFamily="34" charset="0"/>
            </a:endParaRPr>
          </a:p>
          <a:p>
            <a:pPr algn="ctr"/>
            <a:endParaRPr lang="mn-MN" b="1" dirty="0">
              <a:solidFill>
                <a:srgbClr val="213865"/>
              </a:solidFill>
              <a:latin typeface="Arial" panose="020B0604020202020204" pitchFamily="34" charset="0"/>
              <a:cs typeface="Arial" panose="020B0604020202020204" pitchFamily="34" charset="0"/>
            </a:endParaRPr>
          </a:p>
          <a:p>
            <a:pPr algn="ctr"/>
            <a:endParaRPr lang="en-US" dirty="0"/>
          </a:p>
        </p:txBody>
      </p:sp>
      <p:sp>
        <p:nvSpPr>
          <p:cNvPr id="10" name="TextBox 9">
            <a:extLst>
              <a:ext uri="{FF2B5EF4-FFF2-40B4-BE49-F238E27FC236}">
                <a16:creationId xmlns:a16="http://schemas.microsoft.com/office/drawing/2014/main" id="{693D9260-2B9C-D8C5-39B6-6EB5D57AE569}"/>
              </a:ext>
            </a:extLst>
          </p:cNvPr>
          <p:cNvSpPr txBox="1"/>
          <p:nvPr/>
        </p:nvSpPr>
        <p:spPr>
          <a:xfrm>
            <a:off x="3208713" y="549987"/>
            <a:ext cx="10095480" cy="338554"/>
          </a:xfrm>
          <a:prstGeom prst="rect">
            <a:avLst/>
          </a:prstGeom>
          <a:noFill/>
          <a:ln>
            <a:noFill/>
          </a:ln>
        </p:spPr>
        <p:txBody>
          <a:bodyPr wrap="square" rtlCol="0">
            <a:spAutoFit/>
          </a:bodyPr>
          <a:lstStyle/>
          <a:p>
            <a:pPr algn="ctr"/>
            <a:r>
              <a:rPr lang="x-none" sz="1600">
                <a:latin typeface="Arial" panose="020B0604020202020204" pitchFamily="34" charset="0"/>
                <a:cs typeface="Arial" panose="020B0604020202020204" pitchFamily="34" charset="0"/>
              </a:rPr>
              <a:t>ХУВИЙН ЭРХ ЗҮЙН </a:t>
            </a:r>
            <a:r>
              <a:rPr lang="mn-MN" sz="1600" dirty="0">
                <a:latin typeface="Arial" panose="020B0604020202020204" pitchFamily="34" charset="0"/>
                <a:cs typeface="Arial" panose="020B0604020202020204" pitchFamily="34" charset="0"/>
              </a:rPr>
              <a:t>ХУУЛЬ ТОГТООМЖИЙГ БОЛОВСРОНГУЙ БОЛГОХ</a:t>
            </a:r>
            <a:endParaRPr lang="x-none"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89136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1B9EADF-70F5-44A4-948F-A0646A668B5E}"/>
              </a:ext>
            </a:extLst>
          </p:cNvPr>
          <p:cNvSpPr txBox="1"/>
          <p:nvPr/>
        </p:nvSpPr>
        <p:spPr>
          <a:xfrm>
            <a:off x="992152" y="101613"/>
            <a:ext cx="9912070" cy="338554"/>
          </a:xfrm>
          <a:prstGeom prst="rect">
            <a:avLst/>
          </a:prstGeom>
          <a:noFill/>
        </p:spPr>
        <p:txBody>
          <a:bodyPr wrap="square">
            <a:spAutoFit/>
          </a:bodyPr>
          <a:lstStyle>
            <a:defPPr>
              <a:defRPr lang="en-US"/>
            </a:defPPr>
            <a:lvl1pPr algn="ctr">
              <a:defRPr sz="2067" b="1">
                <a:solidFill>
                  <a:schemeClr val="bg1"/>
                </a:solidFill>
                <a:latin typeface="Montserrat" pitchFamily="2" charset="0"/>
                <a:cs typeface="Arial" panose="020B0604020202020204" pitchFamily="34" charset="0"/>
              </a:defRPr>
            </a:lvl1pPr>
          </a:lstStyle>
          <a:p>
            <a:r>
              <a:rPr lang="mn-MN" sz="1600" dirty="0">
                <a:solidFill>
                  <a:schemeClr val="bg2">
                    <a:lumMod val="10000"/>
                  </a:schemeClr>
                </a:solidFill>
                <a:latin typeface="Arial" panose="020B0604020202020204" pitchFamily="34" charset="0"/>
              </a:rPr>
              <a:t>МОНГОЛ УЛСЫН ИХ ХУРЛЫН ЧУУЛГАНААР ХЭЛЭЛЦҮҮЛ</a:t>
            </a:r>
            <a:r>
              <a:rPr lang="x-none" sz="1600" dirty="0">
                <a:solidFill>
                  <a:schemeClr val="bg2">
                    <a:lumMod val="10000"/>
                  </a:schemeClr>
                </a:solidFill>
                <a:latin typeface="Arial" panose="020B0604020202020204" pitchFamily="34" charset="0"/>
              </a:rPr>
              <a:t>ЭН БАТЛУУЛСАН </a:t>
            </a:r>
            <a:r>
              <a:rPr lang="mn-MN" sz="1600" dirty="0">
                <a:solidFill>
                  <a:schemeClr val="bg2">
                    <a:lumMod val="10000"/>
                  </a:schemeClr>
                </a:solidFill>
                <a:latin typeface="Arial" panose="020B0604020202020204" pitchFamily="34" charset="0"/>
              </a:rPr>
              <a:t> ХУУЛ</a:t>
            </a:r>
            <a:r>
              <a:rPr lang="x-none" sz="1600" dirty="0">
                <a:solidFill>
                  <a:schemeClr val="bg2">
                    <a:lumMod val="10000"/>
                  </a:schemeClr>
                </a:solidFill>
                <a:latin typeface="Arial" panose="020B0604020202020204" pitchFamily="34" charset="0"/>
              </a:rPr>
              <a:t>Ь /7/</a:t>
            </a:r>
          </a:p>
        </p:txBody>
      </p:sp>
      <p:graphicFrame>
        <p:nvGraphicFramePr>
          <p:cNvPr id="5" name="Table 4">
            <a:extLst>
              <a:ext uri="{FF2B5EF4-FFF2-40B4-BE49-F238E27FC236}">
                <a16:creationId xmlns:a16="http://schemas.microsoft.com/office/drawing/2014/main" id="{1F8866EB-0744-4C69-B33C-01F4D6232B2B}"/>
              </a:ext>
            </a:extLst>
          </p:cNvPr>
          <p:cNvGraphicFramePr>
            <a:graphicFrameLocks noGrp="1"/>
          </p:cNvGraphicFramePr>
          <p:nvPr>
            <p:extLst>
              <p:ext uri="{D42A27DB-BD31-4B8C-83A1-F6EECF244321}">
                <p14:modId xmlns:p14="http://schemas.microsoft.com/office/powerpoint/2010/main" val="2580145099"/>
              </p:ext>
            </p:extLst>
          </p:nvPr>
        </p:nvGraphicFramePr>
        <p:xfrm>
          <a:off x="552329" y="581893"/>
          <a:ext cx="11087342" cy="5773187"/>
        </p:xfrm>
        <a:graphic>
          <a:graphicData uri="http://schemas.openxmlformats.org/drawingml/2006/table">
            <a:tbl>
              <a:tblPr>
                <a:tableStyleId>{2D5ABB26-0587-4C30-8999-92F81FD0307C}</a:tableStyleId>
              </a:tblPr>
              <a:tblGrid>
                <a:gridCol w="571624">
                  <a:extLst>
                    <a:ext uri="{9D8B030D-6E8A-4147-A177-3AD203B41FA5}">
                      <a16:colId xmlns:a16="http://schemas.microsoft.com/office/drawing/2014/main" val="2844453740"/>
                    </a:ext>
                  </a:extLst>
                </a:gridCol>
                <a:gridCol w="4051855">
                  <a:extLst>
                    <a:ext uri="{9D8B030D-6E8A-4147-A177-3AD203B41FA5}">
                      <a16:colId xmlns:a16="http://schemas.microsoft.com/office/drawing/2014/main" val="230198034"/>
                    </a:ext>
                  </a:extLst>
                </a:gridCol>
                <a:gridCol w="6463863">
                  <a:extLst>
                    <a:ext uri="{9D8B030D-6E8A-4147-A177-3AD203B41FA5}">
                      <a16:colId xmlns:a16="http://schemas.microsoft.com/office/drawing/2014/main" val="4119396258"/>
                    </a:ext>
                  </a:extLst>
                </a:gridCol>
              </a:tblGrid>
              <a:tr h="409903">
                <a:tc>
                  <a:txBody>
                    <a:bodyPr/>
                    <a:lstStyle/>
                    <a:p>
                      <a:pPr algn="ctr" fontAlgn="b"/>
                      <a:r>
                        <a:rPr lang="mn-MN" sz="1300" b="1" u="none" strike="noStrike" dirty="0">
                          <a:solidFill>
                            <a:schemeClr val="bg1"/>
                          </a:solidFill>
                          <a:effectLst/>
                          <a:latin typeface="Arial" panose="020B0604020202020204" pitchFamily="34" charset="0"/>
                          <a:cs typeface="Arial" panose="020B0604020202020204" pitchFamily="34" charset="0"/>
                        </a:rPr>
                        <a:t>Д</a:t>
                      </a:r>
                      <a:r>
                        <a:rPr lang="en-US" sz="1300" b="1" u="none" strike="noStrike" dirty="0">
                          <a:solidFill>
                            <a:schemeClr val="bg1"/>
                          </a:solidFill>
                          <a:effectLst/>
                          <a:latin typeface="Arial" panose="020B0604020202020204" pitchFamily="34" charset="0"/>
                          <a:cs typeface="Arial" panose="020B0604020202020204" pitchFamily="34" charset="0"/>
                        </a:rPr>
                        <a:t>/</a:t>
                      </a:r>
                      <a:r>
                        <a:rPr lang="mn-MN" sz="1300" b="1" u="none" strike="noStrike" dirty="0">
                          <a:solidFill>
                            <a:schemeClr val="bg1"/>
                          </a:solidFill>
                          <a:effectLst/>
                          <a:latin typeface="Arial" panose="020B0604020202020204" pitchFamily="34" charset="0"/>
                          <a:cs typeface="Arial" panose="020B0604020202020204" pitchFamily="34" charset="0"/>
                        </a:rPr>
                        <a:t>д</a:t>
                      </a:r>
                      <a:endParaRPr lang="en-US" sz="1300" b="1" i="0" u="none" strike="noStrike" dirty="0">
                        <a:solidFill>
                          <a:schemeClr val="bg1"/>
                        </a:solidFill>
                        <a:effectLst/>
                        <a:latin typeface="Arial" panose="020B0604020202020204" pitchFamily="34" charset="0"/>
                        <a:cs typeface="Arial" panose="020B0604020202020204" pitchFamily="34" charset="0"/>
                      </a:endParaRPr>
                    </a:p>
                  </a:txBody>
                  <a:tcPr marL="0" marR="0" marT="0" marB="0"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95250" algn="ctr">
                        <a:spcBef>
                          <a:spcPts val="0"/>
                        </a:spcBef>
                        <a:spcAft>
                          <a:spcPts val="0"/>
                        </a:spcAft>
                      </a:pPr>
                      <a:r>
                        <a:rPr lang="en-US" sz="1300" b="1" dirty="0" err="1">
                          <a:solidFill>
                            <a:schemeClr val="bg1"/>
                          </a:solidFill>
                          <a:effectLst/>
                          <a:latin typeface="Arial" panose="020B0604020202020204" pitchFamily="34" charset="0"/>
                          <a:cs typeface="Arial" panose="020B0604020202020204" pitchFamily="34" charset="0"/>
                        </a:rPr>
                        <a:t>Хуулийн</a:t>
                      </a:r>
                      <a:r>
                        <a:rPr lang="en-US" sz="1300" b="1" dirty="0">
                          <a:solidFill>
                            <a:schemeClr val="bg1"/>
                          </a:solidFill>
                          <a:effectLst/>
                          <a:latin typeface="Arial" panose="020B0604020202020204" pitchFamily="34" charset="0"/>
                          <a:cs typeface="Arial" panose="020B0604020202020204" pitchFamily="34" charset="0"/>
                        </a:rPr>
                        <a:t>  </a:t>
                      </a:r>
                      <a:r>
                        <a:rPr lang="en-US" sz="1300" b="1" dirty="0" err="1">
                          <a:solidFill>
                            <a:schemeClr val="bg1"/>
                          </a:solidFill>
                          <a:effectLst/>
                          <a:latin typeface="Arial" panose="020B0604020202020204" pitchFamily="34" charset="0"/>
                          <a:cs typeface="Arial" panose="020B0604020202020204" pitchFamily="34" charset="0"/>
                        </a:rPr>
                        <a:t>нэр</a:t>
                      </a:r>
                      <a:endParaRPr lang="en-US" sz="1300" b="1" dirty="0">
                        <a:solidFill>
                          <a:schemeClr val="bg1"/>
                        </a:solidFill>
                        <a:effectLst/>
                        <a:latin typeface="Arial" panose="020B0604020202020204" pitchFamily="34" charset="0"/>
                        <a:cs typeface="Arial" panose="020B0604020202020204" pitchFamily="34" charset="0"/>
                      </a:endParaRPr>
                    </a:p>
                    <a:p>
                      <a:pPr marL="0" marR="95250" algn="ctr">
                        <a:spcBef>
                          <a:spcPts val="0"/>
                        </a:spcBef>
                        <a:spcAft>
                          <a:spcPts val="0"/>
                        </a:spcAft>
                      </a:pPr>
                      <a:endParaRPr lang="en-US" sz="1300" dirty="0">
                        <a:solidFill>
                          <a:schemeClr val="bg1"/>
                        </a:solidFill>
                        <a:effectLst/>
                        <a:latin typeface="Arial" panose="020B0604020202020204" pitchFamily="34" charset="0"/>
                        <a:ea typeface="Calibri"/>
                        <a:cs typeface="Arial" panose="020B0604020202020204" pitchFamily="34" charset="0"/>
                      </a:endParaRPr>
                    </a:p>
                  </a:txBody>
                  <a:tcPr marL="44640" marR="44640" marT="44640" marB="44640"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x-none" sz="1300" b="1" i="0" u="none" strike="noStrike" dirty="0">
                          <a:solidFill>
                            <a:schemeClr val="bg1"/>
                          </a:solidFill>
                          <a:effectLst/>
                          <a:latin typeface="Arial" panose="020B0604020202020204" pitchFamily="34" charset="0"/>
                          <a:cs typeface="Arial" panose="020B0604020202020204" pitchFamily="34" charset="0"/>
                        </a:rPr>
                        <a:t>Баталсан онгоо</a:t>
                      </a:r>
                      <a:endParaRPr lang="mn-MN" sz="1300" b="1" i="0" u="none" strike="noStrike" dirty="0">
                        <a:solidFill>
                          <a:schemeClr val="bg1"/>
                        </a:solidFill>
                        <a:effectLst/>
                        <a:latin typeface="Arial" panose="020B0604020202020204" pitchFamily="34" charset="0"/>
                        <a:cs typeface="Arial" panose="020B0604020202020204" pitchFamily="34" charset="0"/>
                      </a:endParaRPr>
                    </a:p>
                  </a:txBody>
                  <a:tcPr marL="0" marR="0" marT="0" marB="0"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3195186103"/>
                  </a:ext>
                </a:extLst>
              </a:tr>
              <a:tr h="649597">
                <a:tc>
                  <a:txBody>
                    <a:bodyPr/>
                    <a:lstStyle/>
                    <a:p>
                      <a:pPr algn="ctr" fontAlgn="b"/>
                      <a:r>
                        <a:rPr lang="en-US" sz="1100" b="1" u="none" strike="noStrike" dirty="0">
                          <a:solidFill>
                            <a:schemeClr val="bg2">
                              <a:lumMod val="10000"/>
                            </a:schemeClr>
                          </a:solidFill>
                          <a:effectLst/>
                          <a:latin typeface="Arial" panose="020B0604020202020204" pitchFamily="34" charset="0"/>
                          <a:cs typeface="Arial" panose="020B0604020202020204" pitchFamily="34" charset="0"/>
                        </a:rPr>
                        <a:t>1.</a:t>
                      </a:r>
                      <a:endParaRPr lang="en-US" sz="1100" b="1" i="0" u="none" strike="noStrike" dirty="0">
                        <a:solidFill>
                          <a:schemeClr val="bg2">
                            <a:lumMod val="10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38100" algn="just">
                        <a:spcBef>
                          <a:spcPts val="0"/>
                        </a:spcBef>
                        <a:spcAft>
                          <a:spcPts val="0"/>
                        </a:spcAft>
                      </a:pPr>
                      <a:r>
                        <a:rPr lang="en-US" sz="1300" b="1" kern="1200" dirty="0" err="1">
                          <a:solidFill>
                            <a:schemeClr val="bg2">
                              <a:lumMod val="10000"/>
                            </a:schemeClr>
                          </a:solidFill>
                          <a:effectLst/>
                          <a:latin typeface="Arial" panose="020B0604020202020204" pitchFamily="34" charset="0"/>
                          <a:ea typeface="+mn-ea"/>
                          <a:cs typeface="Arial" panose="020B0604020202020204" pitchFamily="34" charset="0"/>
                        </a:rPr>
                        <a:t>Гэмт</a:t>
                      </a:r>
                      <a:r>
                        <a:rPr lang="en-US" sz="1300" b="1"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1" kern="1200" dirty="0" err="1">
                          <a:solidFill>
                            <a:schemeClr val="bg2">
                              <a:lumMod val="10000"/>
                            </a:schemeClr>
                          </a:solidFill>
                          <a:effectLst/>
                          <a:latin typeface="Arial" panose="020B0604020202020204" pitchFamily="34" charset="0"/>
                          <a:ea typeface="+mn-ea"/>
                          <a:cs typeface="Arial" panose="020B0604020202020204" pitchFamily="34" charset="0"/>
                        </a:rPr>
                        <a:t>хэрэг</a:t>
                      </a:r>
                      <a:r>
                        <a:rPr lang="en-US" sz="1300" b="1"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1" kern="1200" dirty="0" err="1">
                          <a:solidFill>
                            <a:schemeClr val="bg2">
                              <a:lumMod val="10000"/>
                            </a:schemeClr>
                          </a:solidFill>
                          <a:effectLst/>
                          <a:latin typeface="Arial" panose="020B0604020202020204" pitchFamily="34" charset="0"/>
                          <a:ea typeface="+mn-ea"/>
                          <a:cs typeface="Arial" panose="020B0604020202020204" pitchFamily="34" charset="0"/>
                        </a:rPr>
                        <a:t>зөрчлөөс</a:t>
                      </a:r>
                      <a:r>
                        <a:rPr lang="en-US" sz="1300" b="1"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1" kern="1200" dirty="0" err="1">
                          <a:solidFill>
                            <a:schemeClr val="bg2">
                              <a:lumMod val="10000"/>
                            </a:schemeClr>
                          </a:solidFill>
                          <a:effectLst/>
                          <a:latin typeface="Arial" panose="020B0604020202020204" pitchFamily="34" charset="0"/>
                          <a:ea typeface="+mn-ea"/>
                          <a:cs typeface="Arial" panose="020B0604020202020204" pitchFamily="34" charset="0"/>
                        </a:rPr>
                        <a:t>урьдчилан</a:t>
                      </a:r>
                      <a:r>
                        <a:rPr lang="en-US" sz="1300" b="1"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1" kern="1200" dirty="0" err="1">
                          <a:solidFill>
                            <a:schemeClr val="bg2">
                              <a:lumMod val="10000"/>
                            </a:schemeClr>
                          </a:solidFill>
                          <a:effectLst/>
                          <a:latin typeface="Arial" panose="020B0604020202020204" pitchFamily="34" charset="0"/>
                          <a:ea typeface="+mn-ea"/>
                          <a:cs typeface="Arial" panose="020B0604020202020204" pitchFamily="34" charset="0"/>
                        </a:rPr>
                        <a:t>сэргийлэх</a:t>
                      </a:r>
                      <a:r>
                        <a:rPr lang="en-US" sz="1300" b="1"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1" kern="1200" dirty="0" err="1">
                          <a:solidFill>
                            <a:schemeClr val="bg2">
                              <a:lumMod val="10000"/>
                            </a:schemeClr>
                          </a:solidFill>
                          <a:effectLst/>
                          <a:latin typeface="Arial" panose="020B0604020202020204" pitchFamily="34" charset="0"/>
                          <a:ea typeface="+mn-ea"/>
                          <a:cs typeface="Arial" panose="020B0604020202020204" pitchFamily="34" charset="0"/>
                        </a:rPr>
                        <a:t>тухай</a:t>
                      </a:r>
                      <a:r>
                        <a:rPr lang="en-US" sz="1300" b="1"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1" kern="1200" dirty="0" err="1">
                          <a:solidFill>
                            <a:schemeClr val="bg2">
                              <a:lumMod val="10000"/>
                            </a:schemeClr>
                          </a:solidFill>
                          <a:effectLst/>
                          <a:latin typeface="Arial" panose="020B0604020202020204" pitchFamily="34" charset="0"/>
                          <a:ea typeface="+mn-ea"/>
                          <a:cs typeface="Arial" panose="020B0604020202020204" pitchFamily="34" charset="0"/>
                        </a:rPr>
                        <a:t>хуульд</a:t>
                      </a:r>
                      <a:r>
                        <a:rPr lang="en-US" sz="1300" b="1"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1" kern="1200" dirty="0" err="1">
                          <a:solidFill>
                            <a:schemeClr val="bg2">
                              <a:lumMod val="10000"/>
                            </a:schemeClr>
                          </a:solidFill>
                          <a:effectLst/>
                          <a:latin typeface="Arial" panose="020B0604020202020204" pitchFamily="34" charset="0"/>
                          <a:ea typeface="+mn-ea"/>
                          <a:cs typeface="Arial" panose="020B0604020202020204" pitchFamily="34" charset="0"/>
                        </a:rPr>
                        <a:t>нэмэлт</a:t>
                      </a:r>
                      <a:r>
                        <a:rPr lang="en-US" sz="1300" b="1"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1" kern="1200" dirty="0" err="1">
                          <a:solidFill>
                            <a:schemeClr val="bg2">
                              <a:lumMod val="10000"/>
                            </a:schemeClr>
                          </a:solidFill>
                          <a:effectLst/>
                          <a:latin typeface="Arial" panose="020B0604020202020204" pitchFamily="34" charset="0"/>
                          <a:ea typeface="+mn-ea"/>
                          <a:cs typeface="Arial" panose="020B0604020202020204" pitchFamily="34" charset="0"/>
                        </a:rPr>
                        <a:t>өөрчлөлт</a:t>
                      </a:r>
                      <a:r>
                        <a:rPr lang="en-US" sz="1300" b="1"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1" kern="1200" dirty="0" err="1">
                          <a:solidFill>
                            <a:schemeClr val="bg2">
                              <a:lumMod val="10000"/>
                            </a:schemeClr>
                          </a:solidFill>
                          <a:effectLst/>
                          <a:latin typeface="Arial" panose="020B0604020202020204" pitchFamily="34" charset="0"/>
                          <a:ea typeface="+mn-ea"/>
                          <a:cs typeface="Arial" panose="020B0604020202020204" pitchFamily="34" charset="0"/>
                        </a:rPr>
                        <a:t>оруулах</a:t>
                      </a:r>
                      <a:r>
                        <a:rPr lang="en-US" sz="1300" b="1"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1" kern="1200" dirty="0" err="1">
                          <a:solidFill>
                            <a:schemeClr val="bg2">
                              <a:lumMod val="10000"/>
                            </a:schemeClr>
                          </a:solidFill>
                          <a:effectLst/>
                          <a:latin typeface="Arial" panose="020B0604020202020204" pitchFamily="34" charset="0"/>
                          <a:ea typeface="+mn-ea"/>
                          <a:cs typeface="Arial" panose="020B0604020202020204" pitchFamily="34" charset="0"/>
                        </a:rPr>
                        <a:t>тухай</a:t>
                      </a:r>
                      <a:r>
                        <a:rPr lang="en-US" sz="1300" b="1" kern="1200" dirty="0">
                          <a:solidFill>
                            <a:schemeClr val="bg2">
                              <a:lumMod val="10000"/>
                            </a:schemeClr>
                          </a:solidFill>
                          <a:effectLst/>
                          <a:latin typeface="Arial" panose="020B0604020202020204" pitchFamily="34" charset="0"/>
                          <a:ea typeface="+mn-ea"/>
                          <a:cs typeface="Arial" panose="020B0604020202020204" pitchFamily="34" charset="0"/>
                        </a:rPr>
                        <a:t> </a:t>
                      </a:r>
                      <a:endParaRPr lang="en-US" sz="1300" b="1" dirty="0">
                        <a:solidFill>
                          <a:schemeClr val="bg2">
                            <a:lumMod val="10000"/>
                          </a:schemeClr>
                        </a:solidFill>
                        <a:effectLst/>
                        <a:latin typeface="Arial" panose="020B0604020202020204" pitchFamily="34" charset="0"/>
                        <a:ea typeface="Calibri"/>
                        <a:cs typeface="Arial" panose="020B0604020202020204" pitchFamily="34" charset="0"/>
                      </a:endParaRPr>
                    </a:p>
                  </a:txBody>
                  <a:tcPr marL="44640" marR="44640" marT="44640" marB="446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2022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оны</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 04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дүгээр</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сарын</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 22-ны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өдрийн</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Улсын</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Их</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Хурлын</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чуулганы</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нэгдсэн</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хуралдаанаар</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хэлэлцэн</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баталсан</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a:t>
                      </a:r>
                      <a:endParaRPr lang="x-none" sz="1300" b="0" kern="1200" dirty="0">
                        <a:solidFill>
                          <a:schemeClr val="bg2">
                            <a:lumMod val="10000"/>
                          </a:schemeClr>
                        </a:solidFill>
                        <a:effectLst/>
                        <a:latin typeface="Arial" panose="020B0604020202020204" pitchFamily="34" charset="0"/>
                        <a:ea typeface="+mn-ea"/>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82529042"/>
                  </a:ext>
                </a:extLst>
              </a:tr>
              <a:tr h="683172">
                <a:tc>
                  <a:txBody>
                    <a:bodyPr/>
                    <a:lstStyle/>
                    <a:p>
                      <a:pPr algn="ctr" fontAlgn="b"/>
                      <a:r>
                        <a:rPr lang="en-US" sz="1100" b="1" u="none" strike="noStrike" dirty="0">
                          <a:solidFill>
                            <a:schemeClr val="bg2">
                              <a:lumMod val="10000"/>
                            </a:schemeClr>
                          </a:solidFill>
                          <a:effectLst/>
                          <a:latin typeface="Arial" panose="020B0604020202020204" pitchFamily="34" charset="0"/>
                          <a:cs typeface="Arial" panose="020B0604020202020204" pitchFamily="34" charset="0"/>
                        </a:rPr>
                        <a:t>2.</a:t>
                      </a:r>
                      <a:endParaRPr lang="en-US" sz="1100" b="1" i="0" u="none" strike="noStrike" dirty="0">
                        <a:solidFill>
                          <a:schemeClr val="bg2">
                            <a:lumMod val="10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95250" algn="just">
                        <a:spcBef>
                          <a:spcPts val="0"/>
                        </a:spcBef>
                        <a:spcAft>
                          <a:spcPts val="0"/>
                        </a:spcAft>
                      </a:pPr>
                      <a:r>
                        <a:rPr lang="en-US" sz="1300" b="1" kern="1200" dirty="0" err="1">
                          <a:solidFill>
                            <a:schemeClr val="bg2">
                              <a:lumMod val="10000"/>
                            </a:schemeClr>
                          </a:solidFill>
                          <a:effectLst/>
                          <a:latin typeface="Arial" panose="020B0604020202020204" pitchFamily="34" charset="0"/>
                          <a:ea typeface="+mn-ea"/>
                          <a:cs typeface="Arial" panose="020B0604020202020204" pitchFamily="34" charset="0"/>
                        </a:rPr>
                        <a:t>Улсын</a:t>
                      </a:r>
                      <a:r>
                        <a:rPr lang="en-US" sz="1300" b="1"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1" kern="1200" dirty="0" err="1">
                          <a:solidFill>
                            <a:schemeClr val="bg2">
                              <a:lumMod val="10000"/>
                            </a:schemeClr>
                          </a:solidFill>
                          <a:effectLst/>
                          <a:latin typeface="Arial" panose="020B0604020202020204" pitchFamily="34" charset="0"/>
                          <a:ea typeface="+mn-ea"/>
                          <a:cs typeface="Arial" panose="020B0604020202020204" pitchFamily="34" charset="0"/>
                        </a:rPr>
                        <a:t>бүртгэлийн</a:t>
                      </a:r>
                      <a:r>
                        <a:rPr lang="en-US" sz="1300" b="1"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1" kern="1200" dirty="0" err="1">
                          <a:solidFill>
                            <a:schemeClr val="bg2">
                              <a:lumMod val="10000"/>
                            </a:schemeClr>
                          </a:solidFill>
                          <a:effectLst/>
                          <a:latin typeface="Arial" panose="020B0604020202020204" pitchFamily="34" charset="0"/>
                          <a:ea typeface="+mn-ea"/>
                          <a:cs typeface="Arial" panose="020B0604020202020204" pitchFamily="34" charset="0"/>
                        </a:rPr>
                        <a:t>ерөнхий</a:t>
                      </a:r>
                      <a:r>
                        <a:rPr lang="en-US" sz="1300" b="1"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1" kern="1200" dirty="0" err="1">
                          <a:solidFill>
                            <a:schemeClr val="bg2">
                              <a:lumMod val="10000"/>
                            </a:schemeClr>
                          </a:solidFill>
                          <a:effectLst/>
                          <a:latin typeface="Arial" panose="020B0604020202020204" pitchFamily="34" charset="0"/>
                          <a:ea typeface="+mn-ea"/>
                          <a:cs typeface="Arial" panose="020B0604020202020204" pitchFamily="34" charset="0"/>
                        </a:rPr>
                        <a:t>хуульд</a:t>
                      </a:r>
                      <a:r>
                        <a:rPr lang="en-US" sz="1300" b="1"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1" kern="1200" dirty="0" err="1">
                          <a:solidFill>
                            <a:schemeClr val="bg2">
                              <a:lumMod val="10000"/>
                            </a:schemeClr>
                          </a:solidFill>
                          <a:effectLst/>
                          <a:latin typeface="Arial" panose="020B0604020202020204" pitchFamily="34" charset="0"/>
                          <a:ea typeface="+mn-ea"/>
                          <a:cs typeface="Arial" panose="020B0604020202020204" pitchFamily="34" charset="0"/>
                        </a:rPr>
                        <a:t>нэмэлт</a:t>
                      </a:r>
                      <a:r>
                        <a:rPr lang="en-US" sz="1300" b="1"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1" kern="1200" dirty="0" err="1">
                          <a:solidFill>
                            <a:schemeClr val="bg2">
                              <a:lumMod val="10000"/>
                            </a:schemeClr>
                          </a:solidFill>
                          <a:effectLst/>
                          <a:latin typeface="Arial" panose="020B0604020202020204" pitchFamily="34" charset="0"/>
                          <a:ea typeface="+mn-ea"/>
                          <a:cs typeface="Arial" panose="020B0604020202020204" pitchFamily="34" charset="0"/>
                        </a:rPr>
                        <a:t>өөрчлөлт</a:t>
                      </a:r>
                      <a:r>
                        <a:rPr lang="en-US" sz="1300" b="1"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1" kern="1200" dirty="0" err="1">
                          <a:solidFill>
                            <a:schemeClr val="bg2">
                              <a:lumMod val="10000"/>
                            </a:schemeClr>
                          </a:solidFill>
                          <a:effectLst/>
                          <a:latin typeface="Arial" panose="020B0604020202020204" pitchFamily="34" charset="0"/>
                          <a:ea typeface="+mn-ea"/>
                          <a:cs typeface="Arial" panose="020B0604020202020204" pitchFamily="34" charset="0"/>
                        </a:rPr>
                        <a:t>оруулах</a:t>
                      </a:r>
                      <a:r>
                        <a:rPr lang="en-US" sz="1300" b="1"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1" kern="1200" dirty="0" err="1">
                          <a:solidFill>
                            <a:schemeClr val="bg2">
                              <a:lumMod val="10000"/>
                            </a:schemeClr>
                          </a:solidFill>
                          <a:effectLst/>
                          <a:latin typeface="Arial" panose="020B0604020202020204" pitchFamily="34" charset="0"/>
                          <a:ea typeface="+mn-ea"/>
                          <a:cs typeface="Arial" panose="020B0604020202020204" pitchFamily="34" charset="0"/>
                        </a:rPr>
                        <a:t>тухай</a:t>
                      </a:r>
                      <a:r>
                        <a:rPr lang="x-none" sz="1300" b="1" dirty="0">
                          <a:solidFill>
                            <a:schemeClr val="bg2">
                              <a:lumMod val="10000"/>
                            </a:schemeClr>
                          </a:solidFill>
                          <a:effectLst/>
                          <a:latin typeface="Arial" panose="020B0604020202020204" pitchFamily="34" charset="0"/>
                          <a:cs typeface="Arial" panose="020B0604020202020204" pitchFamily="34" charset="0"/>
                        </a:rPr>
                        <a:t> </a:t>
                      </a:r>
                      <a:endParaRPr lang="en-US" sz="1300" b="1" dirty="0">
                        <a:solidFill>
                          <a:schemeClr val="bg2">
                            <a:lumMod val="10000"/>
                          </a:schemeClr>
                        </a:solidFill>
                        <a:effectLst/>
                        <a:latin typeface="Arial" panose="020B0604020202020204" pitchFamily="34" charset="0"/>
                        <a:ea typeface="Calibri"/>
                        <a:cs typeface="Arial" panose="020B0604020202020204" pitchFamily="34" charset="0"/>
                      </a:endParaRPr>
                    </a:p>
                  </a:txBody>
                  <a:tcPr marL="44640" marR="44640" marT="44640" marB="446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just" defTabSz="675010" rtl="0" eaLnBrk="1" fontAlgn="auto" latinLnBrk="0" hangingPunct="1">
                        <a:lnSpc>
                          <a:spcPct val="100000"/>
                        </a:lnSpc>
                        <a:spcBef>
                          <a:spcPts val="0"/>
                        </a:spcBef>
                        <a:spcAft>
                          <a:spcPts val="0"/>
                        </a:spcAft>
                        <a:buClrTx/>
                        <a:buSzTx/>
                        <a:buFontTx/>
                        <a:buNone/>
                        <a:tabLst/>
                        <a:defRPr/>
                      </a:pP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2022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оны</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 04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дүгээр</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сарын</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 22-ны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өдрийн</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Улсын</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Их</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Хурлын</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чуулганы</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нэгдсэн</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хуралдаанаар</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хэлэлцэн</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баталсан</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a:t>
                      </a:r>
                      <a:r>
                        <a:rPr lang="x-none" sz="1300" b="0" dirty="0">
                          <a:solidFill>
                            <a:schemeClr val="bg2">
                              <a:lumMod val="10000"/>
                            </a:schemeClr>
                          </a:solidFill>
                          <a:effectLst/>
                          <a:latin typeface="Arial" panose="020B0604020202020204" pitchFamily="34" charset="0"/>
                          <a:cs typeface="Arial" panose="020B0604020202020204" pitchFamily="34" charset="0"/>
                        </a:rPr>
                        <a:t> </a:t>
                      </a:r>
                      <a:endParaRPr lang="en-US" sz="1300" b="0" dirty="0">
                        <a:solidFill>
                          <a:schemeClr val="bg2">
                            <a:lumMod val="10000"/>
                          </a:schemeClr>
                        </a:solidFill>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76805240"/>
                  </a:ext>
                </a:extLst>
              </a:tr>
              <a:tr h="662152">
                <a:tc>
                  <a:txBody>
                    <a:bodyPr/>
                    <a:lstStyle/>
                    <a:p>
                      <a:pPr algn="ctr" fontAlgn="b"/>
                      <a:r>
                        <a:rPr lang="en-US" sz="1100" b="1" i="0" u="none" strike="noStrike" dirty="0">
                          <a:solidFill>
                            <a:schemeClr val="bg2">
                              <a:lumMod val="10000"/>
                            </a:schemeClr>
                          </a:solidFill>
                          <a:effectLst/>
                          <a:latin typeface="Arial" panose="020B0604020202020204" pitchFamily="34" charset="0"/>
                          <a:cs typeface="Arial" panose="020B0604020202020204" pitchFamily="34" charset="0"/>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300" b="1" kern="1200" dirty="0" err="1">
                          <a:solidFill>
                            <a:schemeClr val="bg2">
                              <a:lumMod val="10000"/>
                            </a:schemeClr>
                          </a:solidFill>
                          <a:effectLst/>
                          <a:latin typeface="Arial" panose="020B0604020202020204" pitchFamily="34" charset="0"/>
                          <a:ea typeface="+mn-ea"/>
                          <a:cs typeface="Arial" panose="020B0604020202020204" pitchFamily="34" charset="0"/>
                        </a:rPr>
                        <a:t>Үндэсний</a:t>
                      </a:r>
                      <a:r>
                        <a:rPr lang="en-US" sz="1300" b="1"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1" kern="1200" dirty="0" err="1">
                          <a:solidFill>
                            <a:schemeClr val="bg2">
                              <a:lumMod val="10000"/>
                            </a:schemeClr>
                          </a:solidFill>
                          <a:effectLst/>
                          <a:latin typeface="Arial" panose="020B0604020202020204" pitchFamily="34" charset="0"/>
                          <a:ea typeface="+mn-ea"/>
                          <a:cs typeface="Arial" panose="020B0604020202020204" pitchFamily="34" charset="0"/>
                        </a:rPr>
                        <a:t>их</a:t>
                      </a:r>
                      <a:r>
                        <a:rPr lang="en-US" sz="1300" b="1"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1" kern="1200" dirty="0" err="1">
                          <a:solidFill>
                            <a:schemeClr val="bg2">
                              <a:lumMod val="10000"/>
                            </a:schemeClr>
                          </a:solidFill>
                          <a:effectLst/>
                          <a:latin typeface="Arial" panose="020B0604020202020204" pitchFamily="34" charset="0"/>
                          <a:ea typeface="+mn-ea"/>
                          <a:cs typeface="Arial" panose="020B0604020202020204" pitchFamily="34" charset="0"/>
                        </a:rPr>
                        <a:t>баяр</a:t>
                      </a:r>
                      <a:r>
                        <a:rPr lang="en-US" sz="1300" b="1"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1" kern="1200" dirty="0" err="1">
                          <a:solidFill>
                            <a:schemeClr val="bg2">
                              <a:lumMod val="10000"/>
                            </a:schemeClr>
                          </a:solidFill>
                          <a:effectLst/>
                          <a:latin typeface="Arial" panose="020B0604020202020204" pitchFamily="34" charset="0"/>
                          <a:ea typeface="+mn-ea"/>
                          <a:cs typeface="Arial" panose="020B0604020202020204" pitchFamily="34" charset="0"/>
                        </a:rPr>
                        <a:t>наадмын</a:t>
                      </a:r>
                      <a:r>
                        <a:rPr lang="en-US" sz="1300" b="1"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1" kern="1200" dirty="0" err="1">
                          <a:solidFill>
                            <a:schemeClr val="bg2">
                              <a:lumMod val="10000"/>
                            </a:schemeClr>
                          </a:solidFill>
                          <a:effectLst/>
                          <a:latin typeface="Arial" panose="020B0604020202020204" pitchFamily="34" charset="0"/>
                          <a:ea typeface="+mn-ea"/>
                          <a:cs typeface="Arial" panose="020B0604020202020204" pitchFamily="34" charset="0"/>
                        </a:rPr>
                        <a:t>тухай</a:t>
                      </a:r>
                      <a:r>
                        <a:rPr lang="en-US" sz="1300" b="1" kern="1200" dirty="0">
                          <a:solidFill>
                            <a:schemeClr val="bg2">
                              <a:lumMod val="10000"/>
                            </a:schemeClr>
                          </a:solidFill>
                          <a:effectLst/>
                          <a:latin typeface="Arial" panose="020B0604020202020204" pitchFamily="34" charset="0"/>
                          <a:ea typeface="+mn-ea"/>
                          <a:cs typeface="Arial" panose="020B0604020202020204" pitchFamily="34" charset="0"/>
                        </a:rPr>
                        <a:t> </a:t>
                      </a:r>
                      <a:endParaRPr lang="x-none" sz="1300" b="1" kern="1200" dirty="0">
                        <a:solidFill>
                          <a:schemeClr val="bg2">
                            <a:lumMod val="10000"/>
                          </a:schemeClr>
                        </a:solidFill>
                        <a:effectLst/>
                        <a:latin typeface="Arial" panose="020B0604020202020204" pitchFamily="34" charset="0"/>
                        <a:ea typeface="+mn-ea"/>
                        <a:cs typeface="Arial" panose="020B0604020202020204" pitchFamily="34" charset="0"/>
                      </a:endParaRPr>
                    </a:p>
                    <a:p>
                      <a:r>
                        <a:rPr lang="en-US" sz="1300" b="1" kern="1200" dirty="0">
                          <a:solidFill>
                            <a:schemeClr val="bg2">
                              <a:lumMod val="10000"/>
                            </a:schemeClr>
                          </a:solidFill>
                          <a:effectLst/>
                          <a:latin typeface="Arial" panose="020B0604020202020204" pitchFamily="34" charset="0"/>
                          <a:ea typeface="+mn-ea"/>
                          <a:cs typeface="Arial" panose="020B0604020202020204" pitchFamily="34" charset="0"/>
                        </a:rPr>
                        <a:t>/</a:t>
                      </a:r>
                      <a:r>
                        <a:rPr lang="en-US" sz="1300" b="1" kern="1200" dirty="0" err="1">
                          <a:solidFill>
                            <a:schemeClr val="bg2">
                              <a:lumMod val="10000"/>
                            </a:schemeClr>
                          </a:solidFill>
                          <a:effectLst/>
                          <a:latin typeface="Arial" panose="020B0604020202020204" pitchFamily="34" charset="0"/>
                          <a:ea typeface="+mn-ea"/>
                          <a:cs typeface="Arial" panose="020B0604020202020204" pitchFamily="34" charset="0"/>
                        </a:rPr>
                        <a:t>Шинэчилсэн</a:t>
                      </a:r>
                      <a:r>
                        <a:rPr lang="en-US" sz="1300" b="1"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1" kern="1200" dirty="0" err="1">
                          <a:solidFill>
                            <a:schemeClr val="bg2">
                              <a:lumMod val="10000"/>
                            </a:schemeClr>
                          </a:solidFill>
                          <a:effectLst/>
                          <a:latin typeface="Arial" panose="020B0604020202020204" pitchFamily="34" charset="0"/>
                          <a:ea typeface="+mn-ea"/>
                          <a:cs typeface="Arial" panose="020B0604020202020204" pitchFamily="34" charset="0"/>
                        </a:rPr>
                        <a:t>найруулга</a:t>
                      </a:r>
                      <a:r>
                        <a:rPr lang="en-US" sz="1300" b="1" kern="1200" dirty="0">
                          <a:solidFill>
                            <a:schemeClr val="bg2">
                              <a:lumMod val="10000"/>
                            </a:schemeClr>
                          </a:solidFill>
                          <a:effectLst/>
                          <a:latin typeface="Arial" panose="020B0604020202020204" pitchFamily="34" charset="0"/>
                          <a:ea typeface="+mn-ea"/>
                          <a:cs typeface="Arial" panose="020B0604020202020204" pitchFamily="34" charset="0"/>
                        </a:rPr>
                        <a:t>/</a:t>
                      </a:r>
                      <a:r>
                        <a:rPr lang="x-none" sz="1300" b="1" dirty="0">
                          <a:solidFill>
                            <a:schemeClr val="bg2">
                              <a:lumMod val="10000"/>
                            </a:schemeClr>
                          </a:solidFill>
                          <a:effectLst/>
                          <a:latin typeface="Arial" panose="020B0604020202020204" pitchFamily="34" charset="0"/>
                          <a:cs typeface="Arial" panose="020B0604020202020204" pitchFamily="34" charset="0"/>
                        </a:rPr>
                        <a:t> </a:t>
                      </a:r>
                      <a:endParaRPr lang="en-US" sz="1300" b="1" dirty="0">
                        <a:solidFill>
                          <a:schemeClr val="bg2">
                            <a:lumMod val="10000"/>
                          </a:schemeClr>
                        </a:solidFill>
                        <a:effectLst/>
                        <a:latin typeface="Arial" panose="020B0604020202020204" pitchFamily="34" charset="0"/>
                        <a:ea typeface="Calibri"/>
                        <a:cs typeface="Arial" panose="020B0604020202020204" pitchFamily="34" charset="0"/>
                      </a:endParaRPr>
                    </a:p>
                  </a:txBody>
                  <a:tcPr marL="44640" marR="44640" marT="44640" marB="446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just" defTabSz="675010" rtl="0" eaLnBrk="1" fontAlgn="auto" latinLnBrk="0" hangingPunct="1">
                        <a:lnSpc>
                          <a:spcPct val="100000"/>
                        </a:lnSpc>
                        <a:spcBef>
                          <a:spcPts val="0"/>
                        </a:spcBef>
                        <a:spcAft>
                          <a:spcPts val="0"/>
                        </a:spcAft>
                        <a:buClrTx/>
                        <a:buSzTx/>
                        <a:buFontTx/>
                        <a:buNone/>
                        <a:tabLst/>
                        <a:defRPr/>
                      </a:pP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2022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оны</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 06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дугаар</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сарын</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 28-ны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өдрийн</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Улсын</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Их</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Хурлын</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чуулганы</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нэгдсэн</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хуралдаанаар</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эцэслэн</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баталсан</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a:t>
                      </a:r>
                      <a:r>
                        <a:rPr lang="x-none" sz="1300" b="0" dirty="0">
                          <a:solidFill>
                            <a:schemeClr val="bg2">
                              <a:lumMod val="10000"/>
                            </a:schemeClr>
                          </a:solidFill>
                          <a:effectLst/>
                          <a:latin typeface="Arial" panose="020B0604020202020204" pitchFamily="34" charset="0"/>
                          <a:cs typeface="Arial" panose="020B0604020202020204" pitchFamily="34" charset="0"/>
                        </a:rPr>
                        <a:t> </a:t>
                      </a:r>
                      <a:endParaRPr lang="en-US" sz="1300" b="0" dirty="0">
                        <a:solidFill>
                          <a:schemeClr val="bg2">
                            <a:lumMod val="10000"/>
                          </a:schemeClr>
                        </a:solidFill>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19773169"/>
                  </a:ext>
                </a:extLst>
              </a:tr>
              <a:tr h="493563">
                <a:tc>
                  <a:txBody>
                    <a:bodyPr/>
                    <a:lstStyle/>
                    <a:p>
                      <a:pPr algn="ctr" fontAlgn="b"/>
                      <a:r>
                        <a:rPr lang="en-US" sz="1100" b="1" i="0" u="none" strike="noStrike" dirty="0">
                          <a:solidFill>
                            <a:schemeClr val="bg2">
                              <a:lumMod val="10000"/>
                            </a:schemeClr>
                          </a:solidFill>
                          <a:effectLst/>
                          <a:latin typeface="Arial" panose="020B0604020202020204" pitchFamily="34" charset="0"/>
                          <a:cs typeface="Arial" panose="020B0604020202020204" pitchFamily="34" charset="0"/>
                        </a:rPr>
                        <a:t>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300" b="1" dirty="0" err="1">
                          <a:solidFill>
                            <a:schemeClr val="bg2">
                              <a:lumMod val="10000"/>
                            </a:schemeClr>
                          </a:solidFill>
                          <a:effectLst/>
                          <a:latin typeface="Arial" panose="020B0604020202020204" pitchFamily="34" charset="0"/>
                          <a:ea typeface="Calibri"/>
                          <a:cs typeface="Arial" panose="020B0604020202020204" pitchFamily="34" charset="0"/>
                        </a:rPr>
                        <a:t>Хууль</a:t>
                      </a:r>
                      <a:r>
                        <a:rPr lang="en-US" sz="1300" b="1" dirty="0">
                          <a:solidFill>
                            <a:schemeClr val="bg2">
                              <a:lumMod val="10000"/>
                            </a:schemeClr>
                          </a:solidFill>
                          <a:effectLst/>
                          <a:latin typeface="Arial" panose="020B0604020202020204" pitchFamily="34" charset="0"/>
                          <a:ea typeface="Calibri"/>
                          <a:cs typeface="Arial" panose="020B0604020202020204" pitchFamily="34" charset="0"/>
                        </a:rPr>
                        <a:t> </a:t>
                      </a:r>
                      <a:r>
                        <a:rPr lang="en-US" sz="1300" b="1" dirty="0" err="1">
                          <a:solidFill>
                            <a:schemeClr val="bg2">
                              <a:lumMod val="10000"/>
                            </a:schemeClr>
                          </a:solidFill>
                          <a:effectLst/>
                          <a:latin typeface="Arial" panose="020B0604020202020204" pitchFamily="34" charset="0"/>
                          <a:ea typeface="Calibri"/>
                          <a:cs typeface="Arial" panose="020B0604020202020204" pitchFamily="34" charset="0"/>
                        </a:rPr>
                        <a:t>зүйн</a:t>
                      </a:r>
                      <a:r>
                        <a:rPr lang="en-US" sz="1300" b="1" dirty="0">
                          <a:solidFill>
                            <a:schemeClr val="bg2">
                              <a:lumMod val="10000"/>
                            </a:schemeClr>
                          </a:solidFill>
                          <a:effectLst/>
                          <a:latin typeface="Arial" panose="020B0604020202020204" pitchFamily="34" charset="0"/>
                          <a:ea typeface="Calibri"/>
                          <a:cs typeface="Arial" panose="020B0604020202020204" pitchFamily="34" charset="0"/>
                        </a:rPr>
                        <a:t> </a:t>
                      </a:r>
                      <a:r>
                        <a:rPr lang="en-US" sz="1300" b="1" dirty="0" err="1">
                          <a:solidFill>
                            <a:schemeClr val="bg2">
                              <a:lumMod val="10000"/>
                            </a:schemeClr>
                          </a:solidFill>
                          <a:effectLst/>
                          <a:latin typeface="Arial" panose="020B0604020202020204" pitchFamily="34" charset="0"/>
                          <a:ea typeface="Calibri"/>
                          <a:cs typeface="Arial" panose="020B0604020202020204" pitchFamily="34" charset="0"/>
                        </a:rPr>
                        <a:t>туслалцааны</a:t>
                      </a:r>
                      <a:r>
                        <a:rPr lang="en-US" sz="1300" b="1" dirty="0">
                          <a:solidFill>
                            <a:schemeClr val="bg2">
                              <a:lumMod val="10000"/>
                            </a:schemeClr>
                          </a:solidFill>
                          <a:effectLst/>
                          <a:latin typeface="Arial" panose="020B0604020202020204" pitchFamily="34" charset="0"/>
                          <a:ea typeface="Calibri"/>
                          <a:cs typeface="Arial" panose="020B0604020202020204" pitchFamily="34" charset="0"/>
                        </a:rPr>
                        <a:t> </a:t>
                      </a:r>
                      <a:r>
                        <a:rPr lang="en-US" sz="1300" b="1" dirty="0" err="1">
                          <a:solidFill>
                            <a:schemeClr val="bg2">
                              <a:lumMod val="10000"/>
                            </a:schemeClr>
                          </a:solidFill>
                          <a:effectLst/>
                          <a:latin typeface="Arial" panose="020B0604020202020204" pitchFamily="34" charset="0"/>
                          <a:ea typeface="Calibri"/>
                          <a:cs typeface="Arial" panose="020B0604020202020204" pitchFamily="34" charset="0"/>
                        </a:rPr>
                        <a:t>тухай</a:t>
                      </a:r>
                      <a:r>
                        <a:rPr lang="en-US" sz="1300" b="1" dirty="0">
                          <a:solidFill>
                            <a:schemeClr val="bg2">
                              <a:lumMod val="10000"/>
                            </a:schemeClr>
                          </a:solidFill>
                          <a:effectLst/>
                          <a:latin typeface="Arial" panose="020B0604020202020204" pitchFamily="34" charset="0"/>
                          <a:ea typeface="Calibri"/>
                          <a:cs typeface="Arial" panose="020B0604020202020204" pitchFamily="34" charset="0"/>
                        </a:rPr>
                        <a:t> </a:t>
                      </a:r>
                    </a:p>
                    <a:p>
                      <a:pPr marL="0" marR="0" lvl="0" indent="0" algn="l" defTabSz="675010" rtl="0" eaLnBrk="1" fontAlgn="auto" latinLnBrk="0" hangingPunct="1">
                        <a:lnSpc>
                          <a:spcPct val="100000"/>
                        </a:lnSpc>
                        <a:spcBef>
                          <a:spcPts val="0"/>
                        </a:spcBef>
                        <a:spcAft>
                          <a:spcPts val="0"/>
                        </a:spcAft>
                        <a:buClrTx/>
                        <a:buSzTx/>
                        <a:buFontTx/>
                        <a:buNone/>
                        <a:tabLst/>
                        <a:defRPr/>
                      </a:pPr>
                      <a:r>
                        <a:rPr lang="en-US" sz="1300" b="1" kern="1200" dirty="0">
                          <a:solidFill>
                            <a:schemeClr val="bg2">
                              <a:lumMod val="10000"/>
                            </a:schemeClr>
                          </a:solidFill>
                          <a:effectLst/>
                          <a:latin typeface="Arial" panose="020B0604020202020204" pitchFamily="34" charset="0"/>
                          <a:ea typeface="+mn-ea"/>
                          <a:cs typeface="Arial" panose="020B0604020202020204" pitchFamily="34" charset="0"/>
                        </a:rPr>
                        <a:t>/</a:t>
                      </a:r>
                      <a:r>
                        <a:rPr lang="en-US" sz="1300" b="1" kern="1200" dirty="0" err="1">
                          <a:solidFill>
                            <a:schemeClr val="bg2">
                              <a:lumMod val="10000"/>
                            </a:schemeClr>
                          </a:solidFill>
                          <a:effectLst/>
                          <a:latin typeface="Arial" panose="020B0604020202020204" pitchFamily="34" charset="0"/>
                          <a:ea typeface="+mn-ea"/>
                          <a:cs typeface="Arial" panose="020B0604020202020204" pitchFamily="34" charset="0"/>
                        </a:rPr>
                        <a:t>Шинэчилсэн</a:t>
                      </a:r>
                      <a:r>
                        <a:rPr lang="en-US" sz="1300" b="1"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1" kern="1200" dirty="0" err="1">
                          <a:solidFill>
                            <a:schemeClr val="bg2">
                              <a:lumMod val="10000"/>
                            </a:schemeClr>
                          </a:solidFill>
                          <a:effectLst/>
                          <a:latin typeface="Arial" panose="020B0604020202020204" pitchFamily="34" charset="0"/>
                          <a:ea typeface="+mn-ea"/>
                          <a:cs typeface="Arial" panose="020B0604020202020204" pitchFamily="34" charset="0"/>
                        </a:rPr>
                        <a:t>найруулга</a:t>
                      </a:r>
                      <a:r>
                        <a:rPr lang="en-US" sz="1300" b="1" kern="1200" dirty="0">
                          <a:solidFill>
                            <a:schemeClr val="bg2">
                              <a:lumMod val="10000"/>
                            </a:schemeClr>
                          </a:solidFill>
                          <a:effectLst/>
                          <a:latin typeface="Arial" panose="020B0604020202020204" pitchFamily="34" charset="0"/>
                          <a:ea typeface="+mn-ea"/>
                          <a:cs typeface="Arial" panose="020B0604020202020204" pitchFamily="34" charset="0"/>
                        </a:rPr>
                        <a:t>/</a:t>
                      </a:r>
                      <a:r>
                        <a:rPr lang="x-none" sz="1300" b="1" dirty="0">
                          <a:solidFill>
                            <a:schemeClr val="bg2">
                              <a:lumMod val="10000"/>
                            </a:schemeClr>
                          </a:solidFill>
                          <a:effectLst/>
                          <a:latin typeface="Arial" panose="020B0604020202020204" pitchFamily="34" charset="0"/>
                          <a:cs typeface="Arial" panose="020B0604020202020204" pitchFamily="34" charset="0"/>
                        </a:rPr>
                        <a:t> </a:t>
                      </a:r>
                      <a:endParaRPr lang="en-US" sz="1300" b="1" dirty="0">
                        <a:solidFill>
                          <a:schemeClr val="bg2">
                            <a:lumMod val="10000"/>
                          </a:schemeClr>
                        </a:solidFill>
                        <a:effectLst/>
                        <a:latin typeface="Arial" panose="020B0604020202020204" pitchFamily="34" charset="0"/>
                        <a:ea typeface="Calibri"/>
                        <a:cs typeface="Arial" panose="020B0604020202020204" pitchFamily="34" charset="0"/>
                      </a:endParaRPr>
                    </a:p>
                    <a:p>
                      <a:endParaRPr lang="en-US" sz="1300" b="1" dirty="0">
                        <a:solidFill>
                          <a:schemeClr val="bg2">
                            <a:lumMod val="10000"/>
                          </a:schemeClr>
                        </a:solidFill>
                        <a:effectLst/>
                        <a:latin typeface="Arial" panose="020B0604020202020204" pitchFamily="34" charset="0"/>
                        <a:ea typeface="Calibri"/>
                        <a:cs typeface="Arial" panose="020B0604020202020204" pitchFamily="34" charset="0"/>
                      </a:endParaRPr>
                    </a:p>
                  </a:txBody>
                  <a:tcPr marL="44640" marR="44640" marT="44640" marB="446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just" defTabSz="675010" rtl="0" eaLnBrk="1" fontAlgn="auto" latinLnBrk="0" hangingPunct="1">
                        <a:lnSpc>
                          <a:spcPct val="100000"/>
                        </a:lnSpc>
                        <a:spcBef>
                          <a:spcPts val="0"/>
                        </a:spcBef>
                        <a:spcAft>
                          <a:spcPts val="0"/>
                        </a:spcAft>
                        <a:buClrTx/>
                        <a:buSzTx/>
                        <a:buFontTx/>
                        <a:buNone/>
                        <a:tabLst/>
                        <a:defRPr/>
                      </a:pP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2022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оны</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 07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дугаар</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сарын</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 01-ний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өдрийн</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Улсын</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Их</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Хурлын</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чуулганы</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нэгдсэн</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хуралдаанаар</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эцэслэн</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баталсан</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a:t>
                      </a:r>
                      <a:r>
                        <a:rPr lang="x-none" sz="1300" b="0" dirty="0">
                          <a:solidFill>
                            <a:schemeClr val="bg2">
                              <a:lumMod val="10000"/>
                            </a:schemeClr>
                          </a:solidFill>
                          <a:effectLst/>
                          <a:latin typeface="Arial" panose="020B0604020202020204" pitchFamily="34" charset="0"/>
                          <a:cs typeface="Arial" panose="020B0604020202020204" pitchFamily="34" charset="0"/>
                        </a:rPr>
                        <a:t> </a:t>
                      </a:r>
                      <a:endParaRPr lang="en-US" sz="1300" b="0" dirty="0">
                        <a:solidFill>
                          <a:schemeClr val="bg2">
                            <a:lumMod val="10000"/>
                          </a:schemeClr>
                        </a:solidFill>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982639"/>
                  </a:ext>
                </a:extLst>
              </a:tr>
              <a:tr h="693215">
                <a:tc>
                  <a:txBody>
                    <a:bodyPr/>
                    <a:lstStyle/>
                    <a:p>
                      <a:pPr algn="ctr" fontAlgn="b"/>
                      <a:r>
                        <a:rPr lang="en-US" sz="1100" b="1" i="0" u="none" strike="noStrike" dirty="0">
                          <a:solidFill>
                            <a:schemeClr val="bg2">
                              <a:lumMod val="10000"/>
                            </a:schemeClr>
                          </a:solidFill>
                          <a:effectLst/>
                          <a:latin typeface="Arial" panose="020B0604020202020204" pitchFamily="34" charset="0"/>
                          <a:cs typeface="Arial" panose="020B0604020202020204" pitchFamily="34" charset="0"/>
                        </a:rPr>
                        <a:t>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675010" rtl="0" eaLnBrk="1" fontAlgn="auto" latinLnBrk="0" hangingPunct="1">
                        <a:lnSpc>
                          <a:spcPct val="100000"/>
                        </a:lnSpc>
                        <a:spcBef>
                          <a:spcPts val="0"/>
                        </a:spcBef>
                        <a:spcAft>
                          <a:spcPts val="0"/>
                        </a:spcAft>
                        <a:buClrTx/>
                        <a:buSzTx/>
                        <a:buFontTx/>
                        <a:buNone/>
                        <a:tabLst/>
                        <a:defRPr/>
                      </a:pPr>
                      <a:r>
                        <a:rPr lang="mn-MN" sz="1300" b="1" kern="1200" dirty="0">
                          <a:solidFill>
                            <a:schemeClr val="bg2">
                              <a:lumMod val="10000"/>
                            </a:schemeClr>
                          </a:solidFill>
                          <a:effectLst/>
                          <a:latin typeface="Arial" panose="020B0604020202020204" pitchFamily="34" charset="0"/>
                          <a:ea typeface="+mn-ea"/>
                          <a:cs typeface="Arial" panose="020B0604020202020204" pitchFamily="34" charset="0"/>
                        </a:rPr>
                        <a:t>Шүүхийн шийдвэр гүйцэтгэх тухай хуульд өөрчлөлт оруулах тухай</a:t>
                      </a:r>
                      <a:endParaRPr lang="en-US" sz="1300" b="1" dirty="0">
                        <a:solidFill>
                          <a:schemeClr val="bg2">
                            <a:lumMod val="10000"/>
                          </a:schemeClr>
                        </a:solidFill>
                        <a:effectLst/>
                        <a:latin typeface="Arial" panose="020B0604020202020204" pitchFamily="34" charset="0"/>
                        <a:ea typeface="Calibri"/>
                        <a:cs typeface="Arial" panose="020B0604020202020204" pitchFamily="34" charset="0"/>
                      </a:endParaRPr>
                    </a:p>
                    <a:p>
                      <a:endParaRPr lang="en-US" sz="1300" b="1" dirty="0">
                        <a:solidFill>
                          <a:schemeClr val="bg2">
                            <a:lumMod val="10000"/>
                          </a:schemeClr>
                        </a:solidFill>
                        <a:effectLst/>
                        <a:latin typeface="Arial" panose="020B0604020202020204" pitchFamily="34" charset="0"/>
                        <a:ea typeface="Calibri"/>
                        <a:cs typeface="Arial" panose="020B0604020202020204" pitchFamily="34" charset="0"/>
                      </a:endParaRPr>
                    </a:p>
                  </a:txBody>
                  <a:tcPr marL="44640" marR="44640" marT="44640" marB="446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just" defTabSz="675010" rtl="0" eaLnBrk="1" fontAlgn="auto" latinLnBrk="0" hangingPunct="1">
                        <a:lnSpc>
                          <a:spcPct val="100000"/>
                        </a:lnSpc>
                        <a:spcBef>
                          <a:spcPts val="0"/>
                        </a:spcBef>
                        <a:spcAft>
                          <a:spcPts val="0"/>
                        </a:spcAft>
                        <a:buClrTx/>
                        <a:buSzTx/>
                        <a:buFontTx/>
                        <a:buNone/>
                        <a:tabLst/>
                        <a:defRPr/>
                      </a:pP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2022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оны</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 06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дугаар</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сарын</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 28-ны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өдрийн</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Улсын</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Их</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Хурлын</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чуулганы</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нэгдсэн</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хуралдаанаар</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эцэслэн</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 </a:t>
                      </a:r>
                      <a:r>
                        <a:rPr lang="en-US" sz="1300" b="0" kern="1200" dirty="0" err="1">
                          <a:solidFill>
                            <a:schemeClr val="bg2">
                              <a:lumMod val="10000"/>
                            </a:schemeClr>
                          </a:solidFill>
                          <a:effectLst/>
                          <a:latin typeface="Arial" panose="020B0604020202020204" pitchFamily="34" charset="0"/>
                          <a:ea typeface="+mn-ea"/>
                          <a:cs typeface="Arial" panose="020B0604020202020204" pitchFamily="34" charset="0"/>
                        </a:rPr>
                        <a:t>баталсан</a:t>
                      </a:r>
                      <a:r>
                        <a:rPr lang="en-US" sz="1300" b="0" kern="1200" dirty="0">
                          <a:solidFill>
                            <a:schemeClr val="bg2">
                              <a:lumMod val="10000"/>
                            </a:schemeClr>
                          </a:solidFill>
                          <a:effectLst/>
                          <a:latin typeface="Arial" panose="020B0604020202020204" pitchFamily="34" charset="0"/>
                          <a:ea typeface="+mn-ea"/>
                          <a:cs typeface="Arial" panose="020B0604020202020204" pitchFamily="34" charset="0"/>
                        </a:rPr>
                        <a:t>.</a:t>
                      </a:r>
                      <a:r>
                        <a:rPr lang="x-none" sz="1300" b="0" dirty="0">
                          <a:solidFill>
                            <a:schemeClr val="bg2">
                              <a:lumMod val="10000"/>
                            </a:schemeClr>
                          </a:solidFill>
                          <a:effectLst/>
                          <a:latin typeface="Arial" panose="020B0604020202020204" pitchFamily="34" charset="0"/>
                          <a:cs typeface="Arial" panose="020B0604020202020204" pitchFamily="34" charset="0"/>
                        </a:rPr>
                        <a:t> </a:t>
                      </a:r>
                      <a:endParaRPr lang="en-US" sz="1300" b="0" dirty="0">
                        <a:solidFill>
                          <a:schemeClr val="bg2">
                            <a:lumMod val="10000"/>
                          </a:schemeClr>
                        </a:solidFill>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89572168"/>
                  </a:ext>
                </a:extLst>
              </a:tr>
              <a:tr h="439771">
                <a:tc>
                  <a:txBody>
                    <a:bodyPr/>
                    <a:lstStyle/>
                    <a:p>
                      <a:pPr algn="ctr" fontAlgn="b"/>
                      <a:r>
                        <a:rPr lang="en-US" sz="1100" b="1" i="0" u="none" strike="noStrike" dirty="0">
                          <a:solidFill>
                            <a:schemeClr val="bg2">
                              <a:lumMod val="10000"/>
                            </a:schemeClr>
                          </a:solidFill>
                          <a:effectLst/>
                          <a:latin typeface="Arial" panose="020B0604020202020204" pitchFamily="34" charset="0"/>
                          <a:cs typeface="Arial" panose="020B0604020202020204" pitchFamily="34" charset="0"/>
                        </a:rPr>
                        <a:t>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300" b="1" dirty="0" err="1">
                          <a:solidFill>
                            <a:schemeClr val="bg2">
                              <a:lumMod val="10000"/>
                            </a:schemeClr>
                          </a:solidFill>
                          <a:effectLst/>
                          <a:latin typeface="Arial" panose="020B0604020202020204" pitchFamily="34" charset="0"/>
                          <a:ea typeface="Calibri"/>
                          <a:cs typeface="Arial" panose="020B0604020202020204" pitchFamily="34" charset="0"/>
                        </a:rPr>
                        <a:t>Зөвшөөрлийн</a:t>
                      </a:r>
                      <a:r>
                        <a:rPr lang="en-US" sz="1300" b="1" dirty="0">
                          <a:solidFill>
                            <a:schemeClr val="bg2">
                              <a:lumMod val="10000"/>
                            </a:schemeClr>
                          </a:solidFill>
                          <a:effectLst/>
                          <a:latin typeface="Arial" panose="020B0604020202020204" pitchFamily="34" charset="0"/>
                          <a:ea typeface="Calibri"/>
                          <a:cs typeface="Arial" panose="020B0604020202020204" pitchFamily="34" charset="0"/>
                        </a:rPr>
                        <a:t> </a:t>
                      </a:r>
                      <a:r>
                        <a:rPr lang="en-US" sz="1300" b="1" dirty="0" err="1">
                          <a:solidFill>
                            <a:schemeClr val="bg2">
                              <a:lumMod val="10000"/>
                            </a:schemeClr>
                          </a:solidFill>
                          <a:effectLst/>
                          <a:latin typeface="Arial" panose="020B0604020202020204" pitchFamily="34" charset="0"/>
                          <a:ea typeface="Calibri"/>
                          <a:cs typeface="Arial" panose="020B0604020202020204" pitchFamily="34" charset="0"/>
                        </a:rPr>
                        <a:t>тухай</a:t>
                      </a:r>
                      <a:endParaRPr lang="en-US" sz="1300" b="1" dirty="0">
                        <a:solidFill>
                          <a:schemeClr val="bg2">
                            <a:lumMod val="10000"/>
                          </a:schemeClr>
                        </a:solidFill>
                        <a:effectLst/>
                        <a:latin typeface="Arial" panose="020B0604020202020204" pitchFamily="34" charset="0"/>
                        <a:ea typeface="Calibri"/>
                        <a:cs typeface="Arial" panose="020B0604020202020204" pitchFamily="34" charset="0"/>
                      </a:endParaRPr>
                    </a:p>
                  </a:txBody>
                  <a:tcPr marL="44640" marR="44640" marT="44640" marB="446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just" defTabSz="675010" rtl="0" eaLnBrk="1" fontAlgn="auto" latinLnBrk="0" hangingPunct="1">
                        <a:lnSpc>
                          <a:spcPct val="100000"/>
                        </a:lnSpc>
                        <a:spcBef>
                          <a:spcPts val="0"/>
                        </a:spcBef>
                        <a:spcAft>
                          <a:spcPts val="0"/>
                        </a:spcAft>
                        <a:buClrTx/>
                        <a:buSzTx/>
                        <a:buFontTx/>
                        <a:buNone/>
                        <a:tabLst/>
                        <a:defRPr/>
                      </a:pPr>
                      <a:r>
                        <a:rPr lang="en-US" sz="1300" b="0" kern="1200" dirty="0">
                          <a:solidFill>
                            <a:schemeClr val="tx1"/>
                          </a:solidFill>
                          <a:effectLst/>
                          <a:latin typeface="Arial" panose="020B0604020202020204" pitchFamily="34" charset="0"/>
                          <a:ea typeface="+mn-ea"/>
                          <a:cs typeface="Arial" panose="020B0604020202020204" pitchFamily="34" charset="0"/>
                        </a:rPr>
                        <a:t>2022 </a:t>
                      </a:r>
                      <a:r>
                        <a:rPr lang="en-US" sz="1300" b="0" kern="1200" dirty="0" err="1">
                          <a:solidFill>
                            <a:schemeClr val="tx1"/>
                          </a:solidFill>
                          <a:effectLst/>
                          <a:latin typeface="Arial" panose="020B0604020202020204" pitchFamily="34" charset="0"/>
                          <a:ea typeface="+mn-ea"/>
                          <a:cs typeface="Arial" panose="020B0604020202020204" pitchFamily="34" charset="0"/>
                        </a:rPr>
                        <a:t>оны</a:t>
                      </a:r>
                      <a:r>
                        <a:rPr lang="en-US" sz="1300" b="0" kern="1200" dirty="0">
                          <a:solidFill>
                            <a:schemeClr val="tx1"/>
                          </a:solidFill>
                          <a:effectLst/>
                          <a:latin typeface="Arial" panose="020B0604020202020204" pitchFamily="34" charset="0"/>
                          <a:ea typeface="+mn-ea"/>
                          <a:cs typeface="Arial" panose="020B0604020202020204" pitchFamily="34" charset="0"/>
                        </a:rPr>
                        <a:t> 06 </a:t>
                      </a:r>
                      <a:r>
                        <a:rPr lang="en-US" sz="1300" b="0" kern="1200" dirty="0" err="1">
                          <a:solidFill>
                            <a:schemeClr val="tx1"/>
                          </a:solidFill>
                          <a:effectLst/>
                          <a:latin typeface="Arial" panose="020B0604020202020204" pitchFamily="34" charset="0"/>
                          <a:ea typeface="+mn-ea"/>
                          <a:cs typeface="Arial" panose="020B0604020202020204" pitchFamily="34" charset="0"/>
                        </a:rPr>
                        <a:t>дугаар</a:t>
                      </a:r>
                      <a:r>
                        <a:rPr lang="en-US" sz="1300" b="0" kern="1200" dirty="0">
                          <a:solidFill>
                            <a:schemeClr val="tx1"/>
                          </a:solidFill>
                          <a:effectLst/>
                          <a:latin typeface="Arial" panose="020B0604020202020204" pitchFamily="34" charset="0"/>
                          <a:ea typeface="+mn-ea"/>
                          <a:cs typeface="Arial" panose="020B0604020202020204" pitchFamily="34" charset="0"/>
                        </a:rPr>
                        <a:t> </a:t>
                      </a:r>
                      <a:r>
                        <a:rPr lang="en-US" sz="1300" b="0" kern="1200" dirty="0" err="1">
                          <a:solidFill>
                            <a:schemeClr val="tx1"/>
                          </a:solidFill>
                          <a:effectLst/>
                          <a:latin typeface="Arial" panose="020B0604020202020204" pitchFamily="34" charset="0"/>
                          <a:ea typeface="+mn-ea"/>
                          <a:cs typeface="Arial" panose="020B0604020202020204" pitchFamily="34" charset="0"/>
                        </a:rPr>
                        <a:t>сарын</a:t>
                      </a:r>
                      <a:r>
                        <a:rPr lang="en-US" sz="1300" b="0" kern="1200" dirty="0">
                          <a:solidFill>
                            <a:schemeClr val="tx1"/>
                          </a:solidFill>
                          <a:effectLst/>
                          <a:latin typeface="Arial" panose="020B0604020202020204" pitchFamily="34" charset="0"/>
                          <a:ea typeface="+mn-ea"/>
                          <a:cs typeface="Arial" panose="020B0604020202020204" pitchFamily="34" charset="0"/>
                        </a:rPr>
                        <a:t> 17-ны </a:t>
                      </a:r>
                      <a:r>
                        <a:rPr lang="en-US" sz="1300" b="0" kern="1200" dirty="0" err="1">
                          <a:solidFill>
                            <a:schemeClr val="tx1"/>
                          </a:solidFill>
                          <a:effectLst/>
                          <a:latin typeface="Arial" panose="020B0604020202020204" pitchFamily="34" charset="0"/>
                          <a:ea typeface="+mn-ea"/>
                          <a:cs typeface="Arial" panose="020B0604020202020204" pitchFamily="34" charset="0"/>
                        </a:rPr>
                        <a:t>өдрийн</a:t>
                      </a:r>
                      <a:r>
                        <a:rPr lang="en-US" sz="1300" b="0" kern="1200" dirty="0">
                          <a:solidFill>
                            <a:schemeClr val="tx1"/>
                          </a:solidFill>
                          <a:effectLst/>
                          <a:latin typeface="Arial" panose="020B0604020202020204" pitchFamily="34" charset="0"/>
                          <a:ea typeface="+mn-ea"/>
                          <a:cs typeface="Arial" panose="020B0604020202020204" pitchFamily="34" charset="0"/>
                        </a:rPr>
                        <a:t> </a:t>
                      </a:r>
                      <a:r>
                        <a:rPr lang="en-US" sz="1300" b="0" kern="1200" dirty="0" err="1">
                          <a:solidFill>
                            <a:schemeClr val="tx1"/>
                          </a:solidFill>
                          <a:effectLst/>
                          <a:latin typeface="Arial" panose="020B0604020202020204" pitchFamily="34" charset="0"/>
                          <a:ea typeface="+mn-ea"/>
                          <a:cs typeface="Arial" panose="020B0604020202020204" pitchFamily="34" charset="0"/>
                        </a:rPr>
                        <a:t>Улсын</a:t>
                      </a:r>
                      <a:r>
                        <a:rPr lang="en-US" sz="1300" b="0" kern="1200" dirty="0">
                          <a:solidFill>
                            <a:schemeClr val="tx1"/>
                          </a:solidFill>
                          <a:effectLst/>
                          <a:latin typeface="Arial" panose="020B0604020202020204" pitchFamily="34" charset="0"/>
                          <a:ea typeface="+mn-ea"/>
                          <a:cs typeface="Arial" panose="020B0604020202020204" pitchFamily="34" charset="0"/>
                        </a:rPr>
                        <a:t> </a:t>
                      </a:r>
                      <a:r>
                        <a:rPr lang="en-US" sz="1300" b="0" kern="1200" dirty="0" err="1">
                          <a:solidFill>
                            <a:schemeClr val="tx1"/>
                          </a:solidFill>
                          <a:effectLst/>
                          <a:latin typeface="Arial" panose="020B0604020202020204" pitchFamily="34" charset="0"/>
                          <a:ea typeface="+mn-ea"/>
                          <a:cs typeface="Arial" panose="020B0604020202020204" pitchFamily="34" charset="0"/>
                        </a:rPr>
                        <a:t>Их</a:t>
                      </a:r>
                      <a:r>
                        <a:rPr lang="en-US" sz="1300" b="0" kern="1200" dirty="0">
                          <a:solidFill>
                            <a:schemeClr val="tx1"/>
                          </a:solidFill>
                          <a:effectLst/>
                          <a:latin typeface="Arial" panose="020B0604020202020204" pitchFamily="34" charset="0"/>
                          <a:ea typeface="+mn-ea"/>
                          <a:cs typeface="Arial" panose="020B0604020202020204" pitchFamily="34" charset="0"/>
                        </a:rPr>
                        <a:t> </a:t>
                      </a:r>
                      <a:r>
                        <a:rPr lang="en-US" sz="1300" b="0" kern="1200" dirty="0" err="1">
                          <a:solidFill>
                            <a:schemeClr val="tx1"/>
                          </a:solidFill>
                          <a:effectLst/>
                          <a:latin typeface="Arial" panose="020B0604020202020204" pitchFamily="34" charset="0"/>
                          <a:ea typeface="+mn-ea"/>
                          <a:cs typeface="Arial" panose="020B0604020202020204" pitchFamily="34" charset="0"/>
                        </a:rPr>
                        <a:t>Хурлын</a:t>
                      </a:r>
                      <a:r>
                        <a:rPr lang="en-US" sz="1300" b="0" kern="1200" dirty="0">
                          <a:solidFill>
                            <a:schemeClr val="tx1"/>
                          </a:solidFill>
                          <a:effectLst/>
                          <a:latin typeface="Arial" panose="020B0604020202020204" pitchFamily="34" charset="0"/>
                          <a:ea typeface="+mn-ea"/>
                          <a:cs typeface="Arial" panose="020B0604020202020204" pitchFamily="34" charset="0"/>
                        </a:rPr>
                        <a:t> </a:t>
                      </a:r>
                      <a:r>
                        <a:rPr lang="en-US" sz="1300" b="0" kern="1200" dirty="0" err="1">
                          <a:solidFill>
                            <a:schemeClr val="tx1"/>
                          </a:solidFill>
                          <a:effectLst/>
                          <a:latin typeface="Arial" panose="020B0604020202020204" pitchFamily="34" charset="0"/>
                          <a:ea typeface="+mn-ea"/>
                          <a:cs typeface="Arial" panose="020B0604020202020204" pitchFamily="34" charset="0"/>
                        </a:rPr>
                        <a:t>чуулганы</a:t>
                      </a:r>
                      <a:r>
                        <a:rPr lang="en-US" sz="1300" b="0" kern="1200" dirty="0">
                          <a:solidFill>
                            <a:schemeClr val="tx1"/>
                          </a:solidFill>
                          <a:effectLst/>
                          <a:latin typeface="Arial" panose="020B0604020202020204" pitchFamily="34" charset="0"/>
                          <a:ea typeface="+mn-ea"/>
                          <a:cs typeface="Arial" panose="020B0604020202020204" pitchFamily="34" charset="0"/>
                        </a:rPr>
                        <a:t> </a:t>
                      </a:r>
                      <a:r>
                        <a:rPr lang="en-US" sz="1300" b="0" kern="1200" dirty="0" err="1">
                          <a:solidFill>
                            <a:schemeClr val="tx1"/>
                          </a:solidFill>
                          <a:effectLst/>
                          <a:latin typeface="Arial" panose="020B0604020202020204" pitchFamily="34" charset="0"/>
                          <a:ea typeface="+mn-ea"/>
                          <a:cs typeface="Arial" panose="020B0604020202020204" pitchFamily="34" charset="0"/>
                        </a:rPr>
                        <a:t>нэгдсэн</a:t>
                      </a:r>
                      <a:r>
                        <a:rPr lang="en-US" sz="1300" b="0" kern="1200" dirty="0">
                          <a:solidFill>
                            <a:schemeClr val="tx1"/>
                          </a:solidFill>
                          <a:effectLst/>
                          <a:latin typeface="Arial" panose="020B0604020202020204" pitchFamily="34" charset="0"/>
                          <a:ea typeface="+mn-ea"/>
                          <a:cs typeface="Arial" panose="020B0604020202020204" pitchFamily="34" charset="0"/>
                        </a:rPr>
                        <a:t> </a:t>
                      </a:r>
                      <a:r>
                        <a:rPr lang="en-US" sz="1300" b="0" kern="1200" dirty="0" err="1">
                          <a:solidFill>
                            <a:schemeClr val="tx1"/>
                          </a:solidFill>
                          <a:effectLst/>
                          <a:latin typeface="Arial" panose="020B0604020202020204" pitchFamily="34" charset="0"/>
                          <a:ea typeface="+mn-ea"/>
                          <a:cs typeface="Arial" panose="020B0604020202020204" pitchFamily="34" charset="0"/>
                        </a:rPr>
                        <a:t>хуралдаанаар</a:t>
                      </a:r>
                      <a:r>
                        <a:rPr lang="en-US" sz="1300" b="0" kern="1200" dirty="0">
                          <a:solidFill>
                            <a:schemeClr val="tx1"/>
                          </a:solidFill>
                          <a:effectLst/>
                          <a:latin typeface="Arial" panose="020B0604020202020204" pitchFamily="34" charset="0"/>
                          <a:ea typeface="+mn-ea"/>
                          <a:cs typeface="Arial" panose="020B0604020202020204" pitchFamily="34" charset="0"/>
                        </a:rPr>
                        <a:t> </a:t>
                      </a:r>
                      <a:r>
                        <a:rPr lang="en-US" sz="1300" b="0" kern="1200" dirty="0" err="1">
                          <a:solidFill>
                            <a:schemeClr val="tx1"/>
                          </a:solidFill>
                          <a:effectLst/>
                          <a:latin typeface="Arial" panose="020B0604020202020204" pitchFamily="34" charset="0"/>
                          <a:ea typeface="+mn-ea"/>
                          <a:cs typeface="Arial" panose="020B0604020202020204" pitchFamily="34" charset="0"/>
                        </a:rPr>
                        <a:t>эцэслэн</a:t>
                      </a:r>
                      <a:r>
                        <a:rPr lang="en-US" sz="1300" b="0" kern="1200" dirty="0">
                          <a:solidFill>
                            <a:schemeClr val="tx1"/>
                          </a:solidFill>
                          <a:effectLst/>
                          <a:latin typeface="Arial" panose="020B0604020202020204" pitchFamily="34" charset="0"/>
                          <a:ea typeface="+mn-ea"/>
                          <a:cs typeface="Arial" panose="020B0604020202020204" pitchFamily="34" charset="0"/>
                        </a:rPr>
                        <a:t> </a:t>
                      </a:r>
                      <a:r>
                        <a:rPr lang="en-US" sz="1300" b="0" kern="1200" dirty="0" err="1">
                          <a:solidFill>
                            <a:schemeClr val="tx1"/>
                          </a:solidFill>
                          <a:effectLst/>
                          <a:latin typeface="Arial" panose="020B0604020202020204" pitchFamily="34" charset="0"/>
                          <a:ea typeface="+mn-ea"/>
                          <a:cs typeface="Arial" panose="020B0604020202020204" pitchFamily="34" charset="0"/>
                        </a:rPr>
                        <a:t>баталсан</a:t>
                      </a:r>
                      <a:r>
                        <a:rPr lang="en-US" sz="1300" b="0" kern="1200" dirty="0">
                          <a:solidFill>
                            <a:schemeClr val="tx1"/>
                          </a:solidFill>
                          <a:effectLst/>
                          <a:latin typeface="Arial" panose="020B0604020202020204" pitchFamily="34" charset="0"/>
                          <a:ea typeface="+mn-ea"/>
                          <a:cs typeface="Arial" panose="020B0604020202020204" pitchFamily="34" charset="0"/>
                        </a:rPr>
                        <a:t>.</a:t>
                      </a:r>
                      <a:r>
                        <a:rPr lang="x-none" sz="1300" b="0" dirty="0">
                          <a:effectLst/>
                          <a:latin typeface="Arial" panose="020B0604020202020204" pitchFamily="34" charset="0"/>
                          <a:cs typeface="Arial" panose="020B0604020202020204" pitchFamily="34" charset="0"/>
                        </a:rPr>
                        <a:t> </a:t>
                      </a:r>
                      <a:endParaRPr lang="en-US" sz="1300" b="0" dirty="0">
                        <a:solidFill>
                          <a:schemeClr val="bg2">
                            <a:lumMod val="10000"/>
                          </a:schemeClr>
                        </a:solidFill>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55849247"/>
                  </a:ext>
                </a:extLst>
              </a:tr>
              <a:tr h="540456">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100" b="1" i="0" u="none" strike="noStrike" dirty="0">
                          <a:solidFill>
                            <a:schemeClr val="bg2">
                              <a:lumMod val="10000"/>
                            </a:schemeClr>
                          </a:solidFill>
                          <a:effectLst/>
                          <a:latin typeface="Arial" panose="020B0604020202020204" pitchFamily="34" charset="0"/>
                          <a:cs typeface="Arial" panose="020B0604020202020204" pitchFamily="34" charset="0"/>
                        </a:rPr>
                        <a:t>7.</a:t>
                      </a:r>
                    </a:p>
                    <a:p>
                      <a:pPr algn="ctr" fontAlgn="b"/>
                      <a:endParaRPr lang="en-US" sz="1100" b="1" i="0" u="none" strike="noStrike" dirty="0">
                        <a:solidFill>
                          <a:schemeClr val="bg2">
                            <a:lumMod val="10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300" b="1" dirty="0" err="1">
                          <a:solidFill>
                            <a:schemeClr val="tx1"/>
                          </a:solidFill>
                          <a:effectLst/>
                          <a:latin typeface="Arial" panose="020B0604020202020204" pitchFamily="34" charset="0"/>
                          <a:ea typeface="Calibri"/>
                          <a:cs typeface="Arial" panose="020B0604020202020204" pitchFamily="34" charset="0"/>
                        </a:rPr>
                        <a:t>Согтууруулах</a:t>
                      </a:r>
                      <a:r>
                        <a:rPr lang="en-US" sz="1300" b="1" dirty="0">
                          <a:solidFill>
                            <a:schemeClr val="tx1"/>
                          </a:solidFill>
                          <a:effectLst/>
                          <a:latin typeface="Arial" panose="020B0604020202020204" pitchFamily="34" charset="0"/>
                          <a:ea typeface="Calibri"/>
                          <a:cs typeface="Arial" panose="020B0604020202020204" pitchFamily="34" charset="0"/>
                        </a:rPr>
                        <a:t> </a:t>
                      </a:r>
                      <a:r>
                        <a:rPr lang="en-US" sz="1300" b="1" dirty="0" err="1">
                          <a:solidFill>
                            <a:schemeClr val="tx1"/>
                          </a:solidFill>
                          <a:effectLst/>
                          <a:latin typeface="Arial" panose="020B0604020202020204" pitchFamily="34" charset="0"/>
                          <a:ea typeface="Calibri"/>
                          <a:cs typeface="Arial" panose="020B0604020202020204" pitchFamily="34" charset="0"/>
                        </a:rPr>
                        <a:t>ундааны</a:t>
                      </a:r>
                      <a:r>
                        <a:rPr lang="en-US" sz="1300" b="1" dirty="0">
                          <a:solidFill>
                            <a:schemeClr val="tx1"/>
                          </a:solidFill>
                          <a:effectLst/>
                          <a:latin typeface="Arial" panose="020B0604020202020204" pitchFamily="34" charset="0"/>
                          <a:ea typeface="Calibri"/>
                          <a:cs typeface="Arial" panose="020B0604020202020204" pitchFamily="34" charset="0"/>
                        </a:rPr>
                        <a:t> </a:t>
                      </a:r>
                      <a:r>
                        <a:rPr lang="en-US" sz="1300" b="1" dirty="0" err="1">
                          <a:solidFill>
                            <a:schemeClr val="tx1"/>
                          </a:solidFill>
                          <a:effectLst/>
                          <a:latin typeface="Arial" panose="020B0604020202020204" pitchFamily="34" charset="0"/>
                          <a:ea typeface="Calibri"/>
                          <a:cs typeface="Arial" panose="020B0604020202020204" pitchFamily="34" charset="0"/>
                        </a:rPr>
                        <a:t>эргэлтэд</a:t>
                      </a:r>
                      <a:r>
                        <a:rPr lang="en-US" sz="1300" b="1" dirty="0">
                          <a:solidFill>
                            <a:schemeClr val="tx1"/>
                          </a:solidFill>
                          <a:effectLst/>
                          <a:latin typeface="Arial" panose="020B0604020202020204" pitchFamily="34" charset="0"/>
                          <a:ea typeface="Calibri"/>
                          <a:cs typeface="Arial" panose="020B0604020202020204" pitchFamily="34" charset="0"/>
                        </a:rPr>
                        <a:t> </a:t>
                      </a:r>
                      <a:r>
                        <a:rPr lang="en-US" sz="1300" b="1" dirty="0" err="1">
                          <a:solidFill>
                            <a:schemeClr val="tx1"/>
                          </a:solidFill>
                          <a:effectLst/>
                          <a:latin typeface="Arial" panose="020B0604020202020204" pitchFamily="34" charset="0"/>
                          <a:ea typeface="Calibri"/>
                          <a:cs typeface="Arial" panose="020B0604020202020204" pitchFamily="34" charset="0"/>
                        </a:rPr>
                        <a:t>хяналт</a:t>
                      </a:r>
                      <a:r>
                        <a:rPr lang="en-US" sz="1300" b="1" dirty="0">
                          <a:solidFill>
                            <a:schemeClr val="tx1"/>
                          </a:solidFill>
                          <a:effectLst/>
                          <a:latin typeface="Arial" panose="020B0604020202020204" pitchFamily="34" charset="0"/>
                          <a:ea typeface="Calibri"/>
                          <a:cs typeface="Arial" panose="020B0604020202020204" pitchFamily="34" charset="0"/>
                        </a:rPr>
                        <a:t> </a:t>
                      </a:r>
                      <a:r>
                        <a:rPr lang="en-US" sz="1300" b="1" dirty="0" err="1">
                          <a:solidFill>
                            <a:schemeClr val="tx1"/>
                          </a:solidFill>
                          <a:effectLst/>
                          <a:latin typeface="Arial" panose="020B0604020202020204" pitchFamily="34" charset="0"/>
                          <a:ea typeface="Calibri"/>
                          <a:cs typeface="Arial" panose="020B0604020202020204" pitchFamily="34" charset="0"/>
                        </a:rPr>
                        <a:t>тавих</a:t>
                      </a:r>
                      <a:r>
                        <a:rPr lang="en-US" sz="1300" b="1" dirty="0">
                          <a:solidFill>
                            <a:schemeClr val="tx1"/>
                          </a:solidFill>
                          <a:effectLst/>
                          <a:latin typeface="Arial" panose="020B0604020202020204" pitchFamily="34" charset="0"/>
                          <a:ea typeface="Calibri"/>
                          <a:cs typeface="Arial" panose="020B0604020202020204" pitchFamily="34" charset="0"/>
                        </a:rPr>
                        <a:t>, </a:t>
                      </a:r>
                      <a:r>
                        <a:rPr lang="en-US" sz="1300" b="1" dirty="0" err="1">
                          <a:solidFill>
                            <a:schemeClr val="tx1"/>
                          </a:solidFill>
                          <a:effectLst/>
                          <a:latin typeface="Arial" panose="020B0604020202020204" pitchFamily="34" charset="0"/>
                          <a:ea typeface="Calibri"/>
                          <a:cs typeface="Arial" panose="020B0604020202020204" pitchFamily="34" charset="0"/>
                        </a:rPr>
                        <a:t>архидан</a:t>
                      </a:r>
                      <a:r>
                        <a:rPr lang="en-US" sz="1300" b="1" dirty="0">
                          <a:solidFill>
                            <a:schemeClr val="tx1"/>
                          </a:solidFill>
                          <a:effectLst/>
                          <a:latin typeface="Arial" panose="020B0604020202020204" pitchFamily="34" charset="0"/>
                          <a:ea typeface="Calibri"/>
                          <a:cs typeface="Arial" panose="020B0604020202020204" pitchFamily="34" charset="0"/>
                        </a:rPr>
                        <a:t> </a:t>
                      </a:r>
                      <a:r>
                        <a:rPr lang="en-US" sz="1300" b="1" dirty="0" err="1">
                          <a:solidFill>
                            <a:schemeClr val="tx1"/>
                          </a:solidFill>
                          <a:effectLst/>
                          <a:latin typeface="Arial" panose="020B0604020202020204" pitchFamily="34" charset="0"/>
                          <a:ea typeface="Calibri"/>
                          <a:cs typeface="Arial" panose="020B0604020202020204" pitchFamily="34" charset="0"/>
                        </a:rPr>
                        <a:t>согтуурахтай</a:t>
                      </a:r>
                      <a:r>
                        <a:rPr lang="en-US" sz="1300" b="1" dirty="0">
                          <a:solidFill>
                            <a:schemeClr val="tx1"/>
                          </a:solidFill>
                          <a:effectLst/>
                          <a:latin typeface="Arial" panose="020B0604020202020204" pitchFamily="34" charset="0"/>
                          <a:ea typeface="Calibri"/>
                          <a:cs typeface="Arial" panose="020B0604020202020204" pitchFamily="34" charset="0"/>
                        </a:rPr>
                        <a:t> </a:t>
                      </a:r>
                      <a:r>
                        <a:rPr lang="en-US" sz="1300" b="1" dirty="0" err="1">
                          <a:solidFill>
                            <a:schemeClr val="tx1"/>
                          </a:solidFill>
                          <a:effectLst/>
                          <a:latin typeface="Arial" panose="020B0604020202020204" pitchFamily="34" charset="0"/>
                          <a:ea typeface="Calibri"/>
                          <a:cs typeface="Arial" panose="020B0604020202020204" pitchFamily="34" charset="0"/>
                        </a:rPr>
                        <a:t>тэмцэх</a:t>
                      </a:r>
                      <a:r>
                        <a:rPr lang="en-US" sz="1300" b="1" dirty="0">
                          <a:solidFill>
                            <a:schemeClr val="tx1"/>
                          </a:solidFill>
                          <a:effectLst/>
                          <a:latin typeface="Arial" panose="020B0604020202020204" pitchFamily="34" charset="0"/>
                          <a:ea typeface="Calibri"/>
                          <a:cs typeface="Arial" panose="020B0604020202020204" pitchFamily="34" charset="0"/>
                        </a:rPr>
                        <a:t> </a:t>
                      </a:r>
                      <a:r>
                        <a:rPr lang="en-US" sz="1300" b="1" dirty="0" err="1">
                          <a:solidFill>
                            <a:schemeClr val="tx1"/>
                          </a:solidFill>
                          <a:effectLst/>
                          <a:latin typeface="Arial" panose="020B0604020202020204" pitchFamily="34" charset="0"/>
                          <a:ea typeface="Calibri"/>
                          <a:cs typeface="Arial" panose="020B0604020202020204" pitchFamily="34" charset="0"/>
                        </a:rPr>
                        <a:t>тухай</a:t>
                      </a:r>
                      <a:endParaRPr lang="en-US" sz="1300" b="1" dirty="0">
                        <a:solidFill>
                          <a:schemeClr val="tx1"/>
                        </a:solidFill>
                        <a:effectLst/>
                        <a:latin typeface="Arial" panose="020B0604020202020204" pitchFamily="34" charset="0"/>
                        <a:ea typeface="Calibri"/>
                        <a:cs typeface="Arial" panose="020B0604020202020204" pitchFamily="34" charset="0"/>
                      </a:endParaRPr>
                    </a:p>
                    <a:p>
                      <a:pPr algn="l"/>
                      <a:r>
                        <a:rPr lang="en-US" sz="1300" b="1" dirty="0">
                          <a:solidFill>
                            <a:schemeClr val="tx1"/>
                          </a:solidFill>
                          <a:effectLst/>
                          <a:latin typeface="Arial" panose="020B0604020202020204" pitchFamily="34" charset="0"/>
                          <a:ea typeface="Calibri"/>
                          <a:cs typeface="Arial" panose="020B0604020202020204" pitchFamily="34" charset="0"/>
                        </a:rPr>
                        <a:t>/</a:t>
                      </a:r>
                      <a:r>
                        <a:rPr lang="en-US" sz="1300" b="1" dirty="0" err="1">
                          <a:solidFill>
                            <a:schemeClr val="tx1"/>
                          </a:solidFill>
                          <a:effectLst/>
                          <a:latin typeface="Arial" panose="020B0604020202020204" pitchFamily="34" charset="0"/>
                          <a:ea typeface="Calibri"/>
                          <a:cs typeface="Arial" panose="020B0604020202020204" pitchFamily="34" charset="0"/>
                        </a:rPr>
                        <a:t>Шинэчилсэн</a:t>
                      </a:r>
                      <a:r>
                        <a:rPr lang="en-US" sz="1300" b="1" dirty="0">
                          <a:solidFill>
                            <a:schemeClr val="tx1"/>
                          </a:solidFill>
                          <a:effectLst/>
                          <a:latin typeface="Arial" panose="020B0604020202020204" pitchFamily="34" charset="0"/>
                          <a:ea typeface="Calibri"/>
                          <a:cs typeface="Arial" panose="020B0604020202020204" pitchFamily="34" charset="0"/>
                        </a:rPr>
                        <a:t> </a:t>
                      </a:r>
                      <a:r>
                        <a:rPr lang="en-US" sz="1300" b="1" dirty="0" err="1">
                          <a:solidFill>
                            <a:schemeClr val="tx1"/>
                          </a:solidFill>
                          <a:effectLst/>
                          <a:latin typeface="Arial" panose="020B0604020202020204" pitchFamily="34" charset="0"/>
                          <a:ea typeface="Calibri"/>
                          <a:cs typeface="Arial" panose="020B0604020202020204" pitchFamily="34" charset="0"/>
                        </a:rPr>
                        <a:t>найруулга</a:t>
                      </a:r>
                      <a:r>
                        <a:rPr lang="en-US" sz="1300" b="1" dirty="0">
                          <a:solidFill>
                            <a:schemeClr val="tx1"/>
                          </a:solidFill>
                          <a:effectLst/>
                          <a:latin typeface="Arial" panose="020B0604020202020204" pitchFamily="34" charset="0"/>
                          <a:ea typeface="Calibri"/>
                          <a:cs typeface="Arial" panose="020B0604020202020204" pitchFamily="34" charset="0"/>
                        </a:rPr>
                        <a:t>/</a:t>
                      </a:r>
                    </a:p>
                    <a:p>
                      <a:pPr algn="l"/>
                      <a:endParaRPr lang="en-US" sz="1300" b="1" dirty="0">
                        <a:solidFill>
                          <a:schemeClr val="tx1"/>
                        </a:solidFill>
                        <a:effectLst/>
                        <a:latin typeface="Arial" panose="020B0604020202020204" pitchFamily="34" charset="0"/>
                        <a:ea typeface="Calibri"/>
                        <a:cs typeface="Arial" panose="020B0604020202020204" pitchFamily="34" charset="0"/>
                      </a:endParaRPr>
                    </a:p>
                  </a:txBody>
                  <a:tcPr marL="44640" marR="44640" marT="44640" marB="446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just" defTabSz="675010" rtl="0" eaLnBrk="1" fontAlgn="auto" latinLnBrk="0" hangingPunct="1">
                        <a:lnSpc>
                          <a:spcPct val="100000"/>
                        </a:lnSpc>
                        <a:spcBef>
                          <a:spcPts val="0"/>
                        </a:spcBef>
                        <a:spcAft>
                          <a:spcPts val="0"/>
                        </a:spcAft>
                        <a:buClrTx/>
                        <a:buSzTx/>
                        <a:buFontTx/>
                        <a:buNone/>
                        <a:tabLst/>
                        <a:defRPr/>
                      </a:pPr>
                      <a:r>
                        <a:rPr lang="en-US" sz="1300" b="0" kern="1200" dirty="0">
                          <a:solidFill>
                            <a:schemeClr val="tx1"/>
                          </a:solidFill>
                          <a:effectLst/>
                          <a:latin typeface="Arial" panose="020B0604020202020204" pitchFamily="34" charset="0"/>
                          <a:ea typeface="+mn-ea"/>
                          <a:cs typeface="Arial" panose="020B0604020202020204" pitchFamily="34" charset="0"/>
                        </a:rPr>
                        <a:t>2022 </a:t>
                      </a:r>
                      <a:r>
                        <a:rPr lang="en-US" sz="1300" b="0" kern="1200" dirty="0" err="1">
                          <a:solidFill>
                            <a:schemeClr val="tx1"/>
                          </a:solidFill>
                          <a:effectLst/>
                          <a:latin typeface="Arial" panose="020B0604020202020204" pitchFamily="34" charset="0"/>
                          <a:ea typeface="+mn-ea"/>
                          <a:cs typeface="Arial" panose="020B0604020202020204" pitchFamily="34" charset="0"/>
                        </a:rPr>
                        <a:t>оны</a:t>
                      </a:r>
                      <a:r>
                        <a:rPr lang="en-US" sz="1300" b="0" kern="1200" dirty="0">
                          <a:solidFill>
                            <a:schemeClr val="tx1"/>
                          </a:solidFill>
                          <a:effectLst/>
                          <a:latin typeface="Arial" panose="020B0604020202020204" pitchFamily="34" charset="0"/>
                          <a:ea typeface="+mn-ea"/>
                          <a:cs typeface="Arial" panose="020B0604020202020204" pitchFamily="34" charset="0"/>
                        </a:rPr>
                        <a:t> 07 </a:t>
                      </a:r>
                      <a:r>
                        <a:rPr lang="en-US" sz="1300" b="0" kern="1200" dirty="0" err="1">
                          <a:solidFill>
                            <a:schemeClr val="tx1"/>
                          </a:solidFill>
                          <a:effectLst/>
                          <a:latin typeface="Arial" panose="020B0604020202020204" pitchFamily="34" charset="0"/>
                          <a:ea typeface="+mn-ea"/>
                          <a:cs typeface="Arial" panose="020B0604020202020204" pitchFamily="34" charset="0"/>
                        </a:rPr>
                        <a:t>дугаар</a:t>
                      </a:r>
                      <a:r>
                        <a:rPr lang="en-US" sz="1300" b="0" kern="1200" dirty="0">
                          <a:solidFill>
                            <a:schemeClr val="tx1"/>
                          </a:solidFill>
                          <a:effectLst/>
                          <a:latin typeface="Arial" panose="020B0604020202020204" pitchFamily="34" charset="0"/>
                          <a:ea typeface="+mn-ea"/>
                          <a:cs typeface="Arial" panose="020B0604020202020204" pitchFamily="34" charset="0"/>
                        </a:rPr>
                        <a:t> </a:t>
                      </a:r>
                      <a:r>
                        <a:rPr lang="en-US" sz="1300" b="0" kern="1200" dirty="0" err="1">
                          <a:solidFill>
                            <a:schemeClr val="tx1"/>
                          </a:solidFill>
                          <a:effectLst/>
                          <a:latin typeface="Arial" panose="020B0604020202020204" pitchFamily="34" charset="0"/>
                          <a:ea typeface="+mn-ea"/>
                          <a:cs typeface="Arial" panose="020B0604020202020204" pitchFamily="34" charset="0"/>
                        </a:rPr>
                        <a:t>сарын</a:t>
                      </a:r>
                      <a:r>
                        <a:rPr lang="en-US" sz="1300" b="0" kern="1200" dirty="0">
                          <a:solidFill>
                            <a:schemeClr val="tx1"/>
                          </a:solidFill>
                          <a:effectLst/>
                          <a:latin typeface="Arial" panose="020B0604020202020204" pitchFamily="34" charset="0"/>
                          <a:ea typeface="+mn-ea"/>
                          <a:cs typeface="Arial" panose="020B0604020202020204" pitchFamily="34" charset="0"/>
                        </a:rPr>
                        <a:t> 05-ны </a:t>
                      </a:r>
                      <a:r>
                        <a:rPr lang="en-US" sz="1300" b="0" kern="1200" dirty="0" err="1">
                          <a:solidFill>
                            <a:schemeClr val="tx1"/>
                          </a:solidFill>
                          <a:effectLst/>
                          <a:latin typeface="Arial" panose="020B0604020202020204" pitchFamily="34" charset="0"/>
                          <a:ea typeface="+mn-ea"/>
                          <a:cs typeface="Arial" panose="020B0604020202020204" pitchFamily="34" charset="0"/>
                        </a:rPr>
                        <a:t>өдрийн</a:t>
                      </a:r>
                      <a:r>
                        <a:rPr lang="en-US" sz="1300" b="0" kern="1200" dirty="0">
                          <a:solidFill>
                            <a:schemeClr val="tx1"/>
                          </a:solidFill>
                          <a:effectLst/>
                          <a:latin typeface="Arial" panose="020B0604020202020204" pitchFamily="34" charset="0"/>
                          <a:ea typeface="+mn-ea"/>
                          <a:cs typeface="Arial" panose="020B0604020202020204" pitchFamily="34" charset="0"/>
                        </a:rPr>
                        <a:t> </a:t>
                      </a:r>
                      <a:r>
                        <a:rPr lang="en-US" sz="1300" b="0" kern="1200" dirty="0" err="1">
                          <a:solidFill>
                            <a:schemeClr val="tx1"/>
                          </a:solidFill>
                          <a:effectLst/>
                          <a:latin typeface="Arial" panose="020B0604020202020204" pitchFamily="34" charset="0"/>
                          <a:ea typeface="+mn-ea"/>
                          <a:cs typeface="Arial" panose="020B0604020202020204" pitchFamily="34" charset="0"/>
                        </a:rPr>
                        <a:t>Улсын</a:t>
                      </a:r>
                      <a:r>
                        <a:rPr lang="en-US" sz="1300" b="0" kern="1200" dirty="0">
                          <a:solidFill>
                            <a:schemeClr val="tx1"/>
                          </a:solidFill>
                          <a:effectLst/>
                          <a:latin typeface="Arial" panose="020B0604020202020204" pitchFamily="34" charset="0"/>
                          <a:ea typeface="+mn-ea"/>
                          <a:cs typeface="Arial" panose="020B0604020202020204" pitchFamily="34" charset="0"/>
                        </a:rPr>
                        <a:t> </a:t>
                      </a:r>
                      <a:r>
                        <a:rPr lang="en-US" sz="1300" b="0" kern="1200" dirty="0" err="1">
                          <a:solidFill>
                            <a:schemeClr val="tx1"/>
                          </a:solidFill>
                          <a:effectLst/>
                          <a:latin typeface="Arial" panose="020B0604020202020204" pitchFamily="34" charset="0"/>
                          <a:ea typeface="+mn-ea"/>
                          <a:cs typeface="Arial" panose="020B0604020202020204" pitchFamily="34" charset="0"/>
                        </a:rPr>
                        <a:t>Их</a:t>
                      </a:r>
                      <a:r>
                        <a:rPr lang="en-US" sz="1300" b="0" kern="1200" dirty="0">
                          <a:solidFill>
                            <a:schemeClr val="tx1"/>
                          </a:solidFill>
                          <a:effectLst/>
                          <a:latin typeface="Arial" panose="020B0604020202020204" pitchFamily="34" charset="0"/>
                          <a:ea typeface="+mn-ea"/>
                          <a:cs typeface="Arial" panose="020B0604020202020204" pitchFamily="34" charset="0"/>
                        </a:rPr>
                        <a:t> </a:t>
                      </a:r>
                      <a:r>
                        <a:rPr lang="en-US" sz="1300" b="0" kern="1200" dirty="0" err="1">
                          <a:solidFill>
                            <a:schemeClr val="tx1"/>
                          </a:solidFill>
                          <a:effectLst/>
                          <a:latin typeface="Arial" panose="020B0604020202020204" pitchFamily="34" charset="0"/>
                          <a:ea typeface="+mn-ea"/>
                          <a:cs typeface="Arial" panose="020B0604020202020204" pitchFamily="34" charset="0"/>
                        </a:rPr>
                        <a:t>Хурлын</a:t>
                      </a:r>
                      <a:r>
                        <a:rPr lang="en-US" sz="1300" b="0" kern="1200" dirty="0">
                          <a:solidFill>
                            <a:schemeClr val="tx1"/>
                          </a:solidFill>
                          <a:effectLst/>
                          <a:latin typeface="Arial" panose="020B0604020202020204" pitchFamily="34" charset="0"/>
                          <a:ea typeface="+mn-ea"/>
                          <a:cs typeface="Arial" panose="020B0604020202020204" pitchFamily="34" charset="0"/>
                        </a:rPr>
                        <a:t> </a:t>
                      </a:r>
                      <a:r>
                        <a:rPr lang="en-US" sz="1300" b="0" kern="1200" dirty="0" err="1">
                          <a:solidFill>
                            <a:schemeClr val="tx1"/>
                          </a:solidFill>
                          <a:effectLst/>
                          <a:latin typeface="Arial" panose="020B0604020202020204" pitchFamily="34" charset="0"/>
                          <a:ea typeface="+mn-ea"/>
                          <a:cs typeface="Arial" panose="020B0604020202020204" pitchFamily="34" charset="0"/>
                        </a:rPr>
                        <a:t>чуулганы</a:t>
                      </a:r>
                      <a:r>
                        <a:rPr lang="en-US" sz="1300" b="0" kern="1200" dirty="0">
                          <a:solidFill>
                            <a:schemeClr val="tx1"/>
                          </a:solidFill>
                          <a:effectLst/>
                          <a:latin typeface="Arial" panose="020B0604020202020204" pitchFamily="34" charset="0"/>
                          <a:ea typeface="+mn-ea"/>
                          <a:cs typeface="Arial" panose="020B0604020202020204" pitchFamily="34" charset="0"/>
                        </a:rPr>
                        <a:t> </a:t>
                      </a:r>
                      <a:r>
                        <a:rPr lang="en-US" sz="1300" b="0" kern="1200" dirty="0" err="1">
                          <a:solidFill>
                            <a:schemeClr val="tx1"/>
                          </a:solidFill>
                          <a:effectLst/>
                          <a:latin typeface="Arial" panose="020B0604020202020204" pitchFamily="34" charset="0"/>
                          <a:ea typeface="+mn-ea"/>
                          <a:cs typeface="Arial" panose="020B0604020202020204" pitchFamily="34" charset="0"/>
                        </a:rPr>
                        <a:t>нэгдсэн</a:t>
                      </a:r>
                      <a:r>
                        <a:rPr lang="en-US" sz="1300" b="0" kern="1200" dirty="0">
                          <a:solidFill>
                            <a:schemeClr val="tx1"/>
                          </a:solidFill>
                          <a:effectLst/>
                          <a:latin typeface="Arial" panose="020B0604020202020204" pitchFamily="34" charset="0"/>
                          <a:ea typeface="+mn-ea"/>
                          <a:cs typeface="Arial" panose="020B0604020202020204" pitchFamily="34" charset="0"/>
                        </a:rPr>
                        <a:t> </a:t>
                      </a:r>
                      <a:r>
                        <a:rPr lang="en-US" sz="1300" b="0" kern="1200" dirty="0" err="1">
                          <a:solidFill>
                            <a:schemeClr val="tx1"/>
                          </a:solidFill>
                          <a:effectLst/>
                          <a:latin typeface="Arial" panose="020B0604020202020204" pitchFamily="34" charset="0"/>
                          <a:ea typeface="+mn-ea"/>
                          <a:cs typeface="Arial" panose="020B0604020202020204" pitchFamily="34" charset="0"/>
                        </a:rPr>
                        <a:t>хуралдаанаар</a:t>
                      </a:r>
                      <a:r>
                        <a:rPr lang="en-US" sz="1300" b="0" kern="1200" dirty="0">
                          <a:solidFill>
                            <a:schemeClr val="tx1"/>
                          </a:solidFill>
                          <a:effectLst/>
                          <a:latin typeface="Arial" panose="020B0604020202020204" pitchFamily="34" charset="0"/>
                          <a:ea typeface="+mn-ea"/>
                          <a:cs typeface="Arial" panose="020B0604020202020204" pitchFamily="34" charset="0"/>
                        </a:rPr>
                        <a:t> </a:t>
                      </a:r>
                      <a:r>
                        <a:rPr lang="en-US" sz="1300" b="0" kern="1200" dirty="0" err="1">
                          <a:solidFill>
                            <a:schemeClr val="tx1"/>
                          </a:solidFill>
                          <a:effectLst/>
                          <a:latin typeface="Arial" panose="020B0604020202020204" pitchFamily="34" charset="0"/>
                          <a:ea typeface="+mn-ea"/>
                          <a:cs typeface="Arial" panose="020B0604020202020204" pitchFamily="34" charset="0"/>
                        </a:rPr>
                        <a:t>эцэслэн</a:t>
                      </a:r>
                      <a:r>
                        <a:rPr lang="en-US" sz="1300" b="0" kern="1200" dirty="0">
                          <a:solidFill>
                            <a:schemeClr val="tx1"/>
                          </a:solidFill>
                          <a:effectLst/>
                          <a:latin typeface="Arial" panose="020B0604020202020204" pitchFamily="34" charset="0"/>
                          <a:ea typeface="+mn-ea"/>
                          <a:cs typeface="Arial" panose="020B0604020202020204" pitchFamily="34" charset="0"/>
                        </a:rPr>
                        <a:t> </a:t>
                      </a:r>
                      <a:r>
                        <a:rPr lang="en-US" sz="1300" b="0" kern="1200" dirty="0" err="1">
                          <a:solidFill>
                            <a:schemeClr val="tx1"/>
                          </a:solidFill>
                          <a:effectLst/>
                          <a:latin typeface="Arial" panose="020B0604020202020204" pitchFamily="34" charset="0"/>
                          <a:ea typeface="+mn-ea"/>
                          <a:cs typeface="Arial" panose="020B0604020202020204" pitchFamily="34" charset="0"/>
                        </a:rPr>
                        <a:t>баталсан</a:t>
                      </a:r>
                      <a:r>
                        <a:rPr lang="en-US" sz="1300" b="0" kern="1200" dirty="0">
                          <a:solidFill>
                            <a:schemeClr val="tx1"/>
                          </a:solidFill>
                          <a:effectLst/>
                          <a:latin typeface="Arial" panose="020B0604020202020204" pitchFamily="34" charset="0"/>
                          <a:ea typeface="+mn-ea"/>
                          <a:cs typeface="Arial" panose="020B0604020202020204" pitchFamily="34" charset="0"/>
                        </a:rPr>
                        <a:t>.</a:t>
                      </a:r>
                      <a:r>
                        <a:rPr lang="x-none" sz="1300" b="0" dirty="0">
                          <a:effectLst/>
                          <a:latin typeface="Arial" panose="020B0604020202020204" pitchFamily="34" charset="0"/>
                          <a:cs typeface="Arial" panose="020B0604020202020204" pitchFamily="34" charset="0"/>
                        </a:rPr>
                        <a:t> </a:t>
                      </a:r>
                      <a:endParaRPr lang="en-US" sz="1300" b="0" dirty="0">
                        <a:solidFill>
                          <a:schemeClr val="bg2">
                            <a:lumMod val="10000"/>
                          </a:schemeClr>
                        </a:solidFill>
                        <a:latin typeface="Arial" panose="020B0604020202020204" pitchFamily="34" charset="0"/>
                        <a:cs typeface="Arial" panose="020B0604020202020204" pitchFamily="34" charset="0"/>
                      </a:endParaRPr>
                    </a:p>
                    <a:p>
                      <a:pPr marL="0" marR="0" lvl="0" indent="0" algn="just" defTabSz="675010" rtl="0" eaLnBrk="1" fontAlgn="auto" latinLnBrk="0" hangingPunct="1">
                        <a:lnSpc>
                          <a:spcPct val="100000"/>
                        </a:lnSpc>
                        <a:spcBef>
                          <a:spcPts val="0"/>
                        </a:spcBef>
                        <a:spcAft>
                          <a:spcPts val="0"/>
                        </a:spcAft>
                        <a:buClrTx/>
                        <a:buSzTx/>
                        <a:buFontTx/>
                        <a:buNone/>
                        <a:tabLst/>
                        <a:defRPr/>
                      </a:pPr>
                      <a:endParaRPr lang="en-US" sz="1300" b="0" dirty="0">
                        <a:solidFill>
                          <a:schemeClr val="bg2">
                            <a:lumMod val="10000"/>
                          </a:schemeClr>
                        </a:solidFill>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04821813"/>
                  </a:ext>
                </a:extLst>
              </a:tr>
              <a:tr h="540456">
                <a:tc>
                  <a:txBody>
                    <a:bodyPr/>
                    <a:lstStyle/>
                    <a:p>
                      <a:pPr algn="ctr" fontAlgn="b"/>
                      <a:r>
                        <a:rPr lang="en-US" sz="1100" b="1" i="0" u="none" strike="noStrike" dirty="0">
                          <a:solidFill>
                            <a:schemeClr val="bg2">
                              <a:lumMod val="10000"/>
                            </a:schemeClr>
                          </a:solidFill>
                          <a:effectLst/>
                          <a:latin typeface="Arial" panose="020B0604020202020204" pitchFamily="34" charset="0"/>
                          <a:cs typeface="Arial" panose="020B0604020202020204" pitchFamily="34" charset="0"/>
                        </a:rPr>
                        <a:t>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300" b="1" dirty="0" err="1">
                          <a:solidFill>
                            <a:schemeClr val="tx1"/>
                          </a:solidFill>
                          <a:effectLst/>
                          <a:latin typeface="Arial" panose="020B0604020202020204" pitchFamily="34" charset="0"/>
                          <a:ea typeface="Calibri"/>
                          <a:cs typeface="Arial" panose="020B0604020202020204" pitchFamily="34" charset="0"/>
                        </a:rPr>
                        <a:t>Мөнгөн</a:t>
                      </a:r>
                      <a:r>
                        <a:rPr lang="en-US" sz="1300" b="1" dirty="0">
                          <a:solidFill>
                            <a:schemeClr val="tx1"/>
                          </a:solidFill>
                          <a:effectLst/>
                          <a:latin typeface="Arial" panose="020B0604020202020204" pitchFamily="34" charset="0"/>
                          <a:ea typeface="Calibri"/>
                          <a:cs typeface="Arial" panose="020B0604020202020204" pitchFamily="34" charset="0"/>
                        </a:rPr>
                        <a:t> </a:t>
                      </a:r>
                      <a:r>
                        <a:rPr lang="en-US" sz="1300" b="1" dirty="0" err="1">
                          <a:solidFill>
                            <a:schemeClr val="tx1"/>
                          </a:solidFill>
                          <a:effectLst/>
                          <a:latin typeface="Arial" panose="020B0604020202020204" pitchFamily="34" charset="0"/>
                          <a:ea typeface="Calibri"/>
                          <a:cs typeface="Arial" panose="020B0604020202020204" pitchFamily="34" charset="0"/>
                        </a:rPr>
                        <a:t>зээлийн</a:t>
                      </a:r>
                      <a:r>
                        <a:rPr lang="en-US" sz="1300" b="1" dirty="0">
                          <a:solidFill>
                            <a:schemeClr val="tx1"/>
                          </a:solidFill>
                          <a:effectLst/>
                          <a:latin typeface="Arial" panose="020B0604020202020204" pitchFamily="34" charset="0"/>
                          <a:ea typeface="Calibri"/>
                          <a:cs typeface="Arial" panose="020B0604020202020204" pitchFamily="34" charset="0"/>
                        </a:rPr>
                        <a:t> </a:t>
                      </a:r>
                      <a:r>
                        <a:rPr lang="en-US" sz="1300" b="1" dirty="0" err="1">
                          <a:solidFill>
                            <a:schemeClr val="tx1"/>
                          </a:solidFill>
                          <a:effectLst/>
                          <a:latin typeface="Arial" panose="020B0604020202020204" pitchFamily="34" charset="0"/>
                          <a:ea typeface="Calibri"/>
                          <a:cs typeface="Arial" panose="020B0604020202020204" pitchFamily="34" charset="0"/>
                        </a:rPr>
                        <a:t>үйл</a:t>
                      </a:r>
                      <a:r>
                        <a:rPr lang="en-US" sz="1300" b="1" dirty="0">
                          <a:solidFill>
                            <a:schemeClr val="tx1"/>
                          </a:solidFill>
                          <a:effectLst/>
                          <a:latin typeface="Arial" panose="020B0604020202020204" pitchFamily="34" charset="0"/>
                          <a:ea typeface="Calibri"/>
                          <a:cs typeface="Arial" panose="020B0604020202020204" pitchFamily="34" charset="0"/>
                        </a:rPr>
                        <a:t> </a:t>
                      </a:r>
                      <a:r>
                        <a:rPr lang="en-US" sz="1300" b="1" dirty="0" err="1">
                          <a:solidFill>
                            <a:schemeClr val="tx1"/>
                          </a:solidFill>
                          <a:effectLst/>
                          <a:latin typeface="Arial" panose="020B0604020202020204" pitchFamily="34" charset="0"/>
                          <a:ea typeface="Calibri"/>
                          <a:cs typeface="Arial" panose="020B0604020202020204" pitchFamily="34" charset="0"/>
                        </a:rPr>
                        <a:t>ажиллагааг</a:t>
                      </a:r>
                      <a:r>
                        <a:rPr lang="en-US" sz="1300" b="1" dirty="0">
                          <a:solidFill>
                            <a:schemeClr val="tx1"/>
                          </a:solidFill>
                          <a:effectLst/>
                          <a:latin typeface="Arial" panose="020B0604020202020204" pitchFamily="34" charset="0"/>
                          <a:ea typeface="Calibri"/>
                          <a:cs typeface="Arial" panose="020B0604020202020204" pitchFamily="34" charset="0"/>
                        </a:rPr>
                        <a:t> </a:t>
                      </a:r>
                      <a:r>
                        <a:rPr lang="en-US" sz="1300" b="1" dirty="0" err="1">
                          <a:solidFill>
                            <a:schemeClr val="tx1"/>
                          </a:solidFill>
                          <a:effectLst/>
                          <a:latin typeface="Arial" panose="020B0604020202020204" pitchFamily="34" charset="0"/>
                          <a:ea typeface="Calibri"/>
                          <a:cs typeface="Arial" panose="020B0604020202020204" pitchFamily="34" charset="0"/>
                        </a:rPr>
                        <a:t>зохицуулах</a:t>
                      </a:r>
                      <a:r>
                        <a:rPr lang="en-US" sz="1300" b="1" dirty="0">
                          <a:solidFill>
                            <a:schemeClr val="tx1"/>
                          </a:solidFill>
                          <a:effectLst/>
                          <a:latin typeface="Arial" panose="020B0604020202020204" pitchFamily="34" charset="0"/>
                          <a:ea typeface="Calibri"/>
                          <a:cs typeface="Arial" panose="020B0604020202020204" pitchFamily="34" charset="0"/>
                        </a:rPr>
                        <a:t> </a:t>
                      </a:r>
                      <a:r>
                        <a:rPr lang="en-US" sz="1300" b="1" dirty="0" err="1">
                          <a:solidFill>
                            <a:schemeClr val="tx1"/>
                          </a:solidFill>
                          <a:effectLst/>
                          <a:latin typeface="Arial" panose="020B0604020202020204" pitchFamily="34" charset="0"/>
                          <a:ea typeface="Calibri"/>
                          <a:cs typeface="Arial" panose="020B0604020202020204" pitchFamily="34" charset="0"/>
                        </a:rPr>
                        <a:t>тухай</a:t>
                      </a:r>
                      <a:endParaRPr lang="en-US" sz="1300" b="1" dirty="0">
                        <a:solidFill>
                          <a:schemeClr val="tx1"/>
                        </a:solidFill>
                        <a:effectLst/>
                        <a:latin typeface="Arial" panose="020B0604020202020204" pitchFamily="34" charset="0"/>
                        <a:ea typeface="Calibri"/>
                        <a:cs typeface="Arial" panose="020B0604020202020204" pitchFamily="34" charset="0"/>
                      </a:endParaRPr>
                    </a:p>
                  </a:txBody>
                  <a:tcPr marL="44640" marR="44640" marT="44640" marB="446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300" b="0" kern="1200" dirty="0">
                          <a:solidFill>
                            <a:schemeClr val="tx1"/>
                          </a:solidFill>
                          <a:effectLst/>
                          <a:latin typeface="Arial" panose="020B0604020202020204" pitchFamily="34" charset="0"/>
                          <a:ea typeface="+mn-ea"/>
                          <a:cs typeface="Arial" panose="020B0604020202020204" pitchFamily="34" charset="0"/>
                        </a:rPr>
                        <a:t>2022 </a:t>
                      </a:r>
                      <a:r>
                        <a:rPr lang="en-US" sz="1300" b="0" kern="1200" dirty="0" err="1">
                          <a:solidFill>
                            <a:schemeClr val="tx1"/>
                          </a:solidFill>
                          <a:effectLst/>
                          <a:latin typeface="Arial" panose="020B0604020202020204" pitchFamily="34" charset="0"/>
                          <a:ea typeface="+mn-ea"/>
                          <a:cs typeface="Arial" panose="020B0604020202020204" pitchFamily="34" charset="0"/>
                        </a:rPr>
                        <a:t>оны</a:t>
                      </a:r>
                      <a:r>
                        <a:rPr lang="en-US" sz="1300" b="0" kern="1200" dirty="0">
                          <a:solidFill>
                            <a:schemeClr val="tx1"/>
                          </a:solidFill>
                          <a:effectLst/>
                          <a:latin typeface="Arial" panose="020B0604020202020204" pitchFamily="34" charset="0"/>
                          <a:ea typeface="+mn-ea"/>
                          <a:cs typeface="Arial" panose="020B0604020202020204" pitchFamily="34" charset="0"/>
                        </a:rPr>
                        <a:t> </a:t>
                      </a:r>
                      <a:r>
                        <a:rPr lang="x-none" sz="1300" kern="1200" dirty="0">
                          <a:solidFill>
                            <a:schemeClr val="tx1"/>
                          </a:solidFill>
                          <a:effectLst/>
                          <a:latin typeface="Arial" panose="020B0604020202020204" pitchFamily="34" charset="0"/>
                          <a:ea typeface="+mn-ea"/>
                          <a:cs typeface="Arial" panose="020B0604020202020204" pitchFamily="34" charset="0"/>
                        </a:rPr>
                        <a:t>10 дугаар сарын 14-ний өдрийн Улсын Их Хурлын чуулганы нэгдсэн хуралдаанаар хуулийн төслийн эцсийн хэлэлцүүлгийг хийсэн бөгөөд хуулийн төслийг эцэслэн батлахаар Байнгын хороонд шилжүүлсэн.</a:t>
                      </a:r>
                      <a:r>
                        <a:rPr lang="x-none" sz="1300" dirty="0">
                          <a:effectLst/>
                          <a:latin typeface="Arial" panose="020B0604020202020204" pitchFamily="34" charset="0"/>
                          <a:cs typeface="Arial" panose="020B0604020202020204" pitchFamily="34" charset="0"/>
                        </a:rPr>
                        <a:t> </a:t>
                      </a:r>
                      <a:endParaRPr lang="en-US" sz="1300" b="0" dirty="0">
                        <a:solidFill>
                          <a:schemeClr val="tx1"/>
                        </a:solidFill>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71925322"/>
                  </a:ext>
                </a:extLst>
              </a:tr>
            </a:tbl>
          </a:graphicData>
        </a:graphic>
      </p:graphicFrame>
    </p:spTree>
    <p:extLst>
      <p:ext uri="{BB962C8B-B14F-4D97-AF65-F5344CB8AC3E}">
        <p14:creationId xmlns:p14="http://schemas.microsoft.com/office/powerpoint/2010/main" val="37124306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7">
            <a:extLst>
              <a:ext uri="{FF2B5EF4-FFF2-40B4-BE49-F238E27FC236}">
                <a16:creationId xmlns:a16="http://schemas.microsoft.com/office/drawing/2014/main" id="{B0AE0856-78A6-74E6-4CB4-4B945A9CD143}"/>
              </a:ext>
            </a:extLst>
          </p:cNvPr>
          <p:cNvSpPr/>
          <p:nvPr/>
        </p:nvSpPr>
        <p:spPr>
          <a:xfrm>
            <a:off x="693962" y="1952975"/>
            <a:ext cx="2836037" cy="4432585"/>
          </a:xfrm>
          <a:prstGeom prst="roundRect">
            <a:avLst>
              <a:gd name="adj" fmla="val 7372"/>
            </a:avLst>
          </a:prstGeom>
          <a:ln/>
        </p:spPr>
        <p:style>
          <a:lnRef idx="3">
            <a:schemeClr val="lt1"/>
          </a:lnRef>
          <a:fillRef idx="1">
            <a:schemeClr val="accent1"/>
          </a:fillRef>
          <a:effectRef idx="1">
            <a:schemeClr val="accent1"/>
          </a:effectRef>
          <a:fontRef idx="minor">
            <a:schemeClr val="lt1"/>
          </a:fontRef>
        </p:style>
        <p:txBody>
          <a:bodyPr rtlCol="0" anchor="ctr"/>
          <a:lstStyle/>
          <a:p>
            <a:pPr algn="ctr"/>
            <a:endParaRPr lang="en-US" sz="1200" b="1" dirty="0">
              <a:solidFill>
                <a:srgbClr val="222976"/>
              </a:solidFill>
              <a:latin typeface="Montserrat" pitchFamily="2" charset="0"/>
              <a:cs typeface="Arial" panose="020B0604020202020204" pitchFamily="34" charset="0"/>
            </a:endParaRPr>
          </a:p>
          <a:p>
            <a:pPr algn="ctr"/>
            <a:endParaRPr lang="en-US" sz="1200" b="1" dirty="0">
              <a:solidFill>
                <a:srgbClr val="222976"/>
              </a:solidFill>
              <a:latin typeface="Montserrat" pitchFamily="2" charset="0"/>
              <a:cs typeface="Arial" panose="020B0604020202020204" pitchFamily="34" charset="0"/>
            </a:endParaRPr>
          </a:p>
          <a:p>
            <a:pPr algn="ctr"/>
            <a:endParaRPr lang="x-none" sz="1400" b="1" dirty="0">
              <a:solidFill>
                <a:srgbClr val="FFC000"/>
              </a:solidFill>
              <a:latin typeface="Arial" panose="020B0604020202020204" pitchFamily="34" charset="0"/>
              <a:cs typeface="Arial" panose="020B0604020202020204" pitchFamily="34" charset="0"/>
            </a:endParaRPr>
          </a:p>
          <a:p>
            <a:pPr algn="ctr"/>
            <a:endParaRPr lang="x-none" sz="1400" b="1" dirty="0">
              <a:solidFill>
                <a:srgbClr val="FFC000"/>
              </a:solidFill>
              <a:latin typeface="Arial" panose="020B0604020202020204" pitchFamily="34" charset="0"/>
              <a:cs typeface="Arial" panose="020B0604020202020204" pitchFamily="34" charset="0"/>
            </a:endParaRPr>
          </a:p>
          <a:p>
            <a:pPr algn="ctr"/>
            <a:endParaRPr lang="x-none" sz="1400" b="1" dirty="0">
              <a:solidFill>
                <a:srgbClr val="FFC000"/>
              </a:solidFill>
              <a:latin typeface="Arial" panose="020B0604020202020204" pitchFamily="34" charset="0"/>
              <a:cs typeface="Arial" panose="020B0604020202020204" pitchFamily="34" charset="0"/>
            </a:endParaRPr>
          </a:p>
          <a:p>
            <a:pPr algn="ctr"/>
            <a:endParaRPr lang="x-none" sz="1400" b="1" dirty="0">
              <a:solidFill>
                <a:srgbClr val="FFC000"/>
              </a:solidFill>
              <a:latin typeface="Arial" panose="020B0604020202020204" pitchFamily="34" charset="0"/>
              <a:cs typeface="Arial" panose="020B0604020202020204" pitchFamily="34" charset="0"/>
            </a:endParaRPr>
          </a:p>
          <a:p>
            <a:pPr algn="ctr"/>
            <a:r>
              <a:rPr lang="mn-MN" sz="1400" b="1" dirty="0">
                <a:solidFill>
                  <a:srgbClr val="FFC000"/>
                </a:solidFill>
                <a:latin typeface="Arial" panose="020B0604020202020204" pitchFamily="34" charset="0"/>
                <a:cs typeface="Arial" panose="020B0604020202020204" pitchFamily="34" charset="0"/>
              </a:rPr>
              <a:t>ИРГЭНИЙ БОЛОН ЗАХИРГААНЫ ШҮҮХИЙН ШИЙДВЭР ГҮЙЦЭТГЭХ ТУХАЙ ХУУЛИЙН ТӨСӨЛ</a:t>
            </a:r>
            <a:endParaRPr lang="x-none" sz="1400" b="1" dirty="0">
              <a:solidFill>
                <a:srgbClr val="FFC000"/>
              </a:solidFill>
              <a:latin typeface="Arial" panose="020B0604020202020204" pitchFamily="34" charset="0"/>
              <a:cs typeface="Arial" panose="020B0604020202020204" pitchFamily="34" charset="0"/>
            </a:endParaRPr>
          </a:p>
          <a:p>
            <a:pPr algn="ctr"/>
            <a:r>
              <a:rPr lang="x-none" sz="1400" b="1" dirty="0">
                <a:solidFill>
                  <a:schemeClr val="bg1"/>
                </a:solidFill>
                <a:latin typeface="Arial" panose="020B0604020202020204" pitchFamily="34" charset="0"/>
                <a:cs typeface="Arial" panose="020B0604020202020204" pitchFamily="34" charset="0"/>
              </a:rPr>
              <a:t>(ШСБ, намрын ээлжит чуулган)</a:t>
            </a:r>
            <a:endParaRPr lang="mn-MN" sz="1400" b="1" dirty="0">
              <a:solidFill>
                <a:schemeClr val="bg1"/>
              </a:solidFill>
              <a:latin typeface="Arial" panose="020B0604020202020204" pitchFamily="34" charset="0"/>
              <a:cs typeface="Arial" panose="020B0604020202020204" pitchFamily="34" charset="0"/>
            </a:endParaRPr>
          </a:p>
          <a:p>
            <a:pPr algn="ctr"/>
            <a:endParaRPr lang="en-US" sz="1400" b="1" dirty="0">
              <a:solidFill>
                <a:srgbClr val="92D050"/>
              </a:solidFill>
              <a:latin typeface="Arial" panose="020B0604020202020204" pitchFamily="34" charset="0"/>
              <a:cs typeface="Arial" panose="020B0604020202020204" pitchFamily="34" charset="0"/>
            </a:endParaRPr>
          </a:p>
        </p:txBody>
      </p:sp>
      <p:sp>
        <p:nvSpPr>
          <p:cNvPr id="6" name="Graphic 9">
            <a:extLst>
              <a:ext uri="{FF2B5EF4-FFF2-40B4-BE49-F238E27FC236}">
                <a16:creationId xmlns:a16="http://schemas.microsoft.com/office/drawing/2014/main" id="{56A54B74-FE7D-3A54-A433-9CD566312EC2}"/>
              </a:ext>
            </a:extLst>
          </p:cNvPr>
          <p:cNvSpPr/>
          <p:nvPr/>
        </p:nvSpPr>
        <p:spPr>
          <a:xfrm flipV="1">
            <a:off x="1824804" y="2875768"/>
            <a:ext cx="574352" cy="663134"/>
          </a:xfrm>
          <a:custGeom>
            <a:avLst/>
            <a:gdLst>
              <a:gd name="connsiteX0" fmla="*/ 1199105 w 2421311"/>
              <a:gd name="connsiteY0" fmla="*/ 2777329 h 2795587"/>
              <a:gd name="connsiteX1" fmla="*/ 1177689 w 2421311"/>
              <a:gd name="connsiteY1" fmla="*/ 2732959 h 2795587"/>
              <a:gd name="connsiteX2" fmla="*/ 1092462 w 2421311"/>
              <a:gd name="connsiteY2" fmla="*/ 2517228 h 2795587"/>
              <a:gd name="connsiteX3" fmla="*/ 1099237 w 2421311"/>
              <a:gd name="connsiteY3" fmla="*/ 2485098 h 2795587"/>
              <a:gd name="connsiteX4" fmla="*/ 1130268 w 2421311"/>
              <a:gd name="connsiteY4" fmla="*/ 2447285 h 2795587"/>
              <a:gd name="connsiteX5" fmla="*/ 1140102 w 2421311"/>
              <a:gd name="connsiteY5" fmla="*/ 2439853 h 2795587"/>
              <a:gd name="connsiteX6" fmla="*/ 1115626 w 2421311"/>
              <a:gd name="connsiteY6" fmla="*/ 2437012 h 2795587"/>
              <a:gd name="connsiteX7" fmla="*/ 846179 w 2421311"/>
              <a:gd name="connsiteY7" fmla="*/ 2374500 h 2795587"/>
              <a:gd name="connsiteX8" fmla="*/ 635953 w 2421311"/>
              <a:gd name="connsiteY8" fmla="*/ 2254722 h 2795587"/>
              <a:gd name="connsiteX9" fmla="*/ 468122 w 2421311"/>
              <a:gd name="connsiteY9" fmla="*/ 2148277 h 2795587"/>
              <a:gd name="connsiteX10" fmla="*/ 418297 w 2421311"/>
              <a:gd name="connsiteY10" fmla="*/ 2117240 h 2795587"/>
              <a:gd name="connsiteX11" fmla="*/ 342468 w 2421311"/>
              <a:gd name="connsiteY11" fmla="*/ 2078116 h 2795587"/>
              <a:gd name="connsiteX12" fmla="*/ 197801 w 2421311"/>
              <a:gd name="connsiteY12" fmla="*/ 2152649 h 2795587"/>
              <a:gd name="connsiteX13" fmla="*/ 183378 w 2421311"/>
              <a:gd name="connsiteY13" fmla="*/ 2219314 h 2795587"/>
              <a:gd name="connsiteX14" fmla="*/ 203920 w 2421311"/>
              <a:gd name="connsiteY14" fmla="*/ 2283355 h 2795587"/>
              <a:gd name="connsiteX15" fmla="*/ 370439 w 2421311"/>
              <a:gd name="connsiteY15" fmla="*/ 2305213 h 2795587"/>
              <a:gd name="connsiteX16" fmla="*/ 389014 w 2421311"/>
              <a:gd name="connsiteY16" fmla="*/ 2278984 h 2795587"/>
              <a:gd name="connsiteX17" fmla="*/ 396007 w 2421311"/>
              <a:gd name="connsiteY17" fmla="*/ 2242264 h 2795587"/>
              <a:gd name="connsiteX18" fmla="*/ 390107 w 2421311"/>
              <a:gd name="connsiteY18" fmla="*/ 2207948 h 2795587"/>
              <a:gd name="connsiteX19" fmla="*/ 308377 w 2421311"/>
              <a:gd name="connsiteY19" fmla="*/ 2164452 h 2795587"/>
              <a:gd name="connsiteX20" fmla="*/ 264889 w 2421311"/>
              <a:gd name="connsiteY20" fmla="*/ 2223685 h 2795587"/>
              <a:gd name="connsiteX21" fmla="*/ 303788 w 2421311"/>
              <a:gd name="connsiteY21" fmla="*/ 2262809 h 2795587"/>
              <a:gd name="connsiteX22" fmla="*/ 300728 w 2421311"/>
              <a:gd name="connsiteY22" fmla="*/ 2274394 h 2795587"/>
              <a:gd name="connsiteX23" fmla="*/ 231454 w 2421311"/>
              <a:gd name="connsiteY23" fmla="*/ 2240078 h 2795587"/>
              <a:gd name="connsiteX24" fmla="*/ 237573 w 2421311"/>
              <a:gd name="connsiteY24" fmla="*/ 2157676 h 2795587"/>
              <a:gd name="connsiteX25" fmla="*/ 295702 w 2421311"/>
              <a:gd name="connsiteY25" fmla="*/ 2111994 h 2795587"/>
              <a:gd name="connsiteX26" fmla="*/ 365413 w 2421311"/>
              <a:gd name="connsiteY26" fmla="*/ 2110902 h 2795587"/>
              <a:gd name="connsiteX27" fmla="*/ 461348 w 2421311"/>
              <a:gd name="connsiteY27" fmla="*/ 2212756 h 2795587"/>
              <a:gd name="connsiteX28" fmla="*/ 461566 w 2421311"/>
              <a:gd name="connsiteY28" fmla="*/ 2281607 h 2795587"/>
              <a:gd name="connsiteX29" fmla="*/ 436217 w 2421311"/>
              <a:gd name="connsiteY29" fmla="*/ 2338654 h 2795587"/>
              <a:gd name="connsiteX30" fmla="*/ 333726 w 2421311"/>
              <a:gd name="connsiteY30" fmla="*/ 2407504 h 2795587"/>
              <a:gd name="connsiteX31" fmla="*/ 247844 w 2421311"/>
              <a:gd name="connsiteY31" fmla="*/ 2405537 h 2795587"/>
              <a:gd name="connsiteX32" fmla="*/ 107111 w 2421311"/>
              <a:gd name="connsiteY32" fmla="*/ 2261498 h 2795587"/>
              <a:gd name="connsiteX33" fmla="*/ 107329 w 2421311"/>
              <a:gd name="connsiteY33" fmla="*/ 2161610 h 2795587"/>
              <a:gd name="connsiteX34" fmla="*/ 319740 w 2421311"/>
              <a:gd name="connsiteY34" fmla="*/ 1996370 h 2795587"/>
              <a:gd name="connsiteX35" fmla="*/ 335912 w 2421311"/>
              <a:gd name="connsiteY35" fmla="*/ 1996370 h 2795587"/>
              <a:gd name="connsiteX36" fmla="*/ 335912 w 2421311"/>
              <a:gd name="connsiteY36" fmla="*/ 1983911 h 2795587"/>
              <a:gd name="connsiteX37" fmla="*/ 349023 w 2421311"/>
              <a:gd name="connsiteY37" fmla="*/ 1939541 h 2795587"/>
              <a:gd name="connsiteX38" fmla="*/ 356891 w 2421311"/>
              <a:gd name="connsiteY38" fmla="*/ 1904788 h 2795587"/>
              <a:gd name="connsiteX39" fmla="*/ 337004 w 2421311"/>
              <a:gd name="connsiteY39" fmla="*/ 1894296 h 2795587"/>
              <a:gd name="connsiteX40" fmla="*/ 319303 w 2421311"/>
              <a:gd name="connsiteY40" fmla="*/ 1900853 h 2795587"/>
              <a:gd name="connsiteX41" fmla="*/ 309032 w 2421311"/>
              <a:gd name="connsiteY41" fmla="*/ 1915498 h 2795587"/>
              <a:gd name="connsiteX42" fmla="*/ 302477 w 2421311"/>
              <a:gd name="connsiteY42" fmla="*/ 1920088 h 2795587"/>
              <a:gd name="connsiteX43" fmla="*/ 306410 w 2421311"/>
              <a:gd name="connsiteY43" fmla="*/ 1887958 h 2795587"/>
              <a:gd name="connsiteX44" fmla="*/ 309251 w 2421311"/>
              <a:gd name="connsiteY44" fmla="*/ 1869379 h 2795587"/>
              <a:gd name="connsiteX45" fmla="*/ 326515 w 2421311"/>
              <a:gd name="connsiteY45" fmla="*/ 1791567 h 2795587"/>
              <a:gd name="connsiteX46" fmla="*/ 333726 w 2421311"/>
              <a:gd name="connsiteY46" fmla="*/ 1786321 h 2795587"/>
              <a:gd name="connsiteX47" fmla="*/ 320396 w 2421311"/>
              <a:gd name="connsiteY47" fmla="*/ 1745885 h 2795587"/>
              <a:gd name="connsiteX48" fmla="*/ 280842 w 2421311"/>
              <a:gd name="connsiteY48" fmla="*/ 1629168 h 2795587"/>
              <a:gd name="connsiteX49" fmla="*/ 172451 w 2421311"/>
              <a:gd name="connsiteY49" fmla="*/ 1307866 h 2795587"/>
              <a:gd name="connsiteX50" fmla="*/ 95529 w 2421311"/>
              <a:gd name="connsiteY50" fmla="*/ 1080551 h 2795587"/>
              <a:gd name="connsiteX51" fmla="*/ 23851 w 2421311"/>
              <a:gd name="connsiteY51" fmla="*/ 868098 h 2795587"/>
              <a:gd name="connsiteX52" fmla="*/ -1061 w 2421311"/>
              <a:gd name="connsiteY52" fmla="*/ 805149 h 2795587"/>
              <a:gd name="connsiteX53" fmla="*/ -4995 w 2421311"/>
              <a:gd name="connsiteY53" fmla="*/ 802964 h 2795587"/>
              <a:gd name="connsiteX54" fmla="*/ 60783 w 2421311"/>
              <a:gd name="connsiteY54" fmla="*/ 736955 h 2795587"/>
              <a:gd name="connsiteX55" fmla="*/ 282372 w 2421311"/>
              <a:gd name="connsiteY55" fmla="*/ 639690 h 2795587"/>
              <a:gd name="connsiteX56" fmla="*/ 424416 w 2421311"/>
              <a:gd name="connsiteY56" fmla="*/ 641001 h 2795587"/>
              <a:gd name="connsiteX57" fmla="*/ 653217 w 2421311"/>
              <a:gd name="connsiteY57" fmla="*/ 749851 h 2795587"/>
              <a:gd name="connsiteX58" fmla="*/ 705227 w 2421311"/>
              <a:gd name="connsiteY58" fmla="*/ 803838 h 2795587"/>
              <a:gd name="connsiteX59" fmla="*/ 701075 w 2421311"/>
              <a:gd name="connsiteY59" fmla="*/ 805149 h 2795587"/>
              <a:gd name="connsiteX60" fmla="*/ 525377 w 2421311"/>
              <a:gd name="connsiteY60" fmla="*/ 1312238 h 2795587"/>
              <a:gd name="connsiteX61" fmla="*/ 365413 w 2421311"/>
              <a:gd name="connsiteY61" fmla="*/ 1785010 h 2795587"/>
              <a:gd name="connsiteX62" fmla="*/ 367380 w 2421311"/>
              <a:gd name="connsiteY62" fmla="*/ 1788726 h 2795587"/>
              <a:gd name="connsiteX63" fmla="*/ 390544 w 2421311"/>
              <a:gd name="connsiteY63" fmla="*/ 1814517 h 2795587"/>
              <a:gd name="connsiteX64" fmla="*/ 388796 w 2421311"/>
              <a:gd name="connsiteY64" fmla="*/ 1871783 h 2795587"/>
              <a:gd name="connsiteX65" fmla="*/ 387703 w 2421311"/>
              <a:gd name="connsiteY65" fmla="*/ 1896263 h 2795587"/>
              <a:gd name="connsiteX66" fmla="*/ 387703 w 2421311"/>
              <a:gd name="connsiteY66" fmla="*/ 1922492 h 2795587"/>
              <a:gd name="connsiteX67" fmla="*/ 374154 w 2421311"/>
              <a:gd name="connsiteY67" fmla="*/ 1946098 h 2795587"/>
              <a:gd name="connsiteX68" fmla="*/ 359076 w 2421311"/>
              <a:gd name="connsiteY68" fmla="*/ 1966862 h 2795587"/>
              <a:gd name="connsiteX69" fmla="*/ 349461 w 2421311"/>
              <a:gd name="connsiteY69" fmla="*/ 1997462 h 2795587"/>
              <a:gd name="connsiteX70" fmla="*/ 366287 w 2421311"/>
              <a:gd name="connsiteY70" fmla="*/ 2002927 h 2795587"/>
              <a:gd name="connsiteX71" fmla="*/ 469215 w 2421311"/>
              <a:gd name="connsiteY71" fmla="*/ 2054291 h 2795587"/>
              <a:gd name="connsiteX72" fmla="*/ 919824 w 2421311"/>
              <a:gd name="connsiteY72" fmla="*/ 2246417 h 2795587"/>
              <a:gd name="connsiteX73" fmla="*/ 1114315 w 2421311"/>
              <a:gd name="connsiteY73" fmla="*/ 2281170 h 2795587"/>
              <a:gd name="connsiteX74" fmla="*/ 1141850 w 2421311"/>
              <a:gd name="connsiteY74" fmla="*/ 2284011 h 2795587"/>
              <a:gd name="connsiteX75" fmla="*/ 1142724 w 2421311"/>
              <a:gd name="connsiteY75" fmla="*/ 2245542 h 2795587"/>
              <a:gd name="connsiteX76" fmla="*/ 1158458 w 2421311"/>
              <a:gd name="connsiteY76" fmla="*/ 2182812 h 2795587"/>
              <a:gd name="connsiteX77" fmla="*/ 1166107 w 2421311"/>
              <a:gd name="connsiteY77" fmla="*/ 2174069 h 2795587"/>
              <a:gd name="connsiteX78" fmla="*/ 1158458 w 2421311"/>
              <a:gd name="connsiteY78" fmla="*/ 2166638 h 2795587"/>
              <a:gd name="connsiteX79" fmla="*/ 1142069 w 2421311"/>
              <a:gd name="connsiteY79" fmla="*/ 2094509 h 2795587"/>
              <a:gd name="connsiteX80" fmla="*/ 1167418 w 2421311"/>
              <a:gd name="connsiteY80" fmla="*/ 2062378 h 2795587"/>
              <a:gd name="connsiteX81" fmla="*/ 1166762 w 2421311"/>
              <a:gd name="connsiteY81" fmla="*/ 2056477 h 2795587"/>
              <a:gd name="connsiteX82" fmla="*/ 1147969 w 2421311"/>
              <a:gd name="connsiteY82" fmla="*/ 2033527 h 2795587"/>
              <a:gd name="connsiteX83" fmla="*/ 1143380 w 2421311"/>
              <a:gd name="connsiteY83" fmla="*/ 2023691 h 2795587"/>
              <a:gd name="connsiteX84" fmla="*/ 1143380 w 2421311"/>
              <a:gd name="connsiteY84" fmla="*/ 1377809 h 2795587"/>
              <a:gd name="connsiteX85" fmla="*/ 1143380 w 2421311"/>
              <a:gd name="connsiteY85" fmla="*/ 731928 h 2795587"/>
              <a:gd name="connsiteX86" fmla="*/ 1148187 w 2421311"/>
              <a:gd name="connsiteY86" fmla="*/ 722966 h 2795587"/>
              <a:gd name="connsiteX87" fmla="*/ 1159988 w 2421311"/>
              <a:gd name="connsiteY87" fmla="*/ 707010 h 2795587"/>
              <a:gd name="connsiteX88" fmla="*/ 1166762 w 2421311"/>
              <a:gd name="connsiteY88" fmla="*/ 700016 h 2795587"/>
              <a:gd name="connsiteX89" fmla="*/ 1157147 w 2421311"/>
              <a:gd name="connsiteY89" fmla="*/ 689743 h 2795587"/>
              <a:gd name="connsiteX90" fmla="*/ 1145347 w 2421311"/>
              <a:gd name="connsiteY90" fmla="*/ 612150 h 2795587"/>
              <a:gd name="connsiteX91" fmla="*/ 1151465 w 2421311"/>
              <a:gd name="connsiteY91" fmla="*/ 599473 h 2795587"/>
              <a:gd name="connsiteX92" fmla="*/ 1127864 w 2421311"/>
              <a:gd name="connsiteY92" fmla="*/ 574993 h 2795587"/>
              <a:gd name="connsiteX93" fmla="*/ 878740 w 2421311"/>
              <a:gd name="connsiteY93" fmla="*/ 388113 h 2795587"/>
              <a:gd name="connsiteX94" fmla="*/ 595525 w 2421311"/>
              <a:gd name="connsiteY94" fmla="*/ 318826 h 2795587"/>
              <a:gd name="connsiteX95" fmla="*/ 578043 w 2421311"/>
              <a:gd name="connsiteY95" fmla="*/ 314017 h 2795587"/>
              <a:gd name="connsiteX96" fmla="*/ 575202 w 2421311"/>
              <a:gd name="connsiteY96" fmla="*/ 279045 h 2795587"/>
              <a:gd name="connsiteX97" fmla="*/ 575202 w 2421311"/>
              <a:gd name="connsiteY97" fmla="*/ 247789 h 2795587"/>
              <a:gd name="connsiteX98" fmla="*/ 472056 w 2421311"/>
              <a:gd name="connsiteY98" fmla="*/ 247789 h 2795587"/>
              <a:gd name="connsiteX99" fmla="*/ 368910 w 2421311"/>
              <a:gd name="connsiteY99" fmla="*/ 247789 h 2795587"/>
              <a:gd name="connsiteX100" fmla="*/ 363228 w 2421311"/>
              <a:gd name="connsiteY100" fmla="*/ 238172 h 2795587"/>
              <a:gd name="connsiteX101" fmla="*/ 355142 w 2421311"/>
              <a:gd name="connsiteY101" fmla="*/ 168666 h 2795587"/>
              <a:gd name="connsiteX102" fmla="*/ 356016 w 2421311"/>
              <a:gd name="connsiteY102" fmla="*/ 140689 h 2795587"/>
              <a:gd name="connsiteX103" fmla="*/ 286087 w 2421311"/>
              <a:gd name="connsiteY103" fmla="*/ 140689 h 2795587"/>
              <a:gd name="connsiteX104" fmla="*/ 215939 w 2421311"/>
              <a:gd name="connsiteY104" fmla="*/ 140689 h 2795587"/>
              <a:gd name="connsiteX105" fmla="*/ 210694 w 2421311"/>
              <a:gd name="connsiteY105" fmla="*/ 133695 h 2795587"/>
              <a:gd name="connsiteX106" fmla="*/ 202390 w 2421311"/>
              <a:gd name="connsiteY106" fmla="*/ 117739 h 2795587"/>
              <a:gd name="connsiteX107" fmla="*/ 201297 w 2421311"/>
              <a:gd name="connsiteY107" fmla="*/ 25501 h 2795587"/>
              <a:gd name="connsiteX108" fmla="*/ 203264 w 2421311"/>
              <a:gd name="connsiteY108" fmla="*/ -5755 h 2795587"/>
              <a:gd name="connsiteX109" fmla="*/ 1205661 w 2421311"/>
              <a:gd name="connsiteY109" fmla="*/ -5755 h 2795587"/>
              <a:gd name="connsiteX110" fmla="*/ 2208276 w 2421311"/>
              <a:gd name="connsiteY110" fmla="*/ -5755 h 2795587"/>
              <a:gd name="connsiteX111" fmla="*/ 2209806 w 2421311"/>
              <a:gd name="connsiteY111" fmla="*/ 32058 h 2795587"/>
              <a:gd name="connsiteX112" fmla="*/ 2197350 w 2421311"/>
              <a:gd name="connsiteY112" fmla="*/ 133695 h 2795587"/>
              <a:gd name="connsiteX113" fmla="*/ 2192979 w 2421311"/>
              <a:gd name="connsiteY113" fmla="*/ 140689 h 2795587"/>
              <a:gd name="connsiteX114" fmla="*/ 2124798 w 2421311"/>
              <a:gd name="connsiteY114" fmla="*/ 140689 h 2795587"/>
              <a:gd name="connsiteX115" fmla="*/ 2056398 w 2421311"/>
              <a:gd name="connsiteY115" fmla="*/ 140689 h 2795587"/>
              <a:gd name="connsiteX116" fmla="*/ 2056616 w 2421311"/>
              <a:gd name="connsiteY116" fmla="*/ 177409 h 2795587"/>
              <a:gd name="connsiteX117" fmla="*/ 2044379 w 2421311"/>
              <a:gd name="connsiteY117" fmla="*/ 241888 h 2795587"/>
              <a:gd name="connsiteX118" fmla="*/ 2040226 w 2421311"/>
              <a:gd name="connsiteY118" fmla="*/ 247789 h 2795587"/>
              <a:gd name="connsiteX119" fmla="*/ 1937736 w 2421311"/>
              <a:gd name="connsiteY119" fmla="*/ 247789 h 2795587"/>
              <a:gd name="connsiteX120" fmla="*/ 1835464 w 2421311"/>
              <a:gd name="connsiteY120" fmla="*/ 247789 h 2795587"/>
              <a:gd name="connsiteX121" fmla="*/ 1836557 w 2421311"/>
              <a:gd name="connsiteY121" fmla="*/ 274674 h 2795587"/>
              <a:gd name="connsiteX122" fmla="*/ 1834371 w 2421311"/>
              <a:gd name="connsiteY122" fmla="*/ 309427 h 2795587"/>
              <a:gd name="connsiteX123" fmla="*/ 1816015 w 2421311"/>
              <a:gd name="connsiteY123" fmla="*/ 318826 h 2795587"/>
              <a:gd name="connsiteX124" fmla="*/ 1532363 w 2421311"/>
              <a:gd name="connsiteY124" fmla="*/ 388113 h 2795587"/>
              <a:gd name="connsiteX125" fmla="*/ 1282146 w 2421311"/>
              <a:gd name="connsiteY125" fmla="*/ 576085 h 2795587"/>
              <a:gd name="connsiteX126" fmla="*/ 1259856 w 2421311"/>
              <a:gd name="connsiteY126" fmla="*/ 599691 h 2795587"/>
              <a:gd name="connsiteX127" fmla="*/ 1266194 w 2421311"/>
              <a:gd name="connsiteY127" fmla="*/ 612150 h 2795587"/>
              <a:gd name="connsiteX128" fmla="*/ 1254174 w 2421311"/>
              <a:gd name="connsiteY128" fmla="*/ 689743 h 2795587"/>
              <a:gd name="connsiteX129" fmla="*/ 1244559 w 2421311"/>
              <a:gd name="connsiteY129" fmla="*/ 700016 h 2795587"/>
              <a:gd name="connsiteX130" fmla="*/ 1251771 w 2421311"/>
              <a:gd name="connsiteY130" fmla="*/ 707229 h 2795587"/>
              <a:gd name="connsiteX131" fmla="*/ 1263353 w 2421311"/>
              <a:gd name="connsiteY131" fmla="*/ 724278 h 2795587"/>
              <a:gd name="connsiteX132" fmla="*/ 1267942 w 2421311"/>
              <a:gd name="connsiteY132" fmla="*/ 734113 h 2795587"/>
              <a:gd name="connsiteX133" fmla="*/ 1267942 w 2421311"/>
              <a:gd name="connsiteY133" fmla="*/ 1378902 h 2795587"/>
              <a:gd name="connsiteX134" fmla="*/ 1267942 w 2421311"/>
              <a:gd name="connsiteY134" fmla="*/ 2023691 h 2795587"/>
              <a:gd name="connsiteX135" fmla="*/ 1263353 w 2421311"/>
              <a:gd name="connsiteY135" fmla="*/ 2033527 h 2795587"/>
              <a:gd name="connsiteX136" fmla="*/ 1244559 w 2421311"/>
              <a:gd name="connsiteY136" fmla="*/ 2056477 h 2795587"/>
              <a:gd name="connsiteX137" fmla="*/ 1243903 w 2421311"/>
              <a:gd name="connsiteY137" fmla="*/ 2062378 h 2795587"/>
              <a:gd name="connsiteX138" fmla="*/ 1255486 w 2421311"/>
              <a:gd name="connsiteY138" fmla="*/ 2072651 h 2795587"/>
              <a:gd name="connsiteX139" fmla="*/ 1254611 w 2421311"/>
              <a:gd name="connsiteY139" fmla="*/ 2164670 h 2795587"/>
              <a:gd name="connsiteX140" fmla="*/ 1244996 w 2421311"/>
              <a:gd name="connsiteY140" fmla="*/ 2174943 h 2795587"/>
              <a:gd name="connsiteX141" fmla="*/ 1251552 w 2421311"/>
              <a:gd name="connsiteY141" fmla="*/ 2181063 h 2795587"/>
              <a:gd name="connsiteX142" fmla="*/ 1268597 w 2421311"/>
              <a:gd name="connsiteY142" fmla="*/ 2245761 h 2795587"/>
              <a:gd name="connsiteX143" fmla="*/ 1269471 w 2421311"/>
              <a:gd name="connsiteY143" fmla="*/ 2284011 h 2795587"/>
              <a:gd name="connsiteX144" fmla="*/ 1275153 w 2421311"/>
              <a:gd name="connsiteY144" fmla="*/ 2283355 h 2795587"/>
              <a:gd name="connsiteX145" fmla="*/ 1312740 w 2421311"/>
              <a:gd name="connsiteY145" fmla="*/ 2279421 h 2795587"/>
              <a:gd name="connsiteX146" fmla="*/ 1578036 w 2421311"/>
              <a:gd name="connsiteY146" fmla="*/ 2221281 h 2795587"/>
              <a:gd name="connsiteX147" fmla="*/ 1961337 w 2421311"/>
              <a:gd name="connsiteY147" fmla="*/ 2043800 h 2795587"/>
              <a:gd name="connsiteX148" fmla="*/ 2053120 w 2421311"/>
              <a:gd name="connsiteY148" fmla="*/ 2000741 h 2795587"/>
              <a:gd name="connsiteX149" fmla="*/ 2062298 w 2421311"/>
              <a:gd name="connsiteY149" fmla="*/ 1994184 h 2795587"/>
              <a:gd name="connsiteX150" fmla="*/ 2046345 w 2421311"/>
              <a:gd name="connsiteY150" fmla="*/ 1957901 h 2795587"/>
              <a:gd name="connsiteX151" fmla="*/ 2023618 w 2421311"/>
              <a:gd name="connsiteY151" fmla="*/ 1895826 h 2795587"/>
              <a:gd name="connsiteX152" fmla="*/ 2022526 w 2421311"/>
              <a:gd name="connsiteY152" fmla="*/ 1872002 h 2795587"/>
              <a:gd name="connsiteX153" fmla="*/ 2020777 w 2421311"/>
              <a:gd name="connsiteY153" fmla="*/ 1814517 h 2795587"/>
              <a:gd name="connsiteX154" fmla="*/ 2043941 w 2421311"/>
              <a:gd name="connsiteY154" fmla="*/ 1788726 h 2795587"/>
              <a:gd name="connsiteX155" fmla="*/ 2045908 w 2421311"/>
              <a:gd name="connsiteY155" fmla="*/ 1785010 h 2795587"/>
              <a:gd name="connsiteX156" fmla="*/ 1885944 w 2421311"/>
              <a:gd name="connsiteY156" fmla="*/ 1312238 h 2795587"/>
              <a:gd name="connsiteX157" fmla="*/ 1710246 w 2421311"/>
              <a:gd name="connsiteY157" fmla="*/ 805149 h 2795587"/>
              <a:gd name="connsiteX158" fmla="*/ 1706094 w 2421311"/>
              <a:gd name="connsiteY158" fmla="*/ 803838 h 2795587"/>
              <a:gd name="connsiteX159" fmla="*/ 1758104 w 2421311"/>
              <a:gd name="connsiteY159" fmla="*/ 749851 h 2795587"/>
              <a:gd name="connsiteX160" fmla="*/ 1986905 w 2421311"/>
              <a:gd name="connsiteY160" fmla="*/ 641001 h 2795587"/>
              <a:gd name="connsiteX161" fmla="*/ 2128950 w 2421311"/>
              <a:gd name="connsiteY161" fmla="*/ 639690 h 2795587"/>
              <a:gd name="connsiteX162" fmla="*/ 2350539 w 2421311"/>
              <a:gd name="connsiteY162" fmla="*/ 736955 h 2795587"/>
              <a:gd name="connsiteX163" fmla="*/ 2416317 w 2421311"/>
              <a:gd name="connsiteY163" fmla="*/ 802964 h 2795587"/>
              <a:gd name="connsiteX164" fmla="*/ 2412602 w 2421311"/>
              <a:gd name="connsiteY164" fmla="*/ 805149 h 2795587"/>
              <a:gd name="connsiteX165" fmla="*/ 2387471 w 2421311"/>
              <a:gd name="connsiteY165" fmla="*/ 868098 h 2795587"/>
              <a:gd name="connsiteX166" fmla="*/ 2315793 w 2421311"/>
              <a:gd name="connsiteY166" fmla="*/ 1080551 h 2795587"/>
              <a:gd name="connsiteX167" fmla="*/ 2238870 w 2421311"/>
              <a:gd name="connsiteY167" fmla="*/ 1307866 h 2795587"/>
              <a:gd name="connsiteX168" fmla="*/ 2130479 w 2421311"/>
              <a:gd name="connsiteY168" fmla="*/ 1629168 h 2795587"/>
              <a:gd name="connsiteX169" fmla="*/ 2090925 w 2421311"/>
              <a:gd name="connsiteY169" fmla="*/ 1745885 h 2795587"/>
              <a:gd name="connsiteX170" fmla="*/ 2077595 w 2421311"/>
              <a:gd name="connsiteY170" fmla="*/ 1786321 h 2795587"/>
              <a:gd name="connsiteX171" fmla="*/ 2084807 w 2421311"/>
              <a:gd name="connsiteY171" fmla="*/ 1791567 h 2795587"/>
              <a:gd name="connsiteX172" fmla="*/ 2102071 w 2421311"/>
              <a:gd name="connsiteY172" fmla="*/ 1869379 h 2795587"/>
              <a:gd name="connsiteX173" fmla="*/ 2104911 w 2421311"/>
              <a:gd name="connsiteY173" fmla="*/ 1887958 h 2795587"/>
              <a:gd name="connsiteX174" fmla="*/ 2108845 w 2421311"/>
              <a:gd name="connsiteY174" fmla="*/ 1920088 h 2795587"/>
              <a:gd name="connsiteX175" fmla="*/ 2102289 w 2421311"/>
              <a:gd name="connsiteY175" fmla="*/ 1915498 h 2795587"/>
              <a:gd name="connsiteX176" fmla="*/ 2092018 w 2421311"/>
              <a:gd name="connsiteY176" fmla="*/ 1900853 h 2795587"/>
              <a:gd name="connsiteX177" fmla="*/ 2074317 w 2421311"/>
              <a:gd name="connsiteY177" fmla="*/ 1894296 h 2795587"/>
              <a:gd name="connsiteX178" fmla="*/ 2054431 w 2421311"/>
              <a:gd name="connsiteY178" fmla="*/ 1904788 h 2795587"/>
              <a:gd name="connsiteX179" fmla="*/ 2062298 w 2421311"/>
              <a:gd name="connsiteY179" fmla="*/ 1939541 h 2795587"/>
              <a:gd name="connsiteX180" fmla="*/ 2075410 w 2421311"/>
              <a:gd name="connsiteY180" fmla="*/ 1983911 h 2795587"/>
              <a:gd name="connsiteX181" fmla="*/ 2075410 w 2421311"/>
              <a:gd name="connsiteY181" fmla="*/ 1996370 h 2795587"/>
              <a:gd name="connsiteX182" fmla="*/ 2091581 w 2421311"/>
              <a:gd name="connsiteY182" fmla="*/ 1996370 h 2795587"/>
              <a:gd name="connsiteX183" fmla="*/ 2303992 w 2421311"/>
              <a:gd name="connsiteY183" fmla="*/ 2161610 h 2795587"/>
              <a:gd name="connsiteX184" fmla="*/ 2304211 w 2421311"/>
              <a:gd name="connsiteY184" fmla="*/ 2261498 h 2795587"/>
              <a:gd name="connsiteX185" fmla="*/ 2177463 w 2421311"/>
              <a:gd name="connsiteY185" fmla="*/ 2400947 h 2795587"/>
              <a:gd name="connsiteX186" fmla="*/ 2003513 w 2421311"/>
              <a:gd name="connsiteY186" fmla="*/ 2369473 h 2795587"/>
              <a:gd name="connsiteX187" fmla="*/ 1949755 w 2421311"/>
              <a:gd name="connsiteY187" fmla="*/ 2280951 h 2795587"/>
              <a:gd name="connsiteX188" fmla="*/ 1949974 w 2421311"/>
              <a:gd name="connsiteY188" fmla="*/ 2212756 h 2795587"/>
              <a:gd name="connsiteX189" fmla="*/ 2045908 w 2421311"/>
              <a:gd name="connsiteY189" fmla="*/ 2110902 h 2795587"/>
              <a:gd name="connsiteX190" fmla="*/ 2115619 w 2421311"/>
              <a:gd name="connsiteY190" fmla="*/ 2111994 h 2795587"/>
              <a:gd name="connsiteX191" fmla="*/ 2173748 w 2421311"/>
              <a:gd name="connsiteY191" fmla="*/ 2157676 h 2795587"/>
              <a:gd name="connsiteX192" fmla="*/ 2179867 w 2421311"/>
              <a:gd name="connsiteY192" fmla="*/ 2240078 h 2795587"/>
              <a:gd name="connsiteX193" fmla="*/ 2110593 w 2421311"/>
              <a:gd name="connsiteY193" fmla="*/ 2274394 h 2795587"/>
              <a:gd name="connsiteX194" fmla="*/ 2107534 w 2421311"/>
              <a:gd name="connsiteY194" fmla="*/ 2262809 h 2795587"/>
              <a:gd name="connsiteX195" fmla="*/ 2146432 w 2421311"/>
              <a:gd name="connsiteY195" fmla="*/ 2223685 h 2795587"/>
              <a:gd name="connsiteX196" fmla="*/ 2102945 w 2421311"/>
              <a:gd name="connsiteY196" fmla="*/ 2164452 h 2795587"/>
              <a:gd name="connsiteX197" fmla="*/ 2021214 w 2421311"/>
              <a:gd name="connsiteY197" fmla="*/ 2207948 h 2795587"/>
              <a:gd name="connsiteX198" fmla="*/ 2015314 w 2421311"/>
              <a:gd name="connsiteY198" fmla="*/ 2242264 h 2795587"/>
              <a:gd name="connsiteX199" fmla="*/ 2022307 w 2421311"/>
              <a:gd name="connsiteY199" fmla="*/ 2278984 h 2795587"/>
              <a:gd name="connsiteX200" fmla="*/ 2140095 w 2421311"/>
              <a:gd name="connsiteY200" fmla="*/ 2332097 h 2795587"/>
              <a:gd name="connsiteX201" fmla="*/ 2225103 w 2421311"/>
              <a:gd name="connsiteY201" fmla="*/ 2245542 h 2795587"/>
              <a:gd name="connsiteX202" fmla="*/ 2224884 w 2421311"/>
              <a:gd name="connsiteY202" fmla="*/ 2181282 h 2795587"/>
              <a:gd name="connsiteX203" fmla="*/ 2098356 w 2421311"/>
              <a:gd name="connsiteY203" fmla="*/ 2076149 h 2795587"/>
              <a:gd name="connsiteX204" fmla="*/ 1993024 w 2421311"/>
              <a:gd name="connsiteY204" fmla="*/ 2117240 h 2795587"/>
              <a:gd name="connsiteX205" fmla="*/ 1943199 w 2421311"/>
              <a:gd name="connsiteY205" fmla="*/ 2148277 h 2795587"/>
              <a:gd name="connsiteX206" fmla="*/ 1775368 w 2421311"/>
              <a:gd name="connsiteY206" fmla="*/ 2254722 h 2795587"/>
              <a:gd name="connsiteX207" fmla="*/ 1565142 w 2421311"/>
              <a:gd name="connsiteY207" fmla="*/ 2374500 h 2795587"/>
              <a:gd name="connsiteX208" fmla="*/ 1295914 w 2421311"/>
              <a:gd name="connsiteY208" fmla="*/ 2437012 h 2795587"/>
              <a:gd name="connsiteX209" fmla="*/ 1271220 w 2421311"/>
              <a:gd name="connsiteY209" fmla="*/ 2439853 h 2795587"/>
              <a:gd name="connsiteX210" fmla="*/ 1281054 w 2421311"/>
              <a:gd name="connsiteY210" fmla="*/ 2447285 h 2795587"/>
              <a:gd name="connsiteX211" fmla="*/ 1312085 w 2421311"/>
              <a:gd name="connsiteY211" fmla="*/ 2485098 h 2795587"/>
              <a:gd name="connsiteX212" fmla="*/ 1318204 w 2421311"/>
              <a:gd name="connsiteY212" fmla="*/ 2523129 h 2795587"/>
              <a:gd name="connsiteX213" fmla="*/ 1235381 w 2421311"/>
              <a:gd name="connsiteY213" fmla="*/ 2729462 h 2795587"/>
              <a:gd name="connsiteX214" fmla="*/ 1207846 w 2421311"/>
              <a:gd name="connsiteY214" fmla="*/ 2786728 h 2795587"/>
              <a:gd name="connsiteX215" fmla="*/ 1199105 w 2421311"/>
              <a:gd name="connsiteY215" fmla="*/ 2777329 h 2795587"/>
              <a:gd name="connsiteX216" fmla="*/ 375029 w 2421311"/>
              <a:gd name="connsiteY216" fmla="*/ 1859980 h 2795587"/>
              <a:gd name="connsiteX217" fmla="*/ 337660 w 2421311"/>
              <a:gd name="connsiteY217" fmla="*/ 1797469 h 2795587"/>
              <a:gd name="connsiteX218" fmla="*/ 324111 w 2421311"/>
              <a:gd name="connsiteY218" fmla="*/ 1859980 h 2795587"/>
              <a:gd name="connsiteX219" fmla="*/ 331978 w 2421311"/>
              <a:gd name="connsiteY219" fmla="*/ 1867193 h 2795587"/>
              <a:gd name="connsiteX220" fmla="*/ 363665 w 2421311"/>
              <a:gd name="connsiteY220" fmla="*/ 1868067 h 2795587"/>
              <a:gd name="connsiteX221" fmla="*/ 371095 w 2421311"/>
              <a:gd name="connsiteY221" fmla="*/ 1870253 h 2795587"/>
              <a:gd name="connsiteX222" fmla="*/ 375029 w 2421311"/>
              <a:gd name="connsiteY222" fmla="*/ 1859980 h 2795587"/>
              <a:gd name="connsiteX223" fmla="*/ 2064265 w 2421311"/>
              <a:gd name="connsiteY223" fmla="*/ 1864789 h 2795587"/>
              <a:gd name="connsiteX224" fmla="*/ 2079343 w 2421311"/>
              <a:gd name="connsiteY224" fmla="*/ 1867193 h 2795587"/>
              <a:gd name="connsiteX225" fmla="*/ 2087210 w 2421311"/>
              <a:gd name="connsiteY225" fmla="*/ 1859980 h 2795587"/>
              <a:gd name="connsiteX226" fmla="*/ 2073662 w 2421311"/>
              <a:gd name="connsiteY226" fmla="*/ 1797469 h 2795587"/>
              <a:gd name="connsiteX227" fmla="*/ 2034545 w 2421311"/>
              <a:gd name="connsiteY227" fmla="*/ 1846429 h 2795587"/>
              <a:gd name="connsiteX228" fmla="*/ 2037823 w 2421311"/>
              <a:gd name="connsiteY228" fmla="*/ 1865663 h 2795587"/>
              <a:gd name="connsiteX229" fmla="*/ 2046782 w 2421311"/>
              <a:gd name="connsiteY229" fmla="*/ 1868286 h 2795587"/>
              <a:gd name="connsiteX230" fmla="*/ 2064265 w 2421311"/>
              <a:gd name="connsiteY230" fmla="*/ 1864789 h 2795587"/>
              <a:gd name="connsiteX231" fmla="*/ 340282 w 2421311"/>
              <a:gd name="connsiteY231" fmla="*/ 1269616 h 2795587"/>
              <a:gd name="connsiteX232" fmla="*/ 340282 w 2421311"/>
              <a:gd name="connsiteY232" fmla="*/ 805149 h 2795587"/>
              <a:gd name="connsiteX233" fmla="*/ 181630 w 2421311"/>
              <a:gd name="connsiteY233" fmla="*/ 805149 h 2795587"/>
              <a:gd name="connsiteX234" fmla="*/ 24507 w 2421311"/>
              <a:gd name="connsiteY234" fmla="*/ 807335 h 2795587"/>
              <a:gd name="connsiteX235" fmla="*/ 48982 w 2421311"/>
              <a:gd name="connsiteY235" fmla="*/ 877715 h 2795587"/>
              <a:gd name="connsiteX236" fmla="*/ 150817 w 2421311"/>
              <a:gd name="connsiteY236" fmla="*/ 1180001 h 2795587"/>
              <a:gd name="connsiteX237" fmla="*/ 204575 w 2421311"/>
              <a:gd name="connsiteY237" fmla="*/ 1339122 h 2795587"/>
              <a:gd name="connsiteX238" fmla="*/ 257241 w 2421311"/>
              <a:gd name="connsiteY238" fmla="*/ 1494746 h 2795587"/>
              <a:gd name="connsiteX239" fmla="*/ 309688 w 2421311"/>
              <a:gd name="connsiteY239" fmla="*/ 1650588 h 2795587"/>
              <a:gd name="connsiteX240" fmla="*/ 339190 w 2421311"/>
              <a:gd name="connsiteY240" fmla="*/ 1734083 h 2795587"/>
              <a:gd name="connsiteX241" fmla="*/ 340282 w 2421311"/>
              <a:gd name="connsiteY241" fmla="*/ 1269616 h 2795587"/>
              <a:gd name="connsiteX242" fmla="*/ 530403 w 2421311"/>
              <a:gd name="connsiteY242" fmla="*/ 1232459 h 2795587"/>
              <a:gd name="connsiteX243" fmla="*/ 673977 w 2421311"/>
              <a:gd name="connsiteY243" fmla="*/ 807991 h 2795587"/>
              <a:gd name="connsiteX244" fmla="*/ 517510 w 2421311"/>
              <a:gd name="connsiteY244" fmla="*/ 805149 h 2795587"/>
              <a:gd name="connsiteX245" fmla="*/ 359950 w 2421311"/>
              <a:gd name="connsiteY245" fmla="*/ 805149 h 2795587"/>
              <a:gd name="connsiteX246" fmla="*/ 360168 w 2421311"/>
              <a:gd name="connsiteY246" fmla="*/ 1270272 h 2795587"/>
              <a:gd name="connsiteX247" fmla="*/ 360168 w 2421311"/>
              <a:gd name="connsiteY247" fmla="*/ 1735175 h 2795587"/>
              <a:gd name="connsiteX248" fmla="*/ 374154 w 2421311"/>
              <a:gd name="connsiteY248" fmla="*/ 1694739 h 2795587"/>
              <a:gd name="connsiteX249" fmla="*/ 530403 w 2421311"/>
              <a:gd name="connsiteY249" fmla="*/ 1232459 h 2795587"/>
              <a:gd name="connsiteX250" fmla="*/ 2051372 w 2421311"/>
              <a:gd name="connsiteY250" fmla="*/ 1269616 h 2795587"/>
              <a:gd name="connsiteX251" fmla="*/ 2051372 w 2421311"/>
              <a:gd name="connsiteY251" fmla="*/ 805149 h 2795587"/>
              <a:gd name="connsiteX252" fmla="*/ 1893811 w 2421311"/>
              <a:gd name="connsiteY252" fmla="*/ 805149 h 2795587"/>
              <a:gd name="connsiteX253" fmla="*/ 1737344 w 2421311"/>
              <a:gd name="connsiteY253" fmla="*/ 807991 h 2795587"/>
              <a:gd name="connsiteX254" fmla="*/ 2036949 w 2421311"/>
              <a:gd name="connsiteY254" fmla="*/ 1694084 h 2795587"/>
              <a:gd name="connsiteX255" fmla="*/ 2050934 w 2421311"/>
              <a:gd name="connsiteY255" fmla="*/ 1734083 h 2795587"/>
              <a:gd name="connsiteX256" fmla="*/ 2051372 w 2421311"/>
              <a:gd name="connsiteY256" fmla="*/ 1269616 h 2795587"/>
              <a:gd name="connsiteX257" fmla="*/ 2076065 w 2421311"/>
              <a:gd name="connsiteY257" fmla="*/ 1727088 h 2795587"/>
              <a:gd name="connsiteX258" fmla="*/ 2103819 w 2421311"/>
              <a:gd name="connsiteY258" fmla="*/ 1643375 h 2795587"/>
              <a:gd name="connsiteX259" fmla="*/ 2156266 w 2421311"/>
              <a:gd name="connsiteY259" fmla="*/ 1488188 h 2795587"/>
              <a:gd name="connsiteX260" fmla="*/ 2234937 w 2421311"/>
              <a:gd name="connsiteY260" fmla="*/ 1255409 h 2795587"/>
              <a:gd name="connsiteX261" fmla="*/ 2313607 w 2421311"/>
              <a:gd name="connsiteY261" fmla="*/ 1022629 h 2795587"/>
              <a:gd name="connsiteX262" fmla="*/ 2362340 w 2421311"/>
              <a:gd name="connsiteY262" fmla="*/ 877715 h 2795587"/>
              <a:gd name="connsiteX263" fmla="*/ 2386815 w 2421311"/>
              <a:gd name="connsiteY263" fmla="*/ 807335 h 2795587"/>
              <a:gd name="connsiteX264" fmla="*/ 2229692 w 2421311"/>
              <a:gd name="connsiteY264" fmla="*/ 805149 h 2795587"/>
              <a:gd name="connsiteX265" fmla="*/ 2071039 w 2421311"/>
              <a:gd name="connsiteY265" fmla="*/ 805149 h 2795587"/>
              <a:gd name="connsiteX266" fmla="*/ 2071039 w 2421311"/>
              <a:gd name="connsiteY266" fmla="*/ 1269835 h 2795587"/>
              <a:gd name="connsiteX267" fmla="*/ 2073006 w 2421311"/>
              <a:gd name="connsiteY267" fmla="*/ 1733208 h 2795587"/>
              <a:gd name="connsiteX268" fmla="*/ 2076065 w 2421311"/>
              <a:gd name="connsiteY268" fmla="*/ 1727088 h 2795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Lst>
            <a:rect l="l" t="t" r="r" b="b"/>
            <a:pathLst>
              <a:path w="2421311" h="2795587">
                <a:moveTo>
                  <a:pt x="1199105" y="2777329"/>
                </a:moveTo>
                <a:cubicBezTo>
                  <a:pt x="1196264" y="2770335"/>
                  <a:pt x="1186649" y="2750445"/>
                  <a:pt x="1177689" y="2732959"/>
                </a:cubicBezTo>
                <a:cubicBezTo>
                  <a:pt x="1102952" y="2588045"/>
                  <a:pt x="1090496" y="2556352"/>
                  <a:pt x="1092462" y="2517228"/>
                </a:cubicBezTo>
                <a:cubicBezTo>
                  <a:pt x="1093118" y="2502365"/>
                  <a:pt x="1094648" y="2495152"/>
                  <a:pt x="1099237" y="2485098"/>
                </a:cubicBezTo>
                <a:cubicBezTo>
                  <a:pt x="1106885" y="2468486"/>
                  <a:pt x="1117812" y="2455153"/>
                  <a:pt x="1130268" y="2447285"/>
                </a:cubicBezTo>
                <a:cubicBezTo>
                  <a:pt x="1135513" y="2444006"/>
                  <a:pt x="1139883" y="2440509"/>
                  <a:pt x="1140102" y="2439853"/>
                </a:cubicBezTo>
                <a:cubicBezTo>
                  <a:pt x="1140102" y="2439197"/>
                  <a:pt x="1128957" y="2437886"/>
                  <a:pt x="1115626" y="2437012"/>
                </a:cubicBezTo>
                <a:cubicBezTo>
                  <a:pt x="1024281" y="2431766"/>
                  <a:pt x="927254" y="2409253"/>
                  <a:pt x="846179" y="2374500"/>
                </a:cubicBezTo>
                <a:cubicBezTo>
                  <a:pt x="790017" y="2350457"/>
                  <a:pt x="742596" y="2323354"/>
                  <a:pt x="635953" y="2254722"/>
                </a:cubicBezTo>
                <a:cubicBezTo>
                  <a:pt x="550508" y="2199642"/>
                  <a:pt x="482108" y="2156365"/>
                  <a:pt x="468122" y="2148277"/>
                </a:cubicBezTo>
                <a:cubicBezTo>
                  <a:pt x="462222" y="2144999"/>
                  <a:pt x="439713" y="2130792"/>
                  <a:pt x="418297" y="2117240"/>
                </a:cubicBezTo>
                <a:cubicBezTo>
                  <a:pt x="375684" y="2089919"/>
                  <a:pt x="363665" y="2083580"/>
                  <a:pt x="342468" y="2078116"/>
                </a:cubicBezTo>
                <a:cubicBezTo>
                  <a:pt x="293735" y="2065657"/>
                  <a:pt x="224898" y="2101066"/>
                  <a:pt x="197801" y="2152649"/>
                </a:cubicBezTo>
                <a:cubicBezTo>
                  <a:pt x="186000" y="2175599"/>
                  <a:pt x="182285" y="2191992"/>
                  <a:pt x="183378" y="2219314"/>
                </a:cubicBezTo>
                <a:cubicBezTo>
                  <a:pt x="184470" y="2246854"/>
                  <a:pt x="189278" y="2261935"/>
                  <a:pt x="203920" y="2283355"/>
                </a:cubicBezTo>
                <a:cubicBezTo>
                  <a:pt x="244566" y="2342807"/>
                  <a:pt x="321926" y="2352861"/>
                  <a:pt x="370439" y="2305213"/>
                </a:cubicBezTo>
                <a:cubicBezTo>
                  <a:pt x="377651" y="2298218"/>
                  <a:pt x="384644" y="2288164"/>
                  <a:pt x="389014" y="2278984"/>
                </a:cubicBezTo>
                <a:cubicBezTo>
                  <a:pt x="395352" y="2265432"/>
                  <a:pt x="396007" y="2262372"/>
                  <a:pt x="396007" y="2242264"/>
                </a:cubicBezTo>
                <a:cubicBezTo>
                  <a:pt x="396007" y="2223248"/>
                  <a:pt x="395352" y="2218876"/>
                  <a:pt x="390107" y="2207948"/>
                </a:cubicBezTo>
                <a:cubicBezTo>
                  <a:pt x="374810" y="2175162"/>
                  <a:pt x="339190" y="2156146"/>
                  <a:pt x="308377" y="2164452"/>
                </a:cubicBezTo>
                <a:cubicBezTo>
                  <a:pt x="281716" y="2171665"/>
                  <a:pt x="260956" y="2199861"/>
                  <a:pt x="264889" y="2223685"/>
                </a:cubicBezTo>
                <a:cubicBezTo>
                  <a:pt x="267949" y="2241608"/>
                  <a:pt x="279749" y="2253411"/>
                  <a:pt x="303788" y="2262809"/>
                </a:cubicBezTo>
                <a:cubicBezTo>
                  <a:pt x="311436" y="2265870"/>
                  <a:pt x="310562" y="2269585"/>
                  <a:pt x="300728" y="2274394"/>
                </a:cubicBezTo>
                <a:cubicBezTo>
                  <a:pt x="279094" y="2285541"/>
                  <a:pt x="246751" y="2269585"/>
                  <a:pt x="231454" y="2240078"/>
                </a:cubicBezTo>
                <a:cubicBezTo>
                  <a:pt x="220309" y="2218439"/>
                  <a:pt x="222932" y="2181719"/>
                  <a:pt x="237573" y="2157676"/>
                </a:cubicBezTo>
                <a:cubicBezTo>
                  <a:pt x="248937" y="2139097"/>
                  <a:pt x="272757" y="2120082"/>
                  <a:pt x="295702" y="2111994"/>
                </a:cubicBezTo>
                <a:cubicBezTo>
                  <a:pt x="312966" y="2105656"/>
                  <a:pt x="346620" y="2105219"/>
                  <a:pt x="365413" y="2110902"/>
                </a:cubicBezTo>
                <a:cubicBezTo>
                  <a:pt x="413053" y="2125109"/>
                  <a:pt x="449984" y="2164452"/>
                  <a:pt x="461348" y="2212756"/>
                </a:cubicBezTo>
                <a:cubicBezTo>
                  <a:pt x="465718" y="2230679"/>
                  <a:pt x="465718" y="2261935"/>
                  <a:pt x="461566" y="2281607"/>
                </a:cubicBezTo>
                <a:cubicBezTo>
                  <a:pt x="458070" y="2298218"/>
                  <a:pt x="447143" y="2322917"/>
                  <a:pt x="436217" y="2338654"/>
                </a:cubicBezTo>
                <a:cubicBezTo>
                  <a:pt x="414582" y="2370129"/>
                  <a:pt x="374591" y="2397013"/>
                  <a:pt x="333726" y="2407504"/>
                </a:cubicBezTo>
                <a:cubicBezTo>
                  <a:pt x="314277" y="2412532"/>
                  <a:pt x="268604" y="2411439"/>
                  <a:pt x="247844" y="2405537"/>
                </a:cubicBezTo>
                <a:cubicBezTo>
                  <a:pt x="177259" y="2385429"/>
                  <a:pt x="125904" y="2332753"/>
                  <a:pt x="107111" y="2261498"/>
                </a:cubicBezTo>
                <a:cubicBezTo>
                  <a:pt x="99244" y="2230898"/>
                  <a:pt x="99244" y="2192429"/>
                  <a:pt x="107329" y="2161610"/>
                </a:cubicBezTo>
                <a:cubicBezTo>
                  <a:pt x="132023" y="2066313"/>
                  <a:pt x="222058" y="1996370"/>
                  <a:pt x="319740" y="1996370"/>
                </a:cubicBezTo>
                <a:lnTo>
                  <a:pt x="335912" y="1996370"/>
                </a:lnTo>
                <a:lnTo>
                  <a:pt x="335912" y="1983911"/>
                </a:lnTo>
                <a:cubicBezTo>
                  <a:pt x="335912" y="1967081"/>
                  <a:pt x="338971" y="1956589"/>
                  <a:pt x="349023" y="1939541"/>
                </a:cubicBezTo>
                <a:cubicBezTo>
                  <a:pt x="359513" y="1921836"/>
                  <a:pt x="361261" y="1913531"/>
                  <a:pt x="356891" y="1904788"/>
                </a:cubicBezTo>
                <a:cubicBezTo>
                  <a:pt x="352301" y="1896263"/>
                  <a:pt x="350553" y="1895170"/>
                  <a:pt x="337004" y="1894296"/>
                </a:cubicBezTo>
                <a:cubicBezTo>
                  <a:pt x="326296" y="1893422"/>
                  <a:pt x="325204" y="1893859"/>
                  <a:pt x="319303" y="1900853"/>
                </a:cubicBezTo>
                <a:cubicBezTo>
                  <a:pt x="315807" y="1905006"/>
                  <a:pt x="311218" y="1911563"/>
                  <a:pt x="309032" y="1915498"/>
                </a:cubicBezTo>
                <a:cubicBezTo>
                  <a:pt x="305973" y="1921181"/>
                  <a:pt x="304443" y="1922055"/>
                  <a:pt x="302477" y="1920088"/>
                </a:cubicBezTo>
                <a:cubicBezTo>
                  <a:pt x="297450" y="1915061"/>
                  <a:pt x="299417" y="1899542"/>
                  <a:pt x="306410" y="1887958"/>
                </a:cubicBezTo>
                <a:cubicBezTo>
                  <a:pt x="312966" y="1877248"/>
                  <a:pt x="312966" y="1877248"/>
                  <a:pt x="309251" y="1869379"/>
                </a:cubicBezTo>
                <a:cubicBezTo>
                  <a:pt x="296576" y="1844025"/>
                  <a:pt x="305973" y="1802714"/>
                  <a:pt x="326515" y="1791567"/>
                </a:cubicBezTo>
                <a:cubicBezTo>
                  <a:pt x="330448" y="1789381"/>
                  <a:pt x="333726" y="1787196"/>
                  <a:pt x="333726" y="1786321"/>
                </a:cubicBezTo>
                <a:cubicBezTo>
                  <a:pt x="333726" y="1785666"/>
                  <a:pt x="327826" y="1767524"/>
                  <a:pt x="320396" y="1745885"/>
                </a:cubicBezTo>
                <a:cubicBezTo>
                  <a:pt x="312966" y="1724465"/>
                  <a:pt x="295265" y="1671789"/>
                  <a:pt x="280842" y="1629168"/>
                </a:cubicBezTo>
                <a:cubicBezTo>
                  <a:pt x="247189" y="1529280"/>
                  <a:pt x="205449" y="1405787"/>
                  <a:pt x="172451" y="1307866"/>
                </a:cubicBezTo>
                <a:cubicBezTo>
                  <a:pt x="158028" y="1265245"/>
                  <a:pt x="123501" y="1162953"/>
                  <a:pt x="95529" y="1080551"/>
                </a:cubicBezTo>
                <a:cubicBezTo>
                  <a:pt x="67775" y="998149"/>
                  <a:pt x="35433" y="902633"/>
                  <a:pt x="23851" y="868098"/>
                </a:cubicBezTo>
                <a:cubicBezTo>
                  <a:pt x="6806" y="817608"/>
                  <a:pt x="1998" y="805149"/>
                  <a:pt x="-1061" y="805149"/>
                </a:cubicBezTo>
                <a:cubicBezTo>
                  <a:pt x="-3247" y="805149"/>
                  <a:pt x="-4995" y="804057"/>
                  <a:pt x="-4995" y="802964"/>
                </a:cubicBezTo>
                <a:cubicBezTo>
                  <a:pt x="-4995" y="799029"/>
                  <a:pt x="42645" y="751381"/>
                  <a:pt x="60783" y="736955"/>
                </a:cubicBezTo>
                <a:cubicBezTo>
                  <a:pt x="126997" y="684716"/>
                  <a:pt x="198238" y="653460"/>
                  <a:pt x="282372" y="639690"/>
                </a:cubicBezTo>
                <a:cubicBezTo>
                  <a:pt x="318866" y="633789"/>
                  <a:pt x="386611" y="634444"/>
                  <a:pt x="424416" y="641001"/>
                </a:cubicBezTo>
                <a:cubicBezTo>
                  <a:pt x="512047" y="656302"/>
                  <a:pt x="586128" y="691710"/>
                  <a:pt x="653217" y="749851"/>
                </a:cubicBezTo>
                <a:cubicBezTo>
                  <a:pt x="672448" y="766681"/>
                  <a:pt x="705227" y="800559"/>
                  <a:pt x="705227" y="803838"/>
                </a:cubicBezTo>
                <a:cubicBezTo>
                  <a:pt x="705227" y="804494"/>
                  <a:pt x="703479" y="805149"/>
                  <a:pt x="701075" y="805149"/>
                </a:cubicBezTo>
                <a:cubicBezTo>
                  <a:pt x="696049" y="805149"/>
                  <a:pt x="716591" y="746135"/>
                  <a:pt x="525377" y="1312238"/>
                </a:cubicBezTo>
                <a:cubicBezTo>
                  <a:pt x="438184" y="1570153"/>
                  <a:pt x="366287" y="1782824"/>
                  <a:pt x="365413" y="1785010"/>
                </a:cubicBezTo>
                <a:cubicBezTo>
                  <a:pt x="364321" y="1787633"/>
                  <a:pt x="364976" y="1788726"/>
                  <a:pt x="367380" y="1788726"/>
                </a:cubicBezTo>
                <a:cubicBezTo>
                  <a:pt x="373936" y="1788726"/>
                  <a:pt x="385955" y="1801840"/>
                  <a:pt x="390544" y="1814517"/>
                </a:cubicBezTo>
                <a:cubicBezTo>
                  <a:pt x="396882" y="1831347"/>
                  <a:pt x="396007" y="1857357"/>
                  <a:pt x="388796" y="1871783"/>
                </a:cubicBezTo>
                <a:cubicBezTo>
                  <a:pt x="383988" y="1881619"/>
                  <a:pt x="383988" y="1881838"/>
                  <a:pt x="387703" y="1896263"/>
                </a:cubicBezTo>
                <a:cubicBezTo>
                  <a:pt x="391200" y="1910033"/>
                  <a:pt x="391200" y="1911563"/>
                  <a:pt x="387703" y="1922492"/>
                </a:cubicBezTo>
                <a:cubicBezTo>
                  <a:pt x="385518" y="1928831"/>
                  <a:pt x="379399" y="1939541"/>
                  <a:pt x="374154" y="1946098"/>
                </a:cubicBezTo>
                <a:cubicBezTo>
                  <a:pt x="368910" y="1952655"/>
                  <a:pt x="362135" y="1962054"/>
                  <a:pt x="359076" y="1966862"/>
                </a:cubicBezTo>
                <a:cubicBezTo>
                  <a:pt x="353394" y="1976042"/>
                  <a:pt x="347275" y="1995277"/>
                  <a:pt x="349461" y="1997462"/>
                </a:cubicBezTo>
                <a:cubicBezTo>
                  <a:pt x="350116" y="1998118"/>
                  <a:pt x="357765" y="2000522"/>
                  <a:pt x="366287" y="2002927"/>
                </a:cubicBezTo>
                <a:cubicBezTo>
                  <a:pt x="385518" y="2008391"/>
                  <a:pt x="390544" y="2010795"/>
                  <a:pt x="469215" y="2054291"/>
                </a:cubicBezTo>
                <a:cubicBezTo>
                  <a:pt x="652562" y="2155709"/>
                  <a:pt x="781931" y="2211008"/>
                  <a:pt x="919824" y="2246417"/>
                </a:cubicBezTo>
                <a:cubicBezTo>
                  <a:pt x="978390" y="2261498"/>
                  <a:pt x="1054875" y="2275268"/>
                  <a:pt x="1114315" y="2281170"/>
                </a:cubicBezTo>
                <a:lnTo>
                  <a:pt x="1141850" y="2284011"/>
                </a:lnTo>
                <a:lnTo>
                  <a:pt x="1142724" y="2245542"/>
                </a:lnTo>
                <a:cubicBezTo>
                  <a:pt x="1143598" y="2203139"/>
                  <a:pt x="1145128" y="2197456"/>
                  <a:pt x="1158458" y="2182812"/>
                </a:cubicBezTo>
                <a:lnTo>
                  <a:pt x="1166107" y="2174069"/>
                </a:lnTo>
                <a:lnTo>
                  <a:pt x="1158458" y="2166638"/>
                </a:lnTo>
                <a:cubicBezTo>
                  <a:pt x="1139665" y="2148715"/>
                  <a:pt x="1132890" y="2118770"/>
                  <a:pt x="1142069" y="2094509"/>
                </a:cubicBezTo>
                <a:cubicBezTo>
                  <a:pt x="1146658" y="2082487"/>
                  <a:pt x="1158677" y="2067187"/>
                  <a:pt x="1167418" y="2062378"/>
                </a:cubicBezTo>
                <a:cubicBezTo>
                  <a:pt x="1171789" y="2059974"/>
                  <a:pt x="1171789" y="2059974"/>
                  <a:pt x="1166762" y="2056477"/>
                </a:cubicBezTo>
                <a:cubicBezTo>
                  <a:pt x="1158240" y="2050357"/>
                  <a:pt x="1152777" y="2043800"/>
                  <a:pt x="1147969" y="2033527"/>
                </a:cubicBezTo>
                <a:lnTo>
                  <a:pt x="1143380" y="2023691"/>
                </a:lnTo>
                <a:lnTo>
                  <a:pt x="1143380" y="1377809"/>
                </a:lnTo>
                <a:lnTo>
                  <a:pt x="1143380" y="731928"/>
                </a:lnTo>
                <a:lnTo>
                  <a:pt x="1148187" y="722966"/>
                </a:lnTo>
                <a:cubicBezTo>
                  <a:pt x="1150810" y="717939"/>
                  <a:pt x="1156054" y="710726"/>
                  <a:pt x="1159988" y="707010"/>
                </a:cubicBezTo>
                <a:lnTo>
                  <a:pt x="1166762" y="700016"/>
                </a:lnTo>
                <a:lnTo>
                  <a:pt x="1157147" y="689743"/>
                </a:lnTo>
                <a:cubicBezTo>
                  <a:pt x="1137042" y="668323"/>
                  <a:pt x="1132453" y="638160"/>
                  <a:pt x="1145347" y="612150"/>
                </a:cubicBezTo>
                <a:lnTo>
                  <a:pt x="1151465" y="599473"/>
                </a:lnTo>
                <a:lnTo>
                  <a:pt x="1127864" y="574993"/>
                </a:lnTo>
                <a:cubicBezTo>
                  <a:pt x="1038485" y="482755"/>
                  <a:pt x="963967" y="427019"/>
                  <a:pt x="878740" y="388113"/>
                </a:cubicBezTo>
                <a:cubicBezTo>
                  <a:pt x="795262" y="350081"/>
                  <a:pt x="711783" y="329754"/>
                  <a:pt x="595525" y="318826"/>
                </a:cubicBezTo>
                <a:cubicBezTo>
                  <a:pt x="586128" y="317951"/>
                  <a:pt x="579791" y="316203"/>
                  <a:pt x="578043" y="314017"/>
                </a:cubicBezTo>
                <a:cubicBezTo>
                  <a:pt x="576076" y="311394"/>
                  <a:pt x="575202" y="301777"/>
                  <a:pt x="575202" y="279045"/>
                </a:cubicBezTo>
                <a:lnTo>
                  <a:pt x="575202" y="247789"/>
                </a:lnTo>
                <a:lnTo>
                  <a:pt x="472056" y="247789"/>
                </a:lnTo>
                <a:lnTo>
                  <a:pt x="368910" y="247789"/>
                </a:lnTo>
                <a:lnTo>
                  <a:pt x="363228" y="238172"/>
                </a:lnTo>
                <a:cubicBezTo>
                  <a:pt x="356016" y="225932"/>
                  <a:pt x="353831" y="206042"/>
                  <a:pt x="355142" y="168666"/>
                </a:cubicBezTo>
                <a:lnTo>
                  <a:pt x="356016" y="140689"/>
                </a:lnTo>
                <a:lnTo>
                  <a:pt x="286087" y="140689"/>
                </a:lnTo>
                <a:lnTo>
                  <a:pt x="215939" y="140689"/>
                </a:lnTo>
                <a:lnTo>
                  <a:pt x="210694" y="133695"/>
                </a:lnTo>
                <a:cubicBezTo>
                  <a:pt x="207635" y="129760"/>
                  <a:pt x="203920" y="122547"/>
                  <a:pt x="202390" y="117739"/>
                </a:cubicBezTo>
                <a:cubicBezTo>
                  <a:pt x="198893" y="107466"/>
                  <a:pt x="198456" y="70090"/>
                  <a:pt x="201297" y="25501"/>
                </a:cubicBezTo>
                <a:lnTo>
                  <a:pt x="203264" y="-5755"/>
                </a:lnTo>
                <a:lnTo>
                  <a:pt x="1205661" y="-5755"/>
                </a:lnTo>
                <a:lnTo>
                  <a:pt x="2208276" y="-5755"/>
                </a:lnTo>
                <a:lnTo>
                  <a:pt x="2209806" y="32058"/>
                </a:lnTo>
                <a:cubicBezTo>
                  <a:pt x="2211773" y="82330"/>
                  <a:pt x="2207620" y="117083"/>
                  <a:pt x="2197350" y="133695"/>
                </a:cubicBezTo>
                <a:lnTo>
                  <a:pt x="2192979" y="140689"/>
                </a:lnTo>
                <a:lnTo>
                  <a:pt x="2124798" y="140689"/>
                </a:lnTo>
                <a:lnTo>
                  <a:pt x="2056398" y="140689"/>
                </a:lnTo>
                <a:lnTo>
                  <a:pt x="2056616" y="177409"/>
                </a:lnTo>
                <a:cubicBezTo>
                  <a:pt x="2056616" y="216096"/>
                  <a:pt x="2054431" y="227462"/>
                  <a:pt x="2044379" y="241888"/>
                </a:cubicBezTo>
                <a:lnTo>
                  <a:pt x="2040226" y="247789"/>
                </a:lnTo>
                <a:lnTo>
                  <a:pt x="1937736" y="247789"/>
                </a:lnTo>
                <a:lnTo>
                  <a:pt x="1835464" y="247789"/>
                </a:lnTo>
                <a:lnTo>
                  <a:pt x="1836557" y="274674"/>
                </a:lnTo>
                <a:cubicBezTo>
                  <a:pt x="1837431" y="295657"/>
                  <a:pt x="1836994" y="303088"/>
                  <a:pt x="1834371" y="309427"/>
                </a:cubicBezTo>
                <a:cubicBezTo>
                  <a:pt x="1831093" y="317296"/>
                  <a:pt x="1830875" y="317296"/>
                  <a:pt x="1816015" y="318826"/>
                </a:cubicBezTo>
                <a:cubicBezTo>
                  <a:pt x="1699320" y="329754"/>
                  <a:pt x="1617808" y="349644"/>
                  <a:pt x="1532363" y="388113"/>
                </a:cubicBezTo>
                <a:cubicBezTo>
                  <a:pt x="1449977" y="425270"/>
                  <a:pt x="1362565" y="490842"/>
                  <a:pt x="1282146" y="576085"/>
                </a:cubicBezTo>
                <a:lnTo>
                  <a:pt x="1259856" y="599691"/>
                </a:lnTo>
                <a:lnTo>
                  <a:pt x="1266194" y="612150"/>
                </a:lnTo>
                <a:cubicBezTo>
                  <a:pt x="1278868" y="638160"/>
                  <a:pt x="1274279" y="668323"/>
                  <a:pt x="1254174" y="689743"/>
                </a:cubicBezTo>
                <a:lnTo>
                  <a:pt x="1244559" y="700016"/>
                </a:lnTo>
                <a:lnTo>
                  <a:pt x="1251771" y="707229"/>
                </a:lnTo>
                <a:cubicBezTo>
                  <a:pt x="1255704" y="711163"/>
                  <a:pt x="1260949" y="718813"/>
                  <a:pt x="1263353" y="724278"/>
                </a:cubicBezTo>
                <a:lnTo>
                  <a:pt x="1267942" y="734113"/>
                </a:lnTo>
                <a:lnTo>
                  <a:pt x="1267942" y="1378902"/>
                </a:lnTo>
                <a:lnTo>
                  <a:pt x="1267942" y="2023691"/>
                </a:lnTo>
                <a:lnTo>
                  <a:pt x="1263353" y="2033527"/>
                </a:lnTo>
                <a:cubicBezTo>
                  <a:pt x="1258545" y="2043800"/>
                  <a:pt x="1253082" y="2050357"/>
                  <a:pt x="1244559" y="2056477"/>
                </a:cubicBezTo>
                <a:cubicBezTo>
                  <a:pt x="1239533" y="2059974"/>
                  <a:pt x="1239533" y="2059974"/>
                  <a:pt x="1243903" y="2062378"/>
                </a:cubicBezTo>
                <a:cubicBezTo>
                  <a:pt x="1246307" y="2063690"/>
                  <a:pt x="1251552" y="2068280"/>
                  <a:pt x="1255486" y="2072651"/>
                </a:cubicBezTo>
                <a:cubicBezTo>
                  <a:pt x="1279524" y="2098662"/>
                  <a:pt x="1279087" y="2138442"/>
                  <a:pt x="1254611" y="2164670"/>
                </a:cubicBezTo>
                <a:lnTo>
                  <a:pt x="1244996" y="2174943"/>
                </a:lnTo>
                <a:lnTo>
                  <a:pt x="1251552" y="2181063"/>
                </a:lnTo>
                <a:cubicBezTo>
                  <a:pt x="1265538" y="2194396"/>
                  <a:pt x="1267942" y="2203358"/>
                  <a:pt x="1268597" y="2245761"/>
                </a:cubicBezTo>
                <a:lnTo>
                  <a:pt x="1269471" y="2284011"/>
                </a:lnTo>
                <a:lnTo>
                  <a:pt x="1275153" y="2283355"/>
                </a:lnTo>
                <a:cubicBezTo>
                  <a:pt x="1278431" y="2283137"/>
                  <a:pt x="1295258" y="2281170"/>
                  <a:pt x="1312740" y="2279421"/>
                </a:cubicBezTo>
                <a:cubicBezTo>
                  <a:pt x="1396219" y="2270241"/>
                  <a:pt x="1496087" y="2248384"/>
                  <a:pt x="1578036" y="2221281"/>
                </a:cubicBezTo>
                <a:cubicBezTo>
                  <a:pt x="1694294" y="2182375"/>
                  <a:pt x="1792195" y="2137130"/>
                  <a:pt x="1961337" y="2043800"/>
                </a:cubicBezTo>
                <a:cubicBezTo>
                  <a:pt x="2015970" y="2013637"/>
                  <a:pt x="2032141" y="2005987"/>
                  <a:pt x="2053120" y="2000741"/>
                </a:cubicBezTo>
                <a:cubicBezTo>
                  <a:pt x="2059894" y="1998992"/>
                  <a:pt x="2062298" y="1997244"/>
                  <a:pt x="2062298" y="1994184"/>
                </a:cubicBezTo>
                <a:cubicBezTo>
                  <a:pt x="2062298" y="1986315"/>
                  <a:pt x="2053557" y="1966644"/>
                  <a:pt x="2046345" y="1957901"/>
                </a:cubicBezTo>
                <a:cubicBezTo>
                  <a:pt x="2022744" y="1929924"/>
                  <a:pt x="2017936" y="1916591"/>
                  <a:pt x="2023618" y="1895826"/>
                </a:cubicBezTo>
                <a:cubicBezTo>
                  <a:pt x="2027552" y="1882275"/>
                  <a:pt x="2027333" y="1882056"/>
                  <a:pt x="2022526" y="1872002"/>
                </a:cubicBezTo>
                <a:cubicBezTo>
                  <a:pt x="2015314" y="1857357"/>
                  <a:pt x="2014440" y="1831129"/>
                  <a:pt x="2020777" y="1814517"/>
                </a:cubicBezTo>
                <a:cubicBezTo>
                  <a:pt x="2025366" y="1801840"/>
                  <a:pt x="2037386" y="1788726"/>
                  <a:pt x="2043941" y="1788726"/>
                </a:cubicBezTo>
                <a:cubicBezTo>
                  <a:pt x="2046345" y="1788726"/>
                  <a:pt x="2047001" y="1787633"/>
                  <a:pt x="2045908" y="1785010"/>
                </a:cubicBezTo>
                <a:cubicBezTo>
                  <a:pt x="2045034" y="1782824"/>
                  <a:pt x="1973138" y="1570153"/>
                  <a:pt x="1885944" y="1312238"/>
                </a:cubicBezTo>
                <a:cubicBezTo>
                  <a:pt x="1694731" y="746135"/>
                  <a:pt x="1715273" y="805149"/>
                  <a:pt x="1710246" y="805149"/>
                </a:cubicBezTo>
                <a:cubicBezTo>
                  <a:pt x="1707842" y="805149"/>
                  <a:pt x="1706094" y="804494"/>
                  <a:pt x="1706094" y="803838"/>
                </a:cubicBezTo>
                <a:cubicBezTo>
                  <a:pt x="1706094" y="800559"/>
                  <a:pt x="1738874" y="766681"/>
                  <a:pt x="1758104" y="749851"/>
                </a:cubicBezTo>
                <a:cubicBezTo>
                  <a:pt x="1825193" y="691710"/>
                  <a:pt x="1899275" y="656302"/>
                  <a:pt x="1986905" y="641001"/>
                </a:cubicBezTo>
                <a:cubicBezTo>
                  <a:pt x="2024711" y="634444"/>
                  <a:pt x="2092455" y="633789"/>
                  <a:pt x="2128950" y="639690"/>
                </a:cubicBezTo>
                <a:cubicBezTo>
                  <a:pt x="2213084" y="653460"/>
                  <a:pt x="2284324" y="684716"/>
                  <a:pt x="2350539" y="736955"/>
                </a:cubicBezTo>
                <a:cubicBezTo>
                  <a:pt x="2368677" y="751381"/>
                  <a:pt x="2416317" y="799029"/>
                  <a:pt x="2416317" y="802964"/>
                </a:cubicBezTo>
                <a:cubicBezTo>
                  <a:pt x="2416317" y="804057"/>
                  <a:pt x="2414568" y="805149"/>
                  <a:pt x="2412602" y="805149"/>
                </a:cubicBezTo>
                <a:cubicBezTo>
                  <a:pt x="2409324" y="805149"/>
                  <a:pt x="2404516" y="817608"/>
                  <a:pt x="2387471" y="868098"/>
                </a:cubicBezTo>
                <a:cubicBezTo>
                  <a:pt x="2375888" y="902633"/>
                  <a:pt x="2343546" y="998149"/>
                  <a:pt x="2315793" y="1080551"/>
                </a:cubicBezTo>
                <a:cubicBezTo>
                  <a:pt x="2287821" y="1162953"/>
                  <a:pt x="2253293" y="1265245"/>
                  <a:pt x="2238870" y="1307866"/>
                </a:cubicBezTo>
                <a:cubicBezTo>
                  <a:pt x="2205872" y="1405787"/>
                  <a:pt x="2164133" y="1529280"/>
                  <a:pt x="2130479" y="1629168"/>
                </a:cubicBezTo>
                <a:cubicBezTo>
                  <a:pt x="2116056" y="1671789"/>
                  <a:pt x="2098356" y="1724465"/>
                  <a:pt x="2090925" y="1745885"/>
                </a:cubicBezTo>
                <a:cubicBezTo>
                  <a:pt x="2083495" y="1767524"/>
                  <a:pt x="2077595" y="1785666"/>
                  <a:pt x="2077595" y="1786321"/>
                </a:cubicBezTo>
                <a:cubicBezTo>
                  <a:pt x="2077595" y="1787196"/>
                  <a:pt x="2080873" y="1789381"/>
                  <a:pt x="2084807" y="1791567"/>
                </a:cubicBezTo>
                <a:cubicBezTo>
                  <a:pt x="2105348" y="1802714"/>
                  <a:pt x="2114745" y="1844025"/>
                  <a:pt x="2102071" y="1869379"/>
                </a:cubicBezTo>
                <a:cubicBezTo>
                  <a:pt x="2098356" y="1877248"/>
                  <a:pt x="2098356" y="1877248"/>
                  <a:pt x="2104911" y="1887958"/>
                </a:cubicBezTo>
                <a:cubicBezTo>
                  <a:pt x="2111904" y="1899542"/>
                  <a:pt x="2113871" y="1915061"/>
                  <a:pt x="2108845" y="1920088"/>
                </a:cubicBezTo>
                <a:cubicBezTo>
                  <a:pt x="2106878" y="1922055"/>
                  <a:pt x="2105348" y="1921181"/>
                  <a:pt x="2102289" y="1915498"/>
                </a:cubicBezTo>
                <a:cubicBezTo>
                  <a:pt x="2100104" y="1911563"/>
                  <a:pt x="2095515" y="1905006"/>
                  <a:pt x="2092018" y="1900853"/>
                </a:cubicBezTo>
                <a:cubicBezTo>
                  <a:pt x="2086118" y="1893859"/>
                  <a:pt x="2085025" y="1893422"/>
                  <a:pt x="2074317" y="1894296"/>
                </a:cubicBezTo>
                <a:cubicBezTo>
                  <a:pt x="2060768" y="1895170"/>
                  <a:pt x="2059020" y="1896263"/>
                  <a:pt x="2054431" y="1904788"/>
                </a:cubicBezTo>
                <a:cubicBezTo>
                  <a:pt x="2050060" y="1913531"/>
                  <a:pt x="2051809" y="1921836"/>
                  <a:pt x="2062298" y="1939541"/>
                </a:cubicBezTo>
                <a:cubicBezTo>
                  <a:pt x="2072350" y="1956589"/>
                  <a:pt x="2075410" y="1967081"/>
                  <a:pt x="2075410" y="1983911"/>
                </a:cubicBezTo>
                <a:lnTo>
                  <a:pt x="2075410" y="1996370"/>
                </a:lnTo>
                <a:lnTo>
                  <a:pt x="2091581" y="1996370"/>
                </a:lnTo>
                <a:cubicBezTo>
                  <a:pt x="2189264" y="1996370"/>
                  <a:pt x="2279298" y="2066313"/>
                  <a:pt x="2303992" y="2161610"/>
                </a:cubicBezTo>
                <a:cubicBezTo>
                  <a:pt x="2312078" y="2192429"/>
                  <a:pt x="2312078" y="2230898"/>
                  <a:pt x="2304211" y="2261498"/>
                </a:cubicBezTo>
                <a:cubicBezTo>
                  <a:pt x="2286947" y="2327507"/>
                  <a:pt x="2239526" y="2379527"/>
                  <a:pt x="2177463" y="2400947"/>
                </a:cubicBezTo>
                <a:cubicBezTo>
                  <a:pt x="2115838" y="2422149"/>
                  <a:pt x="2052683" y="2410783"/>
                  <a:pt x="2003513" y="2369473"/>
                </a:cubicBezTo>
                <a:cubicBezTo>
                  <a:pt x="1978383" y="2348490"/>
                  <a:pt x="1956311" y="2311988"/>
                  <a:pt x="1949755" y="2280951"/>
                </a:cubicBezTo>
                <a:cubicBezTo>
                  <a:pt x="1945603" y="2261717"/>
                  <a:pt x="1945603" y="2230679"/>
                  <a:pt x="1949974" y="2212756"/>
                </a:cubicBezTo>
                <a:cubicBezTo>
                  <a:pt x="1961337" y="2164452"/>
                  <a:pt x="1998269" y="2125109"/>
                  <a:pt x="2045908" y="2110902"/>
                </a:cubicBezTo>
                <a:cubicBezTo>
                  <a:pt x="2064702" y="2105219"/>
                  <a:pt x="2098356" y="2105656"/>
                  <a:pt x="2115619" y="2111994"/>
                </a:cubicBezTo>
                <a:cubicBezTo>
                  <a:pt x="2138565" y="2120082"/>
                  <a:pt x="2162385" y="2139097"/>
                  <a:pt x="2173748" y="2157676"/>
                </a:cubicBezTo>
                <a:cubicBezTo>
                  <a:pt x="2188390" y="2181719"/>
                  <a:pt x="2191012" y="2218439"/>
                  <a:pt x="2179867" y="2240078"/>
                </a:cubicBezTo>
                <a:cubicBezTo>
                  <a:pt x="2164570" y="2269585"/>
                  <a:pt x="2132228" y="2285541"/>
                  <a:pt x="2110593" y="2274394"/>
                </a:cubicBezTo>
                <a:cubicBezTo>
                  <a:pt x="2100759" y="2269585"/>
                  <a:pt x="2099885" y="2265870"/>
                  <a:pt x="2107534" y="2262809"/>
                </a:cubicBezTo>
                <a:cubicBezTo>
                  <a:pt x="2131572" y="2253411"/>
                  <a:pt x="2143373" y="2241608"/>
                  <a:pt x="2146432" y="2223685"/>
                </a:cubicBezTo>
                <a:cubicBezTo>
                  <a:pt x="2150366" y="2199861"/>
                  <a:pt x="2129605" y="2171665"/>
                  <a:pt x="2102945" y="2164452"/>
                </a:cubicBezTo>
                <a:cubicBezTo>
                  <a:pt x="2072132" y="2156146"/>
                  <a:pt x="2036511" y="2175162"/>
                  <a:pt x="2021214" y="2207948"/>
                </a:cubicBezTo>
                <a:cubicBezTo>
                  <a:pt x="2015970" y="2218876"/>
                  <a:pt x="2015314" y="2223248"/>
                  <a:pt x="2015314" y="2242264"/>
                </a:cubicBezTo>
                <a:cubicBezTo>
                  <a:pt x="2015314" y="2262372"/>
                  <a:pt x="2015970" y="2265432"/>
                  <a:pt x="2022307" y="2278984"/>
                </a:cubicBezTo>
                <a:cubicBezTo>
                  <a:pt x="2042412" y="2321387"/>
                  <a:pt x="2093766" y="2344556"/>
                  <a:pt x="2140095" y="2332097"/>
                </a:cubicBezTo>
                <a:cubicBezTo>
                  <a:pt x="2179649" y="2321605"/>
                  <a:pt x="2214176" y="2286415"/>
                  <a:pt x="2225103" y="2245542"/>
                </a:cubicBezTo>
                <a:cubicBezTo>
                  <a:pt x="2229255" y="2229586"/>
                  <a:pt x="2229255" y="2198112"/>
                  <a:pt x="2224884" y="2181282"/>
                </a:cubicBezTo>
                <a:cubicBezTo>
                  <a:pt x="2210898" y="2126857"/>
                  <a:pt x="2156703" y="2081613"/>
                  <a:pt x="2098356" y="2076149"/>
                </a:cubicBezTo>
                <a:cubicBezTo>
                  <a:pt x="2068854" y="2073307"/>
                  <a:pt x="2049623" y="2080739"/>
                  <a:pt x="1993024" y="2117240"/>
                </a:cubicBezTo>
                <a:cubicBezTo>
                  <a:pt x="1971608" y="2130792"/>
                  <a:pt x="1949318" y="2144999"/>
                  <a:pt x="1943199" y="2148277"/>
                </a:cubicBezTo>
                <a:cubicBezTo>
                  <a:pt x="1929213" y="2156365"/>
                  <a:pt x="1860813" y="2199642"/>
                  <a:pt x="1775368" y="2254722"/>
                </a:cubicBezTo>
                <a:cubicBezTo>
                  <a:pt x="1668726" y="2323354"/>
                  <a:pt x="1621305" y="2350457"/>
                  <a:pt x="1565142" y="2374500"/>
                </a:cubicBezTo>
                <a:cubicBezTo>
                  <a:pt x="1484068" y="2409253"/>
                  <a:pt x="1387041" y="2431766"/>
                  <a:pt x="1295914" y="2437012"/>
                </a:cubicBezTo>
                <a:cubicBezTo>
                  <a:pt x="1282365" y="2437886"/>
                  <a:pt x="1271220" y="2439197"/>
                  <a:pt x="1271220" y="2439853"/>
                </a:cubicBezTo>
                <a:cubicBezTo>
                  <a:pt x="1271438" y="2440509"/>
                  <a:pt x="1275809" y="2444006"/>
                  <a:pt x="1281054" y="2447285"/>
                </a:cubicBezTo>
                <a:cubicBezTo>
                  <a:pt x="1293510" y="2455153"/>
                  <a:pt x="1304436" y="2468486"/>
                  <a:pt x="1312085" y="2485098"/>
                </a:cubicBezTo>
                <a:cubicBezTo>
                  <a:pt x="1317767" y="2496901"/>
                  <a:pt x="1318204" y="2500179"/>
                  <a:pt x="1318204" y="2523129"/>
                </a:cubicBezTo>
                <a:cubicBezTo>
                  <a:pt x="1318204" y="2563347"/>
                  <a:pt x="1312522" y="2577554"/>
                  <a:pt x="1235381" y="2729462"/>
                </a:cubicBezTo>
                <a:cubicBezTo>
                  <a:pt x="1220302" y="2759188"/>
                  <a:pt x="1207846" y="2785198"/>
                  <a:pt x="1207846" y="2786728"/>
                </a:cubicBezTo>
                <a:cubicBezTo>
                  <a:pt x="1207846" y="2793285"/>
                  <a:pt x="1204131" y="2789132"/>
                  <a:pt x="1199105" y="2777329"/>
                </a:cubicBezTo>
                <a:close/>
                <a:moveTo>
                  <a:pt x="375029" y="1859980"/>
                </a:moveTo>
                <a:cubicBezTo>
                  <a:pt x="384862" y="1820637"/>
                  <a:pt x="360387" y="1779546"/>
                  <a:pt x="337660" y="1797469"/>
                </a:cubicBezTo>
                <a:cubicBezTo>
                  <a:pt x="325641" y="1806867"/>
                  <a:pt x="318866" y="1837904"/>
                  <a:pt x="324111" y="1859980"/>
                </a:cubicBezTo>
                <a:cubicBezTo>
                  <a:pt x="326296" y="1869160"/>
                  <a:pt x="326952" y="1869816"/>
                  <a:pt x="331978" y="1867193"/>
                </a:cubicBezTo>
                <a:cubicBezTo>
                  <a:pt x="338097" y="1863915"/>
                  <a:pt x="356453" y="1864352"/>
                  <a:pt x="363665" y="1868067"/>
                </a:cubicBezTo>
                <a:cubicBezTo>
                  <a:pt x="367161" y="1869597"/>
                  <a:pt x="370439" y="1870690"/>
                  <a:pt x="371095" y="1870253"/>
                </a:cubicBezTo>
                <a:cubicBezTo>
                  <a:pt x="371969" y="1870035"/>
                  <a:pt x="373717" y="1865226"/>
                  <a:pt x="375029" y="1859980"/>
                </a:cubicBezTo>
                <a:close/>
                <a:moveTo>
                  <a:pt x="2064265" y="1864789"/>
                </a:moveTo>
                <a:cubicBezTo>
                  <a:pt x="2070165" y="1864789"/>
                  <a:pt x="2076940" y="1865882"/>
                  <a:pt x="2079343" y="1867193"/>
                </a:cubicBezTo>
                <a:cubicBezTo>
                  <a:pt x="2084370" y="1869816"/>
                  <a:pt x="2085025" y="1869160"/>
                  <a:pt x="2087210" y="1859980"/>
                </a:cubicBezTo>
                <a:cubicBezTo>
                  <a:pt x="2092455" y="1837904"/>
                  <a:pt x="2085681" y="1806867"/>
                  <a:pt x="2073662" y="1797469"/>
                </a:cubicBezTo>
                <a:cubicBezTo>
                  <a:pt x="2054431" y="1782168"/>
                  <a:pt x="2031485" y="1811020"/>
                  <a:pt x="2034545" y="1846429"/>
                </a:cubicBezTo>
                <a:cubicBezTo>
                  <a:pt x="2035200" y="1853860"/>
                  <a:pt x="2036730" y="1862385"/>
                  <a:pt x="2037823" y="1865663"/>
                </a:cubicBezTo>
                <a:cubicBezTo>
                  <a:pt x="2040226" y="1871346"/>
                  <a:pt x="2040445" y="1871346"/>
                  <a:pt x="2046782" y="1868286"/>
                </a:cubicBezTo>
                <a:cubicBezTo>
                  <a:pt x="2050497" y="1866537"/>
                  <a:pt x="2058146" y="1865007"/>
                  <a:pt x="2064265" y="1864789"/>
                </a:cubicBezTo>
                <a:close/>
                <a:moveTo>
                  <a:pt x="340282" y="1269616"/>
                </a:moveTo>
                <a:lnTo>
                  <a:pt x="340282" y="805149"/>
                </a:lnTo>
                <a:lnTo>
                  <a:pt x="181630" y="805149"/>
                </a:lnTo>
                <a:cubicBezTo>
                  <a:pt x="76735" y="805149"/>
                  <a:pt x="23632" y="805805"/>
                  <a:pt x="24507" y="807335"/>
                </a:cubicBezTo>
                <a:cubicBezTo>
                  <a:pt x="25162" y="808428"/>
                  <a:pt x="36307" y="840340"/>
                  <a:pt x="48982" y="877715"/>
                </a:cubicBezTo>
                <a:cubicBezTo>
                  <a:pt x="98370" y="1024378"/>
                  <a:pt x="124593" y="1102189"/>
                  <a:pt x="150817" y="1180001"/>
                </a:cubicBezTo>
                <a:cubicBezTo>
                  <a:pt x="165895" y="1224590"/>
                  <a:pt x="190152" y="1296063"/>
                  <a:pt x="204575" y="1339122"/>
                </a:cubicBezTo>
                <a:cubicBezTo>
                  <a:pt x="219217" y="1381962"/>
                  <a:pt x="242818" y="1452124"/>
                  <a:pt x="257241" y="1494746"/>
                </a:cubicBezTo>
                <a:cubicBezTo>
                  <a:pt x="271664" y="1537367"/>
                  <a:pt x="295265" y="1607529"/>
                  <a:pt x="309688" y="1650588"/>
                </a:cubicBezTo>
                <a:cubicBezTo>
                  <a:pt x="340719" y="1742825"/>
                  <a:pt x="337660" y="1734083"/>
                  <a:pt x="339190" y="1734083"/>
                </a:cubicBezTo>
                <a:cubicBezTo>
                  <a:pt x="339845" y="1734083"/>
                  <a:pt x="340282" y="1525127"/>
                  <a:pt x="340282" y="1269616"/>
                </a:cubicBezTo>
                <a:close/>
                <a:moveTo>
                  <a:pt x="530403" y="1232459"/>
                </a:moveTo>
                <a:cubicBezTo>
                  <a:pt x="608856" y="1000553"/>
                  <a:pt x="673540" y="809302"/>
                  <a:pt x="673977" y="807991"/>
                </a:cubicBezTo>
                <a:cubicBezTo>
                  <a:pt x="674852" y="805805"/>
                  <a:pt x="642728" y="805149"/>
                  <a:pt x="517510" y="805149"/>
                </a:cubicBezTo>
                <a:lnTo>
                  <a:pt x="359950" y="805149"/>
                </a:lnTo>
                <a:lnTo>
                  <a:pt x="360168" y="1270272"/>
                </a:lnTo>
                <a:lnTo>
                  <a:pt x="360168" y="1735175"/>
                </a:lnTo>
                <a:lnTo>
                  <a:pt x="374154" y="1694739"/>
                </a:lnTo>
                <a:cubicBezTo>
                  <a:pt x="381803" y="1672445"/>
                  <a:pt x="452170" y="1464583"/>
                  <a:pt x="530403" y="1232459"/>
                </a:cubicBezTo>
                <a:close/>
                <a:moveTo>
                  <a:pt x="2051372" y="1269616"/>
                </a:moveTo>
                <a:lnTo>
                  <a:pt x="2051372" y="805149"/>
                </a:lnTo>
                <a:lnTo>
                  <a:pt x="1893811" y="805149"/>
                </a:lnTo>
                <a:cubicBezTo>
                  <a:pt x="1768594" y="805149"/>
                  <a:pt x="1736470" y="805805"/>
                  <a:pt x="1737344" y="807991"/>
                </a:cubicBezTo>
                <a:cubicBezTo>
                  <a:pt x="1738218" y="810395"/>
                  <a:pt x="2008540" y="1609933"/>
                  <a:pt x="2036949" y="1694084"/>
                </a:cubicBezTo>
                <a:cubicBezTo>
                  <a:pt x="2044160" y="1716160"/>
                  <a:pt x="2050497" y="1734083"/>
                  <a:pt x="2050934" y="1734083"/>
                </a:cubicBezTo>
                <a:cubicBezTo>
                  <a:pt x="2051153" y="1734083"/>
                  <a:pt x="2051372" y="1525127"/>
                  <a:pt x="2051372" y="1269616"/>
                </a:cubicBezTo>
                <a:close/>
                <a:moveTo>
                  <a:pt x="2076065" y="1727088"/>
                </a:moveTo>
                <a:cubicBezTo>
                  <a:pt x="2076721" y="1724247"/>
                  <a:pt x="2089177" y="1686652"/>
                  <a:pt x="2103819" y="1643375"/>
                </a:cubicBezTo>
                <a:cubicBezTo>
                  <a:pt x="2118460" y="1600098"/>
                  <a:pt x="2142061" y="1530373"/>
                  <a:pt x="2156266" y="1488188"/>
                </a:cubicBezTo>
                <a:cubicBezTo>
                  <a:pt x="2170470" y="1446223"/>
                  <a:pt x="2205872" y="1341308"/>
                  <a:pt x="2234937" y="1255409"/>
                </a:cubicBezTo>
                <a:cubicBezTo>
                  <a:pt x="2264001" y="1169510"/>
                  <a:pt x="2299403" y="1064814"/>
                  <a:pt x="2313607" y="1022629"/>
                </a:cubicBezTo>
                <a:cubicBezTo>
                  <a:pt x="2327812" y="980663"/>
                  <a:pt x="2349665" y="915310"/>
                  <a:pt x="2362340" y="877715"/>
                </a:cubicBezTo>
                <a:cubicBezTo>
                  <a:pt x="2375014" y="840340"/>
                  <a:pt x="2386159" y="808428"/>
                  <a:pt x="2386815" y="807335"/>
                </a:cubicBezTo>
                <a:cubicBezTo>
                  <a:pt x="2387689" y="805805"/>
                  <a:pt x="2334586" y="805149"/>
                  <a:pt x="2229692" y="805149"/>
                </a:cubicBezTo>
                <a:lnTo>
                  <a:pt x="2071039" y="805149"/>
                </a:lnTo>
                <a:lnTo>
                  <a:pt x="2071039" y="1269835"/>
                </a:lnTo>
                <a:cubicBezTo>
                  <a:pt x="2071039" y="1536930"/>
                  <a:pt x="2071913" y="1733864"/>
                  <a:pt x="2073006" y="1733208"/>
                </a:cubicBezTo>
                <a:cubicBezTo>
                  <a:pt x="2074099" y="1732553"/>
                  <a:pt x="2075410" y="1729711"/>
                  <a:pt x="2076065" y="1727088"/>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29" dirty="0">
              <a:solidFill>
                <a:schemeClr val="lt1"/>
              </a:solidFill>
            </a:endParaRPr>
          </a:p>
        </p:txBody>
      </p:sp>
      <p:cxnSp>
        <p:nvCxnSpPr>
          <p:cNvPr id="7" name="Straight Connector 6">
            <a:extLst>
              <a:ext uri="{FF2B5EF4-FFF2-40B4-BE49-F238E27FC236}">
                <a16:creationId xmlns:a16="http://schemas.microsoft.com/office/drawing/2014/main" id="{C50FB206-81D0-928F-90B0-401CD4BC6FE4}"/>
              </a:ext>
            </a:extLst>
          </p:cNvPr>
          <p:cNvCxnSpPr>
            <a:cxnSpLocks/>
          </p:cNvCxnSpPr>
          <p:nvPr/>
        </p:nvCxnSpPr>
        <p:spPr>
          <a:xfrm>
            <a:off x="1388080" y="3909596"/>
            <a:ext cx="1447800"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6CEF39E2-3490-563E-8708-76C316992426}"/>
              </a:ext>
            </a:extLst>
          </p:cNvPr>
          <p:cNvGrpSpPr/>
          <p:nvPr/>
        </p:nvGrpSpPr>
        <p:grpSpPr>
          <a:xfrm>
            <a:off x="3982416" y="1952975"/>
            <a:ext cx="7838282" cy="4432584"/>
            <a:chOff x="2791778" y="1630680"/>
            <a:chExt cx="5909781" cy="2956560"/>
          </a:xfrm>
        </p:grpSpPr>
        <p:sp>
          <p:nvSpPr>
            <p:cNvPr id="12" name="Rectangle: Diagonal Corners Snipped 9">
              <a:extLst>
                <a:ext uri="{FF2B5EF4-FFF2-40B4-BE49-F238E27FC236}">
                  <a16:creationId xmlns:a16="http://schemas.microsoft.com/office/drawing/2014/main" id="{FBD7DB78-75C9-71A9-9B24-CCEAD3FC7401}"/>
                </a:ext>
              </a:extLst>
            </p:cNvPr>
            <p:cNvSpPr/>
            <p:nvPr/>
          </p:nvSpPr>
          <p:spPr>
            <a:xfrm>
              <a:off x="2791778" y="1630680"/>
              <a:ext cx="5909781" cy="2956560"/>
            </a:xfrm>
            <a:prstGeom prst="snip2DiagRect">
              <a:avLst>
                <a:gd name="adj1" fmla="val 0"/>
                <a:gd name="adj2" fmla="val 0"/>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29" dirty="0">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3C024AA2-37A0-E567-F0B1-CBDE07369607}"/>
                </a:ext>
              </a:extLst>
            </p:cNvPr>
            <p:cNvSpPr txBox="1"/>
            <p:nvPr/>
          </p:nvSpPr>
          <p:spPr>
            <a:xfrm>
              <a:off x="5056955" y="2164632"/>
              <a:ext cx="3599910" cy="1888657"/>
            </a:xfrm>
            <a:prstGeom prst="rect">
              <a:avLst/>
            </a:prstGeom>
            <a:noFill/>
          </p:spPr>
          <p:txBody>
            <a:bodyPr wrap="square" rtlCol="0">
              <a:spAutoFit/>
            </a:bodyPr>
            <a:lstStyle/>
            <a:p>
              <a:pPr marL="285750" lvl="0" indent="-285750" algn="just">
                <a:buFontTx/>
                <a:buChar char="-"/>
              </a:pPr>
              <a:r>
                <a:rPr lang="mn-MN" dirty="0">
                  <a:latin typeface="Arial" panose="020B0604020202020204" pitchFamily="34" charset="0"/>
                  <a:cs typeface="Arial" panose="020B0604020202020204" pitchFamily="34" charset="0"/>
                </a:rPr>
                <a:t>Иргэн, захиргааны хэргийн шүүхийн шийдвэр гүйцэтгэх чиг үүргийг шүүх эрх мэдлийн байгууллага хэрэгжүүл</a:t>
              </a:r>
              <a:r>
                <a:rPr lang="x-none" dirty="0">
                  <a:latin typeface="Arial" panose="020B0604020202020204" pitchFamily="34" charset="0"/>
                  <a:cs typeface="Arial" panose="020B0604020202020204" pitchFamily="34" charset="0"/>
                </a:rPr>
                <a:t>нэ</a:t>
              </a:r>
              <a:r>
                <a:rPr lang="mn-MN" dirty="0">
                  <a:latin typeface="Arial" panose="020B0604020202020204" pitchFamily="34" charset="0"/>
                  <a:cs typeface="Arial" panose="020B0604020202020204" pitchFamily="34" charset="0"/>
                </a:rPr>
                <a:t>. </a:t>
              </a:r>
              <a:endParaRPr lang="x-none" dirty="0">
                <a:latin typeface="Arial" panose="020B0604020202020204" pitchFamily="34" charset="0"/>
                <a:cs typeface="Arial" panose="020B0604020202020204" pitchFamily="34" charset="0"/>
              </a:endParaRPr>
            </a:p>
            <a:p>
              <a:pPr marL="285750" lvl="0" indent="-285750" algn="just">
                <a:buFontTx/>
                <a:buChar char="-"/>
              </a:pPr>
              <a:r>
                <a:rPr lang="x-none" dirty="0">
                  <a:latin typeface="Arial" panose="020B0604020202020204" pitchFamily="34" charset="0"/>
                  <a:cs typeface="Arial" panose="020B0604020202020204" pitchFamily="34" charset="0"/>
                </a:rPr>
                <a:t>У</a:t>
              </a:r>
              <a:r>
                <a:rPr lang="mn-MN" dirty="0">
                  <a:latin typeface="Arial" panose="020B0604020202020204" pitchFamily="34" charset="0"/>
                  <a:cs typeface="Arial" panose="020B0604020202020204" pitchFamily="34" charset="0"/>
                </a:rPr>
                <a:t>рамшуулал тооцох тогтолцоог сэргээнэ.</a:t>
              </a:r>
              <a:endParaRPr lang="x-none" dirty="0">
                <a:latin typeface="Arial" panose="020B0604020202020204" pitchFamily="34" charset="0"/>
                <a:cs typeface="Arial" panose="020B0604020202020204" pitchFamily="34" charset="0"/>
              </a:endParaRPr>
            </a:p>
            <a:p>
              <a:pPr marL="285750" lvl="0" indent="-285750" algn="just">
                <a:buFontTx/>
                <a:buChar char="-"/>
              </a:pPr>
              <a:r>
                <a:rPr lang="mn-MN" dirty="0">
                  <a:latin typeface="Arial" panose="020B0604020202020204" pitchFamily="34" charset="0"/>
                  <a:cs typeface="Arial" panose="020B0604020202020204" pitchFamily="34" charset="0"/>
                </a:rPr>
                <a:t>Шүүхийн шийдвэр гүйцэтгэх үйл ажиллагааг түргэс</a:t>
              </a:r>
              <a:r>
                <a:rPr lang="x-none" dirty="0">
                  <a:latin typeface="Arial" panose="020B0604020202020204" pitchFamily="34" charset="0"/>
                  <a:cs typeface="Arial" panose="020B0604020202020204" pitchFamily="34" charset="0"/>
                </a:rPr>
                <a:t>гэнэ</a:t>
              </a:r>
              <a:r>
                <a:rPr lang="mn-MN" dirty="0">
                  <a:latin typeface="Arial" panose="020B0604020202020204" pitchFamily="34" charset="0"/>
                  <a:cs typeface="Arial" panose="020B0604020202020204" pitchFamily="34" charset="0"/>
                </a:rPr>
                <a:t>.</a:t>
              </a:r>
              <a:endParaRPr lang="x-none" dirty="0">
                <a:latin typeface="Arial" panose="020B0604020202020204" pitchFamily="34" charset="0"/>
                <a:cs typeface="Arial" panose="020B0604020202020204" pitchFamily="34" charset="0"/>
              </a:endParaRPr>
            </a:p>
            <a:p>
              <a:pPr marL="285750" lvl="0" indent="-285750" algn="just">
                <a:buFontTx/>
                <a:buChar char="-"/>
              </a:pPr>
              <a:r>
                <a:rPr lang="mn-MN" dirty="0">
                  <a:latin typeface="Arial" panose="020B0604020202020204" pitchFamily="34" charset="0"/>
                  <a:cs typeface="Arial" panose="020B0604020202020204" pitchFamily="34" charset="0"/>
                </a:rPr>
                <a:t>Шүүхийн шийдвэр гарцаагүй биелэгдэх нөхцөлийг бүрдүүлнэ.</a:t>
              </a:r>
            </a:p>
            <a:p>
              <a:pPr marL="171450" lvl="0" indent="-171450">
                <a:buFont typeface="Wingdings" pitchFamily="2" charset="2"/>
                <a:buChar char="ü"/>
              </a:pPr>
              <a:endParaRPr lang="mn-MN" sz="1600" dirty="0">
                <a:solidFill>
                  <a:schemeClr val="accent2"/>
                </a:solidFill>
                <a:latin typeface="Montserrat" pitchFamily="2" charset="0"/>
                <a:cs typeface="Arial" panose="020B0604020202020204" pitchFamily="34" charset="0"/>
              </a:endParaRPr>
            </a:p>
          </p:txBody>
        </p:sp>
      </p:grpSp>
      <p:sp>
        <p:nvSpPr>
          <p:cNvPr id="14" name="Rectangle 13">
            <a:extLst>
              <a:ext uri="{FF2B5EF4-FFF2-40B4-BE49-F238E27FC236}">
                <a16:creationId xmlns:a16="http://schemas.microsoft.com/office/drawing/2014/main" id="{CE08FA8B-B06C-1584-CA04-22BF1A37E75A}"/>
              </a:ext>
            </a:extLst>
          </p:cNvPr>
          <p:cNvSpPr/>
          <p:nvPr/>
        </p:nvSpPr>
        <p:spPr>
          <a:xfrm>
            <a:off x="3982416" y="1952975"/>
            <a:ext cx="2945081" cy="4432585"/>
          </a:xfrm>
          <a:prstGeom prst="rect">
            <a:avLst/>
          </a:prstGeom>
          <a:ln/>
        </p:spPr>
        <p:style>
          <a:lnRef idx="1">
            <a:schemeClr val="accent4"/>
          </a:lnRef>
          <a:fillRef idx="2">
            <a:schemeClr val="accent4"/>
          </a:fillRef>
          <a:effectRef idx="1">
            <a:schemeClr val="accent4"/>
          </a:effectRef>
          <a:fontRef idx="minor">
            <a:schemeClr val="dk1"/>
          </a:fontRef>
        </p:style>
        <p:txBody>
          <a:bodyPr rtlCol="0" anchor="ctr"/>
          <a:lstStyle/>
          <a:p>
            <a:pPr lvl="0" algn="ctr"/>
            <a:endParaRPr lang="mn-MN" b="1" dirty="0">
              <a:solidFill>
                <a:srgbClr val="213865"/>
              </a:solidFill>
              <a:latin typeface="Arial" panose="020B0604020202020204" pitchFamily="34" charset="0"/>
              <a:cs typeface="Arial" panose="020B0604020202020204" pitchFamily="34" charset="0"/>
            </a:endParaRPr>
          </a:p>
          <a:p>
            <a:pPr algn="ctr"/>
            <a:r>
              <a:rPr lang="mn-MN" sz="1600" b="1" dirty="0">
                <a:solidFill>
                  <a:schemeClr val="tx1"/>
                </a:solidFill>
                <a:latin typeface="Arial" panose="020B0604020202020204" pitchFamily="34" charset="0"/>
                <a:cs typeface="Arial" panose="020B0604020202020204" pitchFamily="34" charset="0"/>
              </a:rPr>
              <a:t>Иргэний шүүхийн шийдвэр гүйцэтгэл 202</a:t>
            </a:r>
            <a:r>
              <a:rPr lang="x-none" sz="1600" b="1" dirty="0">
                <a:solidFill>
                  <a:schemeClr val="tx1"/>
                </a:solidFill>
                <a:latin typeface="Arial" panose="020B0604020202020204" pitchFamily="34" charset="0"/>
                <a:cs typeface="Arial" panose="020B0604020202020204" pitchFamily="34" charset="0"/>
              </a:rPr>
              <a:t>2</a:t>
            </a:r>
            <a:r>
              <a:rPr lang="mn-MN" sz="1600" b="1" dirty="0">
                <a:solidFill>
                  <a:schemeClr val="tx1"/>
                </a:solidFill>
                <a:latin typeface="Arial" panose="020B0604020202020204" pitchFamily="34" charset="0"/>
                <a:cs typeface="Arial" panose="020B0604020202020204" pitchFamily="34" charset="0"/>
              </a:rPr>
              <a:t> оны </a:t>
            </a:r>
            <a:r>
              <a:rPr lang="x-none" sz="1600" b="1" dirty="0">
                <a:solidFill>
                  <a:schemeClr val="tx1"/>
                </a:solidFill>
                <a:latin typeface="Arial" panose="020B0604020202020204" pitchFamily="34" charset="0"/>
                <a:cs typeface="Arial" panose="020B0604020202020204" pitchFamily="34" charset="0"/>
              </a:rPr>
              <a:t>4</a:t>
            </a:r>
            <a:r>
              <a:rPr lang="mn-MN" sz="1600" b="1" dirty="0">
                <a:solidFill>
                  <a:schemeClr val="tx1"/>
                </a:solidFill>
                <a:latin typeface="Arial" panose="020B0604020202020204" pitchFamily="34" charset="0"/>
                <a:cs typeface="Arial" panose="020B0604020202020204" pitchFamily="34" charset="0"/>
              </a:rPr>
              <a:t>-р сарын байдлаар </a:t>
            </a:r>
            <a:r>
              <a:rPr lang="x-none" sz="1600" b="1" dirty="0">
                <a:solidFill>
                  <a:schemeClr val="tx1"/>
                </a:solidFill>
                <a:latin typeface="Arial" panose="020B0604020202020204" pitchFamily="34" charset="0"/>
                <a:cs typeface="Arial" panose="020B0604020202020204" pitchFamily="34" charset="0"/>
              </a:rPr>
              <a:t>2</a:t>
            </a:r>
            <a:r>
              <a:rPr lang="mn-MN" sz="1600" b="1" dirty="0">
                <a:solidFill>
                  <a:schemeClr val="tx1"/>
                </a:solidFill>
                <a:latin typeface="Arial" panose="020B0604020202020204" pitchFamily="34" charset="0"/>
                <a:cs typeface="Arial" panose="020B0604020202020204" pitchFamily="34" charset="0"/>
              </a:rPr>
              <a:t>,</a:t>
            </a:r>
            <a:r>
              <a:rPr lang="x-none" sz="1600" b="1" dirty="0">
                <a:solidFill>
                  <a:schemeClr val="tx1"/>
                </a:solidFill>
                <a:latin typeface="Arial" panose="020B0604020202020204" pitchFamily="34" charset="0"/>
                <a:cs typeface="Arial" panose="020B0604020202020204" pitchFamily="34" charset="0"/>
              </a:rPr>
              <a:t>1</a:t>
            </a:r>
            <a:r>
              <a:rPr lang="mn-MN" sz="1600" b="1" dirty="0">
                <a:solidFill>
                  <a:schemeClr val="tx1"/>
                </a:solidFill>
                <a:latin typeface="Arial" panose="020B0604020202020204" pitchFamily="34" charset="0"/>
                <a:cs typeface="Arial" panose="020B0604020202020204" pitchFamily="34" charset="0"/>
              </a:rPr>
              <a:t> их наяд төгрөгийн гүйцэтгэх хуудаснаас </a:t>
            </a:r>
            <a:r>
              <a:rPr lang="x-none" sz="1600" b="1" dirty="0">
                <a:solidFill>
                  <a:schemeClr val="tx1"/>
                </a:solidFill>
                <a:latin typeface="Arial" panose="020B0604020202020204" pitchFamily="34" charset="0"/>
                <a:cs typeface="Arial" panose="020B0604020202020204" pitchFamily="34" charset="0"/>
              </a:rPr>
              <a:t>2.0</a:t>
            </a:r>
            <a:r>
              <a:rPr lang="mn-MN" sz="1600" b="1" dirty="0">
                <a:solidFill>
                  <a:schemeClr val="tx1"/>
                </a:solidFill>
                <a:latin typeface="Arial" panose="020B0604020202020204" pitchFamily="34" charset="0"/>
                <a:cs typeface="Arial" panose="020B0604020202020204" pitchFamily="34" charset="0"/>
              </a:rPr>
              <a:t> их наяд төгрөгийн гүйцэтгэх хуудас биелэгдээгүй</a:t>
            </a:r>
            <a:endParaRPr lang="en-US" sz="1600" b="1" dirty="0">
              <a:solidFill>
                <a:schemeClr val="tx1"/>
              </a:solidFill>
              <a:latin typeface="Arial" panose="020B0604020202020204" pitchFamily="34" charset="0"/>
              <a:cs typeface="Arial" panose="020B0604020202020204" pitchFamily="34" charset="0"/>
            </a:endParaRPr>
          </a:p>
          <a:p>
            <a:pPr algn="ctr"/>
            <a:endParaRPr lang="mn-MN" b="1" dirty="0">
              <a:solidFill>
                <a:srgbClr val="213865"/>
              </a:solidFill>
              <a:latin typeface="Arial" panose="020B0604020202020204" pitchFamily="34" charset="0"/>
              <a:cs typeface="Arial" panose="020B0604020202020204" pitchFamily="34" charset="0"/>
            </a:endParaRPr>
          </a:p>
          <a:p>
            <a:pPr algn="ctr"/>
            <a:endParaRPr lang="mn-MN" b="1" dirty="0">
              <a:solidFill>
                <a:srgbClr val="213865"/>
              </a:solidFill>
              <a:latin typeface="Arial" panose="020B0604020202020204" pitchFamily="34" charset="0"/>
              <a:cs typeface="Arial" panose="020B0604020202020204" pitchFamily="34" charset="0"/>
            </a:endParaRPr>
          </a:p>
          <a:p>
            <a:pPr algn="ctr"/>
            <a:endParaRPr lang="en-US" dirty="0"/>
          </a:p>
        </p:txBody>
      </p:sp>
      <p:sp>
        <p:nvSpPr>
          <p:cNvPr id="10" name="TextBox 9">
            <a:extLst>
              <a:ext uri="{FF2B5EF4-FFF2-40B4-BE49-F238E27FC236}">
                <a16:creationId xmlns:a16="http://schemas.microsoft.com/office/drawing/2014/main" id="{1E814D21-13FE-D379-8AC7-1791D291A75E}"/>
              </a:ext>
            </a:extLst>
          </p:cNvPr>
          <p:cNvSpPr txBox="1"/>
          <p:nvPr/>
        </p:nvSpPr>
        <p:spPr>
          <a:xfrm>
            <a:off x="3208713" y="546462"/>
            <a:ext cx="10095480" cy="338554"/>
          </a:xfrm>
          <a:prstGeom prst="rect">
            <a:avLst/>
          </a:prstGeom>
          <a:noFill/>
          <a:ln>
            <a:noFill/>
          </a:ln>
        </p:spPr>
        <p:txBody>
          <a:bodyPr wrap="square" rtlCol="0">
            <a:spAutoFit/>
          </a:bodyPr>
          <a:lstStyle/>
          <a:p>
            <a:pPr algn="ctr"/>
            <a:r>
              <a:rPr lang="mn-MN" sz="1600" dirty="0">
                <a:latin typeface="Arial" panose="020B0604020202020204" pitchFamily="34" charset="0"/>
                <a:cs typeface="Arial" panose="020B0604020202020204" pitchFamily="34" charset="0"/>
              </a:rPr>
              <a:t>ХУУЛЬ ТОГТООМЖИЙГ БОЛОВСРОНГУЙ БОЛГОХ</a:t>
            </a:r>
            <a:endParaRPr lang="x-none"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81502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7">
            <a:extLst>
              <a:ext uri="{FF2B5EF4-FFF2-40B4-BE49-F238E27FC236}">
                <a16:creationId xmlns:a16="http://schemas.microsoft.com/office/drawing/2014/main" id="{B0AE0856-78A6-74E6-4CB4-4B945A9CD143}"/>
              </a:ext>
            </a:extLst>
          </p:cNvPr>
          <p:cNvSpPr/>
          <p:nvPr/>
        </p:nvSpPr>
        <p:spPr>
          <a:xfrm>
            <a:off x="693962" y="1952975"/>
            <a:ext cx="2836037" cy="4432585"/>
          </a:xfrm>
          <a:prstGeom prst="roundRect">
            <a:avLst>
              <a:gd name="adj" fmla="val 7372"/>
            </a:avLst>
          </a:prstGeom>
          <a:ln/>
        </p:spPr>
        <p:style>
          <a:lnRef idx="3">
            <a:schemeClr val="lt1"/>
          </a:lnRef>
          <a:fillRef idx="1">
            <a:schemeClr val="accent1"/>
          </a:fillRef>
          <a:effectRef idx="1">
            <a:schemeClr val="accent1"/>
          </a:effectRef>
          <a:fontRef idx="minor">
            <a:schemeClr val="lt1"/>
          </a:fontRef>
        </p:style>
        <p:txBody>
          <a:bodyPr rtlCol="0" anchor="ctr"/>
          <a:lstStyle/>
          <a:p>
            <a:pPr algn="ctr"/>
            <a:endParaRPr lang="en-US" sz="1200" b="1" dirty="0">
              <a:solidFill>
                <a:srgbClr val="222976"/>
              </a:solidFill>
              <a:latin typeface="Montserrat" pitchFamily="2" charset="0"/>
              <a:cs typeface="Arial" panose="020B0604020202020204" pitchFamily="34" charset="0"/>
            </a:endParaRPr>
          </a:p>
          <a:p>
            <a:pPr algn="ctr"/>
            <a:endParaRPr lang="en-US" sz="1200" b="1" dirty="0">
              <a:solidFill>
                <a:srgbClr val="222976"/>
              </a:solidFill>
              <a:latin typeface="Montserrat" pitchFamily="2" charset="0"/>
              <a:cs typeface="Arial" panose="020B0604020202020204" pitchFamily="34" charset="0"/>
            </a:endParaRPr>
          </a:p>
          <a:p>
            <a:pPr algn="ctr"/>
            <a:r>
              <a:rPr lang="mn-MN" sz="1400" b="1" dirty="0">
                <a:solidFill>
                  <a:srgbClr val="FFC000"/>
                </a:solidFill>
                <a:latin typeface="Arial" panose="020B0604020202020204" pitchFamily="34" charset="0"/>
                <a:cs typeface="Arial" panose="020B0604020202020204" pitchFamily="34" charset="0"/>
              </a:rPr>
              <a:t>ГЭР БҮЛИЙН ТУХАЙ ХУУЛИЙН ШИНЭЧИЛСЭН НАЙРУУЛГЫН ТӨСӨЛ</a:t>
            </a:r>
            <a:endParaRPr lang="mn-MN" dirty="0">
              <a:solidFill>
                <a:srgbClr val="FFC000"/>
              </a:solidFill>
              <a:latin typeface="Arial" panose="020B0604020202020204" pitchFamily="34" charset="0"/>
              <a:cs typeface="Arial" panose="020B0604020202020204" pitchFamily="34" charset="0"/>
            </a:endParaRPr>
          </a:p>
        </p:txBody>
      </p:sp>
      <p:sp>
        <p:nvSpPr>
          <p:cNvPr id="6" name="Graphic 9">
            <a:extLst>
              <a:ext uri="{FF2B5EF4-FFF2-40B4-BE49-F238E27FC236}">
                <a16:creationId xmlns:a16="http://schemas.microsoft.com/office/drawing/2014/main" id="{56A54B74-FE7D-3A54-A433-9CD566312EC2}"/>
              </a:ext>
            </a:extLst>
          </p:cNvPr>
          <p:cNvSpPr/>
          <p:nvPr/>
        </p:nvSpPr>
        <p:spPr>
          <a:xfrm flipV="1">
            <a:off x="1824804" y="2620515"/>
            <a:ext cx="574352" cy="663134"/>
          </a:xfrm>
          <a:custGeom>
            <a:avLst/>
            <a:gdLst>
              <a:gd name="connsiteX0" fmla="*/ 1199105 w 2421311"/>
              <a:gd name="connsiteY0" fmla="*/ 2777329 h 2795587"/>
              <a:gd name="connsiteX1" fmla="*/ 1177689 w 2421311"/>
              <a:gd name="connsiteY1" fmla="*/ 2732959 h 2795587"/>
              <a:gd name="connsiteX2" fmla="*/ 1092462 w 2421311"/>
              <a:gd name="connsiteY2" fmla="*/ 2517228 h 2795587"/>
              <a:gd name="connsiteX3" fmla="*/ 1099237 w 2421311"/>
              <a:gd name="connsiteY3" fmla="*/ 2485098 h 2795587"/>
              <a:gd name="connsiteX4" fmla="*/ 1130268 w 2421311"/>
              <a:gd name="connsiteY4" fmla="*/ 2447285 h 2795587"/>
              <a:gd name="connsiteX5" fmla="*/ 1140102 w 2421311"/>
              <a:gd name="connsiteY5" fmla="*/ 2439853 h 2795587"/>
              <a:gd name="connsiteX6" fmla="*/ 1115626 w 2421311"/>
              <a:gd name="connsiteY6" fmla="*/ 2437012 h 2795587"/>
              <a:gd name="connsiteX7" fmla="*/ 846179 w 2421311"/>
              <a:gd name="connsiteY7" fmla="*/ 2374500 h 2795587"/>
              <a:gd name="connsiteX8" fmla="*/ 635953 w 2421311"/>
              <a:gd name="connsiteY8" fmla="*/ 2254722 h 2795587"/>
              <a:gd name="connsiteX9" fmla="*/ 468122 w 2421311"/>
              <a:gd name="connsiteY9" fmla="*/ 2148277 h 2795587"/>
              <a:gd name="connsiteX10" fmla="*/ 418297 w 2421311"/>
              <a:gd name="connsiteY10" fmla="*/ 2117240 h 2795587"/>
              <a:gd name="connsiteX11" fmla="*/ 342468 w 2421311"/>
              <a:gd name="connsiteY11" fmla="*/ 2078116 h 2795587"/>
              <a:gd name="connsiteX12" fmla="*/ 197801 w 2421311"/>
              <a:gd name="connsiteY12" fmla="*/ 2152649 h 2795587"/>
              <a:gd name="connsiteX13" fmla="*/ 183378 w 2421311"/>
              <a:gd name="connsiteY13" fmla="*/ 2219314 h 2795587"/>
              <a:gd name="connsiteX14" fmla="*/ 203920 w 2421311"/>
              <a:gd name="connsiteY14" fmla="*/ 2283355 h 2795587"/>
              <a:gd name="connsiteX15" fmla="*/ 370439 w 2421311"/>
              <a:gd name="connsiteY15" fmla="*/ 2305213 h 2795587"/>
              <a:gd name="connsiteX16" fmla="*/ 389014 w 2421311"/>
              <a:gd name="connsiteY16" fmla="*/ 2278984 h 2795587"/>
              <a:gd name="connsiteX17" fmla="*/ 396007 w 2421311"/>
              <a:gd name="connsiteY17" fmla="*/ 2242264 h 2795587"/>
              <a:gd name="connsiteX18" fmla="*/ 390107 w 2421311"/>
              <a:gd name="connsiteY18" fmla="*/ 2207948 h 2795587"/>
              <a:gd name="connsiteX19" fmla="*/ 308377 w 2421311"/>
              <a:gd name="connsiteY19" fmla="*/ 2164452 h 2795587"/>
              <a:gd name="connsiteX20" fmla="*/ 264889 w 2421311"/>
              <a:gd name="connsiteY20" fmla="*/ 2223685 h 2795587"/>
              <a:gd name="connsiteX21" fmla="*/ 303788 w 2421311"/>
              <a:gd name="connsiteY21" fmla="*/ 2262809 h 2795587"/>
              <a:gd name="connsiteX22" fmla="*/ 300728 w 2421311"/>
              <a:gd name="connsiteY22" fmla="*/ 2274394 h 2795587"/>
              <a:gd name="connsiteX23" fmla="*/ 231454 w 2421311"/>
              <a:gd name="connsiteY23" fmla="*/ 2240078 h 2795587"/>
              <a:gd name="connsiteX24" fmla="*/ 237573 w 2421311"/>
              <a:gd name="connsiteY24" fmla="*/ 2157676 h 2795587"/>
              <a:gd name="connsiteX25" fmla="*/ 295702 w 2421311"/>
              <a:gd name="connsiteY25" fmla="*/ 2111994 h 2795587"/>
              <a:gd name="connsiteX26" fmla="*/ 365413 w 2421311"/>
              <a:gd name="connsiteY26" fmla="*/ 2110902 h 2795587"/>
              <a:gd name="connsiteX27" fmla="*/ 461348 w 2421311"/>
              <a:gd name="connsiteY27" fmla="*/ 2212756 h 2795587"/>
              <a:gd name="connsiteX28" fmla="*/ 461566 w 2421311"/>
              <a:gd name="connsiteY28" fmla="*/ 2281607 h 2795587"/>
              <a:gd name="connsiteX29" fmla="*/ 436217 w 2421311"/>
              <a:gd name="connsiteY29" fmla="*/ 2338654 h 2795587"/>
              <a:gd name="connsiteX30" fmla="*/ 333726 w 2421311"/>
              <a:gd name="connsiteY30" fmla="*/ 2407504 h 2795587"/>
              <a:gd name="connsiteX31" fmla="*/ 247844 w 2421311"/>
              <a:gd name="connsiteY31" fmla="*/ 2405537 h 2795587"/>
              <a:gd name="connsiteX32" fmla="*/ 107111 w 2421311"/>
              <a:gd name="connsiteY32" fmla="*/ 2261498 h 2795587"/>
              <a:gd name="connsiteX33" fmla="*/ 107329 w 2421311"/>
              <a:gd name="connsiteY33" fmla="*/ 2161610 h 2795587"/>
              <a:gd name="connsiteX34" fmla="*/ 319740 w 2421311"/>
              <a:gd name="connsiteY34" fmla="*/ 1996370 h 2795587"/>
              <a:gd name="connsiteX35" fmla="*/ 335912 w 2421311"/>
              <a:gd name="connsiteY35" fmla="*/ 1996370 h 2795587"/>
              <a:gd name="connsiteX36" fmla="*/ 335912 w 2421311"/>
              <a:gd name="connsiteY36" fmla="*/ 1983911 h 2795587"/>
              <a:gd name="connsiteX37" fmla="*/ 349023 w 2421311"/>
              <a:gd name="connsiteY37" fmla="*/ 1939541 h 2795587"/>
              <a:gd name="connsiteX38" fmla="*/ 356891 w 2421311"/>
              <a:gd name="connsiteY38" fmla="*/ 1904788 h 2795587"/>
              <a:gd name="connsiteX39" fmla="*/ 337004 w 2421311"/>
              <a:gd name="connsiteY39" fmla="*/ 1894296 h 2795587"/>
              <a:gd name="connsiteX40" fmla="*/ 319303 w 2421311"/>
              <a:gd name="connsiteY40" fmla="*/ 1900853 h 2795587"/>
              <a:gd name="connsiteX41" fmla="*/ 309032 w 2421311"/>
              <a:gd name="connsiteY41" fmla="*/ 1915498 h 2795587"/>
              <a:gd name="connsiteX42" fmla="*/ 302477 w 2421311"/>
              <a:gd name="connsiteY42" fmla="*/ 1920088 h 2795587"/>
              <a:gd name="connsiteX43" fmla="*/ 306410 w 2421311"/>
              <a:gd name="connsiteY43" fmla="*/ 1887958 h 2795587"/>
              <a:gd name="connsiteX44" fmla="*/ 309251 w 2421311"/>
              <a:gd name="connsiteY44" fmla="*/ 1869379 h 2795587"/>
              <a:gd name="connsiteX45" fmla="*/ 326515 w 2421311"/>
              <a:gd name="connsiteY45" fmla="*/ 1791567 h 2795587"/>
              <a:gd name="connsiteX46" fmla="*/ 333726 w 2421311"/>
              <a:gd name="connsiteY46" fmla="*/ 1786321 h 2795587"/>
              <a:gd name="connsiteX47" fmla="*/ 320396 w 2421311"/>
              <a:gd name="connsiteY47" fmla="*/ 1745885 h 2795587"/>
              <a:gd name="connsiteX48" fmla="*/ 280842 w 2421311"/>
              <a:gd name="connsiteY48" fmla="*/ 1629168 h 2795587"/>
              <a:gd name="connsiteX49" fmla="*/ 172451 w 2421311"/>
              <a:gd name="connsiteY49" fmla="*/ 1307866 h 2795587"/>
              <a:gd name="connsiteX50" fmla="*/ 95529 w 2421311"/>
              <a:gd name="connsiteY50" fmla="*/ 1080551 h 2795587"/>
              <a:gd name="connsiteX51" fmla="*/ 23851 w 2421311"/>
              <a:gd name="connsiteY51" fmla="*/ 868098 h 2795587"/>
              <a:gd name="connsiteX52" fmla="*/ -1061 w 2421311"/>
              <a:gd name="connsiteY52" fmla="*/ 805149 h 2795587"/>
              <a:gd name="connsiteX53" fmla="*/ -4995 w 2421311"/>
              <a:gd name="connsiteY53" fmla="*/ 802964 h 2795587"/>
              <a:gd name="connsiteX54" fmla="*/ 60783 w 2421311"/>
              <a:gd name="connsiteY54" fmla="*/ 736955 h 2795587"/>
              <a:gd name="connsiteX55" fmla="*/ 282372 w 2421311"/>
              <a:gd name="connsiteY55" fmla="*/ 639690 h 2795587"/>
              <a:gd name="connsiteX56" fmla="*/ 424416 w 2421311"/>
              <a:gd name="connsiteY56" fmla="*/ 641001 h 2795587"/>
              <a:gd name="connsiteX57" fmla="*/ 653217 w 2421311"/>
              <a:gd name="connsiteY57" fmla="*/ 749851 h 2795587"/>
              <a:gd name="connsiteX58" fmla="*/ 705227 w 2421311"/>
              <a:gd name="connsiteY58" fmla="*/ 803838 h 2795587"/>
              <a:gd name="connsiteX59" fmla="*/ 701075 w 2421311"/>
              <a:gd name="connsiteY59" fmla="*/ 805149 h 2795587"/>
              <a:gd name="connsiteX60" fmla="*/ 525377 w 2421311"/>
              <a:gd name="connsiteY60" fmla="*/ 1312238 h 2795587"/>
              <a:gd name="connsiteX61" fmla="*/ 365413 w 2421311"/>
              <a:gd name="connsiteY61" fmla="*/ 1785010 h 2795587"/>
              <a:gd name="connsiteX62" fmla="*/ 367380 w 2421311"/>
              <a:gd name="connsiteY62" fmla="*/ 1788726 h 2795587"/>
              <a:gd name="connsiteX63" fmla="*/ 390544 w 2421311"/>
              <a:gd name="connsiteY63" fmla="*/ 1814517 h 2795587"/>
              <a:gd name="connsiteX64" fmla="*/ 388796 w 2421311"/>
              <a:gd name="connsiteY64" fmla="*/ 1871783 h 2795587"/>
              <a:gd name="connsiteX65" fmla="*/ 387703 w 2421311"/>
              <a:gd name="connsiteY65" fmla="*/ 1896263 h 2795587"/>
              <a:gd name="connsiteX66" fmla="*/ 387703 w 2421311"/>
              <a:gd name="connsiteY66" fmla="*/ 1922492 h 2795587"/>
              <a:gd name="connsiteX67" fmla="*/ 374154 w 2421311"/>
              <a:gd name="connsiteY67" fmla="*/ 1946098 h 2795587"/>
              <a:gd name="connsiteX68" fmla="*/ 359076 w 2421311"/>
              <a:gd name="connsiteY68" fmla="*/ 1966862 h 2795587"/>
              <a:gd name="connsiteX69" fmla="*/ 349461 w 2421311"/>
              <a:gd name="connsiteY69" fmla="*/ 1997462 h 2795587"/>
              <a:gd name="connsiteX70" fmla="*/ 366287 w 2421311"/>
              <a:gd name="connsiteY70" fmla="*/ 2002927 h 2795587"/>
              <a:gd name="connsiteX71" fmla="*/ 469215 w 2421311"/>
              <a:gd name="connsiteY71" fmla="*/ 2054291 h 2795587"/>
              <a:gd name="connsiteX72" fmla="*/ 919824 w 2421311"/>
              <a:gd name="connsiteY72" fmla="*/ 2246417 h 2795587"/>
              <a:gd name="connsiteX73" fmla="*/ 1114315 w 2421311"/>
              <a:gd name="connsiteY73" fmla="*/ 2281170 h 2795587"/>
              <a:gd name="connsiteX74" fmla="*/ 1141850 w 2421311"/>
              <a:gd name="connsiteY74" fmla="*/ 2284011 h 2795587"/>
              <a:gd name="connsiteX75" fmla="*/ 1142724 w 2421311"/>
              <a:gd name="connsiteY75" fmla="*/ 2245542 h 2795587"/>
              <a:gd name="connsiteX76" fmla="*/ 1158458 w 2421311"/>
              <a:gd name="connsiteY76" fmla="*/ 2182812 h 2795587"/>
              <a:gd name="connsiteX77" fmla="*/ 1166107 w 2421311"/>
              <a:gd name="connsiteY77" fmla="*/ 2174069 h 2795587"/>
              <a:gd name="connsiteX78" fmla="*/ 1158458 w 2421311"/>
              <a:gd name="connsiteY78" fmla="*/ 2166638 h 2795587"/>
              <a:gd name="connsiteX79" fmla="*/ 1142069 w 2421311"/>
              <a:gd name="connsiteY79" fmla="*/ 2094509 h 2795587"/>
              <a:gd name="connsiteX80" fmla="*/ 1167418 w 2421311"/>
              <a:gd name="connsiteY80" fmla="*/ 2062378 h 2795587"/>
              <a:gd name="connsiteX81" fmla="*/ 1166762 w 2421311"/>
              <a:gd name="connsiteY81" fmla="*/ 2056477 h 2795587"/>
              <a:gd name="connsiteX82" fmla="*/ 1147969 w 2421311"/>
              <a:gd name="connsiteY82" fmla="*/ 2033527 h 2795587"/>
              <a:gd name="connsiteX83" fmla="*/ 1143380 w 2421311"/>
              <a:gd name="connsiteY83" fmla="*/ 2023691 h 2795587"/>
              <a:gd name="connsiteX84" fmla="*/ 1143380 w 2421311"/>
              <a:gd name="connsiteY84" fmla="*/ 1377809 h 2795587"/>
              <a:gd name="connsiteX85" fmla="*/ 1143380 w 2421311"/>
              <a:gd name="connsiteY85" fmla="*/ 731928 h 2795587"/>
              <a:gd name="connsiteX86" fmla="*/ 1148187 w 2421311"/>
              <a:gd name="connsiteY86" fmla="*/ 722966 h 2795587"/>
              <a:gd name="connsiteX87" fmla="*/ 1159988 w 2421311"/>
              <a:gd name="connsiteY87" fmla="*/ 707010 h 2795587"/>
              <a:gd name="connsiteX88" fmla="*/ 1166762 w 2421311"/>
              <a:gd name="connsiteY88" fmla="*/ 700016 h 2795587"/>
              <a:gd name="connsiteX89" fmla="*/ 1157147 w 2421311"/>
              <a:gd name="connsiteY89" fmla="*/ 689743 h 2795587"/>
              <a:gd name="connsiteX90" fmla="*/ 1145347 w 2421311"/>
              <a:gd name="connsiteY90" fmla="*/ 612150 h 2795587"/>
              <a:gd name="connsiteX91" fmla="*/ 1151465 w 2421311"/>
              <a:gd name="connsiteY91" fmla="*/ 599473 h 2795587"/>
              <a:gd name="connsiteX92" fmla="*/ 1127864 w 2421311"/>
              <a:gd name="connsiteY92" fmla="*/ 574993 h 2795587"/>
              <a:gd name="connsiteX93" fmla="*/ 878740 w 2421311"/>
              <a:gd name="connsiteY93" fmla="*/ 388113 h 2795587"/>
              <a:gd name="connsiteX94" fmla="*/ 595525 w 2421311"/>
              <a:gd name="connsiteY94" fmla="*/ 318826 h 2795587"/>
              <a:gd name="connsiteX95" fmla="*/ 578043 w 2421311"/>
              <a:gd name="connsiteY95" fmla="*/ 314017 h 2795587"/>
              <a:gd name="connsiteX96" fmla="*/ 575202 w 2421311"/>
              <a:gd name="connsiteY96" fmla="*/ 279045 h 2795587"/>
              <a:gd name="connsiteX97" fmla="*/ 575202 w 2421311"/>
              <a:gd name="connsiteY97" fmla="*/ 247789 h 2795587"/>
              <a:gd name="connsiteX98" fmla="*/ 472056 w 2421311"/>
              <a:gd name="connsiteY98" fmla="*/ 247789 h 2795587"/>
              <a:gd name="connsiteX99" fmla="*/ 368910 w 2421311"/>
              <a:gd name="connsiteY99" fmla="*/ 247789 h 2795587"/>
              <a:gd name="connsiteX100" fmla="*/ 363228 w 2421311"/>
              <a:gd name="connsiteY100" fmla="*/ 238172 h 2795587"/>
              <a:gd name="connsiteX101" fmla="*/ 355142 w 2421311"/>
              <a:gd name="connsiteY101" fmla="*/ 168666 h 2795587"/>
              <a:gd name="connsiteX102" fmla="*/ 356016 w 2421311"/>
              <a:gd name="connsiteY102" fmla="*/ 140689 h 2795587"/>
              <a:gd name="connsiteX103" fmla="*/ 286087 w 2421311"/>
              <a:gd name="connsiteY103" fmla="*/ 140689 h 2795587"/>
              <a:gd name="connsiteX104" fmla="*/ 215939 w 2421311"/>
              <a:gd name="connsiteY104" fmla="*/ 140689 h 2795587"/>
              <a:gd name="connsiteX105" fmla="*/ 210694 w 2421311"/>
              <a:gd name="connsiteY105" fmla="*/ 133695 h 2795587"/>
              <a:gd name="connsiteX106" fmla="*/ 202390 w 2421311"/>
              <a:gd name="connsiteY106" fmla="*/ 117739 h 2795587"/>
              <a:gd name="connsiteX107" fmla="*/ 201297 w 2421311"/>
              <a:gd name="connsiteY107" fmla="*/ 25501 h 2795587"/>
              <a:gd name="connsiteX108" fmla="*/ 203264 w 2421311"/>
              <a:gd name="connsiteY108" fmla="*/ -5755 h 2795587"/>
              <a:gd name="connsiteX109" fmla="*/ 1205661 w 2421311"/>
              <a:gd name="connsiteY109" fmla="*/ -5755 h 2795587"/>
              <a:gd name="connsiteX110" fmla="*/ 2208276 w 2421311"/>
              <a:gd name="connsiteY110" fmla="*/ -5755 h 2795587"/>
              <a:gd name="connsiteX111" fmla="*/ 2209806 w 2421311"/>
              <a:gd name="connsiteY111" fmla="*/ 32058 h 2795587"/>
              <a:gd name="connsiteX112" fmla="*/ 2197350 w 2421311"/>
              <a:gd name="connsiteY112" fmla="*/ 133695 h 2795587"/>
              <a:gd name="connsiteX113" fmla="*/ 2192979 w 2421311"/>
              <a:gd name="connsiteY113" fmla="*/ 140689 h 2795587"/>
              <a:gd name="connsiteX114" fmla="*/ 2124798 w 2421311"/>
              <a:gd name="connsiteY114" fmla="*/ 140689 h 2795587"/>
              <a:gd name="connsiteX115" fmla="*/ 2056398 w 2421311"/>
              <a:gd name="connsiteY115" fmla="*/ 140689 h 2795587"/>
              <a:gd name="connsiteX116" fmla="*/ 2056616 w 2421311"/>
              <a:gd name="connsiteY116" fmla="*/ 177409 h 2795587"/>
              <a:gd name="connsiteX117" fmla="*/ 2044379 w 2421311"/>
              <a:gd name="connsiteY117" fmla="*/ 241888 h 2795587"/>
              <a:gd name="connsiteX118" fmla="*/ 2040226 w 2421311"/>
              <a:gd name="connsiteY118" fmla="*/ 247789 h 2795587"/>
              <a:gd name="connsiteX119" fmla="*/ 1937736 w 2421311"/>
              <a:gd name="connsiteY119" fmla="*/ 247789 h 2795587"/>
              <a:gd name="connsiteX120" fmla="*/ 1835464 w 2421311"/>
              <a:gd name="connsiteY120" fmla="*/ 247789 h 2795587"/>
              <a:gd name="connsiteX121" fmla="*/ 1836557 w 2421311"/>
              <a:gd name="connsiteY121" fmla="*/ 274674 h 2795587"/>
              <a:gd name="connsiteX122" fmla="*/ 1834371 w 2421311"/>
              <a:gd name="connsiteY122" fmla="*/ 309427 h 2795587"/>
              <a:gd name="connsiteX123" fmla="*/ 1816015 w 2421311"/>
              <a:gd name="connsiteY123" fmla="*/ 318826 h 2795587"/>
              <a:gd name="connsiteX124" fmla="*/ 1532363 w 2421311"/>
              <a:gd name="connsiteY124" fmla="*/ 388113 h 2795587"/>
              <a:gd name="connsiteX125" fmla="*/ 1282146 w 2421311"/>
              <a:gd name="connsiteY125" fmla="*/ 576085 h 2795587"/>
              <a:gd name="connsiteX126" fmla="*/ 1259856 w 2421311"/>
              <a:gd name="connsiteY126" fmla="*/ 599691 h 2795587"/>
              <a:gd name="connsiteX127" fmla="*/ 1266194 w 2421311"/>
              <a:gd name="connsiteY127" fmla="*/ 612150 h 2795587"/>
              <a:gd name="connsiteX128" fmla="*/ 1254174 w 2421311"/>
              <a:gd name="connsiteY128" fmla="*/ 689743 h 2795587"/>
              <a:gd name="connsiteX129" fmla="*/ 1244559 w 2421311"/>
              <a:gd name="connsiteY129" fmla="*/ 700016 h 2795587"/>
              <a:gd name="connsiteX130" fmla="*/ 1251771 w 2421311"/>
              <a:gd name="connsiteY130" fmla="*/ 707229 h 2795587"/>
              <a:gd name="connsiteX131" fmla="*/ 1263353 w 2421311"/>
              <a:gd name="connsiteY131" fmla="*/ 724278 h 2795587"/>
              <a:gd name="connsiteX132" fmla="*/ 1267942 w 2421311"/>
              <a:gd name="connsiteY132" fmla="*/ 734113 h 2795587"/>
              <a:gd name="connsiteX133" fmla="*/ 1267942 w 2421311"/>
              <a:gd name="connsiteY133" fmla="*/ 1378902 h 2795587"/>
              <a:gd name="connsiteX134" fmla="*/ 1267942 w 2421311"/>
              <a:gd name="connsiteY134" fmla="*/ 2023691 h 2795587"/>
              <a:gd name="connsiteX135" fmla="*/ 1263353 w 2421311"/>
              <a:gd name="connsiteY135" fmla="*/ 2033527 h 2795587"/>
              <a:gd name="connsiteX136" fmla="*/ 1244559 w 2421311"/>
              <a:gd name="connsiteY136" fmla="*/ 2056477 h 2795587"/>
              <a:gd name="connsiteX137" fmla="*/ 1243903 w 2421311"/>
              <a:gd name="connsiteY137" fmla="*/ 2062378 h 2795587"/>
              <a:gd name="connsiteX138" fmla="*/ 1255486 w 2421311"/>
              <a:gd name="connsiteY138" fmla="*/ 2072651 h 2795587"/>
              <a:gd name="connsiteX139" fmla="*/ 1254611 w 2421311"/>
              <a:gd name="connsiteY139" fmla="*/ 2164670 h 2795587"/>
              <a:gd name="connsiteX140" fmla="*/ 1244996 w 2421311"/>
              <a:gd name="connsiteY140" fmla="*/ 2174943 h 2795587"/>
              <a:gd name="connsiteX141" fmla="*/ 1251552 w 2421311"/>
              <a:gd name="connsiteY141" fmla="*/ 2181063 h 2795587"/>
              <a:gd name="connsiteX142" fmla="*/ 1268597 w 2421311"/>
              <a:gd name="connsiteY142" fmla="*/ 2245761 h 2795587"/>
              <a:gd name="connsiteX143" fmla="*/ 1269471 w 2421311"/>
              <a:gd name="connsiteY143" fmla="*/ 2284011 h 2795587"/>
              <a:gd name="connsiteX144" fmla="*/ 1275153 w 2421311"/>
              <a:gd name="connsiteY144" fmla="*/ 2283355 h 2795587"/>
              <a:gd name="connsiteX145" fmla="*/ 1312740 w 2421311"/>
              <a:gd name="connsiteY145" fmla="*/ 2279421 h 2795587"/>
              <a:gd name="connsiteX146" fmla="*/ 1578036 w 2421311"/>
              <a:gd name="connsiteY146" fmla="*/ 2221281 h 2795587"/>
              <a:gd name="connsiteX147" fmla="*/ 1961337 w 2421311"/>
              <a:gd name="connsiteY147" fmla="*/ 2043800 h 2795587"/>
              <a:gd name="connsiteX148" fmla="*/ 2053120 w 2421311"/>
              <a:gd name="connsiteY148" fmla="*/ 2000741 h 2795587"/>
              <a:gd name="connsiteX149" fmla="*/ 2062298 w 2421311"/>
              <a:gd name="connsiteY149" fmla="*/ 1994184 h 2795587"/>
              <a:gd name="connsiteX150" fmla="*/ 2046345 w 2421311"/>
              <a:gd name="connsiteY150" fmla="*/ 1957901 h 2795587"/>
              <a:gd name="connsiteX151" fmla="*/ 2023618 w 2421311"/>
              <a:gd name="connsiteY151" fmla="*/ 1895826 h 2795587"/>
              <a:gd name="connsiteX152" fmla="*/ 2022526 w 2421311"/>
              <a:gd name="connsiteY152" fmla="*/ 1872002 h 2795587"/>
              <a:gd name="connsiteX153" fmla="*/ 2020777 w 2421311"/>
              <a:gd name="connsiteY153" fmla="*/ 1814517 h 2795587"/>
              <a:gd name="connsiteX154" fmla="*/ 2043941 w 2421311"/>
              <a:gd name="connsiteY154" fmla="*/ 1788726 h 2795587"/>
              <a:gd name="connsiteX155" fmla="*/ 2045908 w 2421311"/>
              <a:gd name="connsiteY155" fmla="*/ 1785010 h 2795587"/>
              <a:gd name="connsiteX156" fmla="*/ 1885944 w 2421311"/>
              <a:gd name="connsiteY156" fmla="*/ 1312238 h 2795587"/>
              <a:gd name="connsiteX157" fmla="*/ 1710246 w 2421311"/>
              <a:gd name="connsiteY157" fmla="*/ 805149 h 2795587"/>
              <a:gd name="connsiteX158" fmla="*/ 1706094 w 2421311"/>
              <a:gd name="connsiteY158" fmla="*/ 803838 h 2795587"/>
              <a:gd name="connsiteX159" fmla="*/ 1758104 w 2421311"/>
              <a:gd name="connsiteY159" fmla="*/ 749851 h 2795587"/>
              <a:gd name="connsiteX160" fmla="*/ 1986905 w 2421311"/>
              <a:gd name="connsiteY160" fmla="*/ 641001 h 2795587"/>
              <a:gd name="connsiteX161" fmla="*/ 2128950 w 2421311"/>
              <a:gd name="connsiteY161" fmla="*/ 639690 h 2795587"/>
              <a:gd name="connsiteX162" fmla="*/ 2350539 w 2421311"/>
              <a:gd name="connsiteY162" fmla="*/ 736955 h 2795587"/>
              <a:gd name="connsiteX163" fmla="*/ 2416317 w 2421311"/>
              <a:gd name="connsiteY163" fmla="*/ 802964 h 2795587"/>
              <a:gd name="connsiteX164" fmla="*/ 2412602 w 2421311"/>
              <a:gd name="connsiteY164" fmla="*/ 805149 h 2795587"/>
              <a:gd name="connsiteX165" fmla="*/ 2387471 w 2421311"/>
              <a:gd name="connsiteY165" fmla="*/ 868098 h 2795587"/>
              <a:gd name="connsiteX166" fmla="*/ 2315793 w 2421311"/>
              <a:gd name="connsiteY166" fmla="*/ 1080551 h 2795587"/>
              <a:gd name="connsiteX167" fmla="*/ 2238870 w 2421311"/>
              <a:gd name="connsiteY167" fmla="*/ 1307866 h 2795587"/>
              <a:gd name="connsiteX168" fmla="*/ 2130479 w 2421311"/>
              <a:gd name="connsiteY168" fmla="*/ 1629168 h 2795587"/>
              <a:gd name="connsiteX169" fmla="*/ 2090925 w 2421311"/>
              <a:gd name="connsiteY169" fmla="*/ 1745885 h 2795587"/>
              <a:gd name="connsiteX170" fmla="*/ 2077595 w 2421311"/>
              <a:gd name="connsiteY170" fmla="*/ 1786321 h 2795587"/>
              <a:gd name="connsiteX171" fmla="*/ 2084807 w 2421311"/>
              <a:gd name="connsiteY171" fmla="*/ 1791567 h 2795587"/>
              <a:gd name="connsiteX172" fmla="*/ 2102071 w 2421311"/>
              <a:gd name="connsiteY172" fmla="*/ 1869379 h 2795587"/>
              <a:gd name="connsiteX173" fmla="*/ 2104911 w 2421311"/>
              <a:gd name="connsiteY173" fmla="*/ 1887958 h 2795587"/>
              <a:gd name="connsiteX174" fmla="*/ 2108845 w 2421311"/>
              <a:gd name="connsiteY174" fmla="*/ 1920088 h 2795587"/>
              <a:gd name="connsiteX175" fmla="*/ 2102289 w 2421311"/>
              <a:gd name="connsiteY175" fmla="*/ 1915498 h 2795587"/>
              <a:gd name="connsiteX176" fmla="*/ 2092018 w 2421311"/>
              <a:gd name="connsiteY176" fmla="*/ 1900853 h 2795587"/>
              <a:gd name="connsiteX177" fmla="*/ 2074317 w 2421311"/>
              <a:gd name="connsiteY177" fmla="*/ 1894296 h 2795587"/>
              <a:gd name="connsiteX178" fmla="*/ 2054431 w 2421311"/>
              <a:gd name="connsiteY178" fmla="*/ 1904788 h 2795587"/>
              <a:gd name="connsiteX179" fmla="*/ 2062298 w 2421311"/>
              <a:gd name="connsiteY179" fmla="*/ 1939541 h 2795587"/>
              <a:gd name="connsiteX180" fmla="*/ 2075410 w 2421311"/>
              <a:gd name="connsiteY180" fmla="*/ 1983911 h 2795587"/>
              <a:gd name="connsiteX181" fmla="*/ 2075410 w 2421311"/>
              <a:gd name="connsiteY181" fmla="*/ 1996370 h 2795587"/>
              <a:gd name="connsiteX182" fmla="*/ 2091581 w 2421311"/>
              <a:gd name="connsiteY182" fmla="*/ 1996370 h 2795587"/>
              <a:gd name="connsiteX183" fmla="*/ 2303992 w 2421311"/>
              <a:gd name="connsiteY183" fmla="*/ 2161610 h 2795587"/>
              <a:gd name="connsiteX184" fmla="*/ 2304211 w 2421311"/>
              <a:gd name="connsiteY184" fmla="*/ 2261498 h 2795587"/>
              <a:gd name="connsiteX185" fmla="*/ 2177463 w 2421311"/>
              <a:gd name="connsiteY185" fmla="*/ 2400947 h 2795587"/>
              <a:gd name="connsiteX186" fmla="*/ 2003513 w 2421311"/>
              <a:gd name="connsiteY186" fmla="*/ 2369473 h 2795587"/>
              <a:gd name="connsiteX187" fmla="*/ 1949755 w 2421311"/>
              <a:gd name="connsiteY187" fmla="*/ 2280951 h 2795587"/>
              <a:gd name="connsiteX188" fmla="*/ 1949974 w 2421311"/>
              <a:gd name="connsiteY188" fmla="*/ 2212756 h 2795587"/>
              <a:gd name="connsiteX189" fmla="*/ 2045908 w 2421311"/>
              <a:gd name="connsiteY189" fmla="*/ 2110902 h 2795587"/>
              <a:gd name="connsiteX190" fmla="*/ 2115619 w 2421311"/>
              <a:gd name="connsiteY190" fmla="*/ 2111994 h 2795587"/>
              <a:gd name="connsiteX191" fmla="*/ 2173748 w 2421311"/>
              <a:gd name="connsiteY191" fmla="*/ 2157676 h 2795587"/>
              <a:gd name="connsiteX192" fmla="*/ 2179867 w 2421311"/>
              <a:gd name="connsiteY192" fmla="*/ 2240078 h 2795587"/>
              <a:gd name="connsiteX193" fmla="*/ 2110593 w 2421311"/>
              <a:gd name="connsiteY193" fmla="*/ 2274394 h 2795587"/>
              <a:gd name="connsiteX194" fmla="*/ 2107534 w 2421311"/>
              <a:gd name="connsiteY194" fmla="*/ 2262809 h 2795587"/>
              <a:gd name="connsiteX195" fmla="*/ 2146432 w 2421311"/>
              <a:gd name="connsiteY195" fmla="*/ 2223685 h 2795587"/>
              <a:gd name="connsiteX196" fmla="*/ 2102945 w 2421311"/>
              <a:gd name="connsiteY196" fmla="*/ 2164452 h 2795587"/>
              <a:gd name="connsiteX197" fmla="*/ 2021214 w 2421311"/>
              <a:gd name="connsiteY197" fmla="*/ 2207948 h 2795587"/>
              <a:gd name="connsiteX198" fmla="*/ 2015314 w 2421311"/>
              <a:gd name="connsiteY198" fmla="*/ 2242264 h 2795587"/>
              <a:gd name="connsiteX199" fmla="*/ 2022307 w 2421311"/>
              <a:gd name="connsiteY199" fmla="*/ 2278984 h 2795587"/>
              <a:gd name="connsiteX200" fmla="*/ 2140095 w 2421311"/>
              <a:gd name="connsiteY200" fmla="*/ 2332097 h 2795587"/>
              <a:gd name="connsiteX201" fmla="*/ 2225103 w 2421311"/>
              <a:gd name="connsiteY201" fmla="*/ 2245542 h 2795587"/>
              <a:gd name="connsiteX202" fmla="*/ 2224884 w 2421311"/>
              <a:gd name="connsiteY202" fmla="*/ 2181282 h 2795587"/>
              <a:gd name="connsiteX203" fmla="*/ 2098356 w 2421311"/>
              <a:gd name="connsiteY203" fmla="*/ 2076149 h 2795587"/>
              <a:gd name="connsiteX204" fmla="*/ 1993024 w 2421311"/>
              <a:gd name="connsiteY204" fmla="*/ 2117240 h 2795587"/>
              <a:gd name="connsiteX205" fmla="*/ 1943199 w 2421311"/>
              <a:gd name="connsiteY205" fmla="*/ 2148277 h 2795587"/>
              <a:gd name="connsiteX206" fmla="*/ 1775368 w 2421311"/>
              <a:gd name="connsiteY206" fmla="*/ 2254722 h 2795587"/>
              <a:gd name="connsiteX207" fmla="*/ 1565142 w 2421311"/>
              <a:gd name="connsiteY207" fmla="*/ 2374500 h 2795587"/>
              <a:gd name="connsiteX208" fmla="*/ 1295914 w 2421311"/>
              <a:gd name="connsiteY208" fmla="*/ 2437012 h 2795587"/>
              <a:gd name="connsiteX209" fmla="*/ 1271220 w 2421311"/>
              <a:gd name="connsiteY209" fmla="*/ 2439853 h 2795587"/>
              <a:gd name="connsiteX210" fmla="*/ 1281054 w 2421311"/>
              <a:gd name="connsiteY210" fmla="*/ 2447285 h 2795587"/>
              <a:gd name="connsiteX211" fmla="*/ 1312085 w 2421311"/>
              <a:gd name="connsiteY211" fmla="*/ 2485098 h 2795587"/>
              <a:gd name="connsiteX212" fmla="*/ 1318204 w 2421311"/>
              <a:gd name="connsiteY212" fmla="*/ 2523129 h 2795587"/>
              <a:gd name="connsiteX213" fmla="*/ 1235381 w 2421311"/>
              <a:gd name="connsiteY213" fmla="*/ 2729462 h 2795587"/>
              <a:gd name="connsiteX214" fmla="*/ 1207846 w 2421311"/>
              <a:gd name="connsiteY214" fmla="*/ 2786728 h 2795587"/>
              <a:gd name="connsiteX215" fmla="*/ 1199105 w 2421311"/>
              <a:gd name="connsiteY215" fmla="*/ 2777329 h 2795587"/>
              <a:gd name="connsiteX216" fmla="*/ 375029 w 2421311"/>
              <a:gd name="connsiteY216" fmla="*/ 1859980 h 2795587"/>
              <a:gd name="connsiteX217" fmla="*/ 337660 w 2421311"/>
              <a:gd name="connsiteY217" fmla="*/ 1797469 h 2795587"/>
              <a:gd name="connsiteX218" fmla="*/ 324111 w 2421311"/>
              <a:gd name="connsiteY218" fmla="*/ 1859980 h 2795587"/>
              <a:gd name="connsiteX219" fmla="*/ 331978 w 2421311"/>
              <a:gd name="connsiteY219" fmla="*/ 1867193 h 2795587"/>
              <a:gd name="connsiteX220" fmla="*/ 363665 w 2421311"/>
              <a:gd name="connsiteY220" fmla="*/ 1868067 h 2795587"/>
              <a:gd name="connsiteX221" fmla="*/ 371095 w 2421311"/>
              <a:gd name="connsiteY221" fmla="*/ 1870253 h 2795587"/>
              <a:gd name="connsiteX222" fmla="*/ 375029 w 2421311"/>
              <a:gd name="connsiteY222" fmla="*/ 1859980 h 2795587"/>
              <a:gd name="connsiteX223" fmla="*/ 2064265 w 2421311"/>
              <a:gd name="connsiteY223" fmla="*/ 1864789 h 2795587"/>
              <a:gd name="connsiteX224" fmla="*/ 2079343 w 2421311"/>
              <a:gd name="connsiteY224" fmla="*/ 1867193 h 2795587"/>
              <a:gd name="connsiteX225" fmla="*/ 2087210 w 2421311"/>
              <a:gd name="connsiteY225" fmla="*/ 1859980 h 2795587"/>
              <a:gd name="connsiteX226" fmla="*/ 2073662 w 2421311"/>
              <a:gd name="connsiteY226" fmla="*/ 1797469 h 2795587"/>
              <a:gd name="connsiteX227" fmla="*/ 2034545 w 2421311"/>
              <a:gd name="connsiteY227" fmla="*/ 1846429 h 2795587"/>
              <a:gd name="connsiteX228" fmla="*/ 2037823 w 2421311"/>
              <a:gd name="connsiteY228" fmla="*/ 1865663 h 2795587"/>
              <a:gd name="connsiteX229" fmla="*/ 2046782 w 2421311"/>
              <a:gd name="connsiteY229" fmla="*/ 1868286 h 2795587"/>
              <a:gd name="connsiteX230" fmla="*/ 2064265 w 2421311"/>
              <a:gd name="connsiteY230" fmla="*/ 1864789 h 2795587"/>
              <a:gd name="connsiteX231" fmla="*/ 340282 w 2421311"/>
              <a:gd name="connsiteY231" fmla="*/ 1269616 h 2795587"/>
              <a:gd name="connsiteX232" fmla="*/ 340282 w 2421311"/>
              <a:gd name="connsiteY232" fmla="*/ 805149 h 2795587"/>
              <a:gd name="connsiteX233" fmla="*/ 181630 w 2421311"/>
              <a:gd name="connsiteY233" fmla="*/ 805149 h 2795587"/>
              <a:gd name="connsiteX234" fmla="*/ 24507 w 2421311"/>
              <a:gd name="connsiteY234" fmla="*/ 807335 h 2795587"/>
              <a:gd name="connsiteX235" fmla="*/ 48982 w 2421311"/>
              <a:gd name="connsiteY235" fmla="*/ 877715 h 2795587"/>
              <a:gd name="connsiteX236" fmla="*/ 150817 w 2421311"/>
              <a:gd name="connsiteY236" fmla="*/ 1180001 h 2795587"/>
              <a:gd name="connsiteX237" fmla="*/ 204575 w 2421311"/>
              <a:gd name="connsiteY237" fmla="*/ 1339122 h 2795587"/>
              <a:gd name="connsiteX238" fmla="*/ 257241 w 2421311"/>
              <a:gd name="connsiteY238" fmla="*/ 1494746 h 2795587"/>
              <a:gd name="connsiteX239" fmla="*/ 309688 w 2421311"/>
              <a:gd name="connsiteY239" fmla="*/ 1650588 h 2795587"/>
              <a:gd name="connsiteX240" fmla="*/ 339190 w 2421311"/>
              <a:gd name="connsiteY240" fmla="*/ 1734083 h 2795587"/>
              <a:gd name="connsiteX241" fmla="*/ 340282 w 2421311"/>
              <a:gd name="connsiteY241" fmla="*/ 1269616 h 2795587"/>
              <a:gd name="connsiteX242" fmla="*/ 530403 w 2421311"/>
              <a:gd name="connsiteY242" fmla="*/ 1232459 h 2795587"/>
              <a:gd name="connsiteX243" fmla="*/ 673977 w 2421311"/>
              <a:gd name="connsiteY243" fmla="*/ 807991 h 2795587"/>
              <a:gd name="connsiteX244" fmla="*/ 517510 w 2421311"/>
              <a:gd name="connsiteY244" fmla="*/ 805149 h 2795587"/>
              <a:gd name="connsiteX245" fmla="*/ 359950 w 2421311"/>
              <a:gd name="connsiteY245" fmla="*/ 805149 h 2795587"/>
              <a:gd name="connsiteX246" fmla="*/ 360168 w 2421311"/>
              <a:gd name="connsiteY246" fmla="*/ 1270272 h 2795587"/>
              <a:gd name="connsiteX247" fmla="*/ 360168 w 2421311"/>
              <a:gd name="connsiteY247" fmla="*/ 1735175 h 2795587"/>
              <a:gd name="connsiteX248" fmla="*/ 374154 w 2421311"/>
              <a:gd name="connsiteY248" fmla="*/ 1694739 h 2795587"/>
              <a:gd name="connsiteX249" fmla="*/ 530403 w 2421311"/>
              <a:gd name="connsiteY249" fmla="*/ 1232459 h 2795587"/>
              <a:gd name="connsiteX250" fmla="*/ 2051372 w 2421311"/>
              <a:gd name="connsiteY250" fmla="*/ 1269616 h 2795587"/>
              <a:gd name="connsiteX251" fmla="*/ 2051372 w 2421311"/>
              <a:gd name="connsiteY251" fmla="*/ 805149 h 2795587"/>
              <a:gd name="connsiteX252" fmla="*/ 1893811 w 2421311"/>
              <a:gd name="connsiteY252" fmla="*/ 805149 h 2795587"/>
              <a:gd name="connsiteX253" fmla="*/ 1737344 w 2421311"/>
              <a:gd name="connsiteY253" fmla="*/ 807991 h 2795587"/>
              <a:gd name="connsiteX254" fmla="*/ 2036949 w 2421311"/>
              <a:gd name="connsiteY254" fmla="*/ 1694084 h 2795587"/>
              <a:gd name="connsiteX255" fmla="*/ 2050934 w 2421311"/>
              <a:gd name="connsiteY255" fmla="*/ 1734083 h 2795587"/>
              <a:gd name="connsiteX256" fmla="*/ 2051372 w 2421311"/>
              <a:gd name="connsiteY256" fmla="*/ 1269616 h 2795587"/>
              <a:gd name="connsiteX257" fmla="*/ 2076065 w 2421311"/>
              <a:gd name="connsiteY257" fmla="*/ 1727088 h 2795587"/>
              <a:gd name="connsiteX258" fmla="*/ 2103819 w 2421311"/>
              <a:gd name="connsiteY258" fmla="*/ 1643375 h 2795587"/>
              <a:gd name="connsiteX259" fmla="*/ 2156266 w 2421311"/>
              <a:gd name="connsiteY259" fmla="*/ 1488188 h 2795587"/>
              <a:gd name="connsiteX260" fmla="*/ 2234937 w 2421311"/>
              <a:gd name="connsiteY260" fmla="*/ 1255409 h 2795587"/>
              <a:gd name="connsiteX261" fmla="*/ 2313607 w 2421311"/>
              <a:gd name="connsiteY261" fmla="*/ 1022629 h 2795587"/>
              <a:gd name="connsiteX262" fmla="*/ 2362340 w 2421311"/>
              <a:gd name="connsiteY262" fmla="*/ 877715 h 2795587"/>
              <a:gd name="connsiteX263" fmla="*/ 2386815 w 2421311"/>
              <a:gd name="connsiteY263" fmla="*/ 807335 h 2795587"/>
              <a:gd name="connsiteX264" fmla="*/ 2229692 w 2421311"/>
              <a:gd name="connsiteY264" fmla="*/ 805149 h 2795587"/>
              <a:gd name="connsiteX265" fmla="*/ 2071039 w 2421311"/>
              <a:gd name="connsiteY265" fmla="*/ 805149 h 2795587"/>
              <a:gd name="connsiteX266" fmla="*/ 2071039 w 2421311"/>
              <a:gd name="connsiteY266" fmla="*/ 1269835 h 2795587"/>
              <a:gd name="connsiteX267" fmla="*/ 2073006 w 2421311"/>
              <a:gd name="connsiteY267" fmla="*/ 1733208 h 2795587"/>
              <a:gd name="connsiteX268" fmla="*/ 2076065 w 2421311"/>
              <a:gd name="connsiteY268" fmla="*/ 1727088 h 2795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Lst>
            <a:rect l="l" t="t" r="r" b="b"/>
            <a:pathLst>
              <a:path w="2421311" h="2795587">
                <a:moveTo>
                  <a:pt x="1199105" y="2777329"/>
                </a:moveTo>
                <a:cubicBezTo>
                  <a:pt x="1196264" y="2770335"/>
                  <a:pt x="1186649" y="2750445"/>
                  <a:pt x="1177689" y="2732959"/>
                </a:cubicBezTo>
                <a:cubicBezTo>
                  <a:pt x="1102952" y="2588045"/>
                  <a:pt x="1090496" y="2556352"/>
                  <a:pt x="1092462" y="2517228"/>
                </a:cubicBezTo>
                <a:cubicBezTo>
                  <a:pt x="1093118" y="2502365"/>
                  <a:pt x="1094648" y="2495152"/>
                  <a:pt x="1099237" y="2485098"/>
                </a:cubicBezTo>
                <a:cubicBezTo>
                  <a:pt x="1106885" y="2468486"/>
                  <a:pt x="1117812" y="2455153"/>
                  <a:pt x="1130268" y="2447285"/>
                </a:cubicBezTo>
                <a:cubicBezTo>
                  <a:pt x="1135513" y="2444006"/>
                  <a:pt x="1139883" y="2440509"/>
                  <a:pt x="1140102" y="2439853"/>
                </a:cubicBezTo>
                <a:cubicBezTo>
                  <a:pt x="1140102" y="2439197"/>
                  <a:pt x="1128957" y="2437886"/>
                  <a:pt x="1115626" y="2437012"/>
                </a:cubicBezTo>
                <a:cubicBezTo>
                  <a:pt x="1024281" y="2431766"/>
                  <a:pt x="927254" y="2409253"/>
                  <a:pt x="846179" y="2374500"/>
                </a:cubicBezTo>
                <a:cubicBezTo>
                  <a:pt x="790017" y="2350457"/>
                  <a:pt x="742596" y="2323354"/>
                  <a:pt x="635953" y="2254722"/>
                </a:cubicBezTo>
                <a:cubicBezTo>
                  <a:pt x="550508" y="2199642"/>
                  <a:pt x="482108" y="2156365"/>
                  <a:pt x="468122" y="2148277"/>
                </a:cubicBezTo>
                <a:cubicBezTo>
                  <a:pt x="462222" y="2144999"/>
                  <a:pt x="439713" y="2130792"/>
                  <a:pt x="418297" y="2117240"/>
                </a:cubicBezTo>
                <a:cubicBezTo>
                  <a:pt x="375684" y="2089919"/>
                  <a:pt x="363665" y="2083580"/>
                  <a:pt x="342468" y="2078116"/>
                </a:cubicBezTo>
                <a:cubicBezTo>
                  <a:pt x="293735" y="2065657"/>
                  <a:pt x="224898" y="2101066"/>
                  <a:pt x="197801" y="2152649"/>
                </a:cubicBezTo>
                <a:cubicBezTo>
                  <a:pt x="186000" y="2175599"/>
                  <a:pt x="182285" y="2191992"/>
                  <a:pt x="183378" y="2219314"/>
                </a:cubicBezTo>
                <a:cubicBezTo>
                  <a:pt x="184470" y="2246854"/>
                  <a:pt x="189278" y="2261935"/>
                  <a:pt x="203920" y="2283355"/>
                </a:cubicBezTo>
                <a:cubicBezTo>
                  <a:pt x="244566" y="2342807"/>
                  <a:pt x="321926" y="2352861"/>
                  <a:pt x="370439" y="2305213"/>
                </a:cubicBezTo>
                <a:cubicBezTo>
                  <a:pt x="377651" y="2298218"/>
                  <a:pt x="384644" y="2288164"/>
                  <a:pt x="389014" y="2278984"/>
                </a:cubicBezTo>
                <a:cubicBezTo>
                  <a:pt x="395352" y="2265432"/>
                  <a:pt x="396007" y="2262372"/>
                  <a:pt x="396007" y="2242264"/>
                </a:cubicBezTo>
                <a:cubicBezTo>
                  <a:pt x="396007" y="2223248"/>
                  <a:pt x="395352" y="2218876"/>
                  <a:pt x="390107" y="2207948"/>
                </a:cubicBezTo>
                <a:cubicBezTo>
                  <a:pt x="374810" y="2175162"/>
                  <a:pt x="339190" y="2156146"/>
                  <a:pt x="308377" y="2164452"/>
                </a:cubicBezTo>
                <a:cubicBezTo>
                  <a:pt x="281716" y="2171665"/>
                  <a:pt x="260956" y="2199861"/>
                  <a:pt x="264889" y="2223685"/>
                </a:cubicBezTo>
                <a:cubicBezTo>
                  <a:pt x="267949" y="2241608"/>
                  <a:pt x="279749" y="2253411"/>
                  <a:pt x="303788" y="2262809"/>
                </a:cubicBezTo>
                <a:cubicBezTo>
                  <a:pt x="311436" y="2265870"/>
                  <a:pt x="310562" y="2269585"/>
                  <a:pt x="300728" y="2274394"/>
                </a:cubicBezTo>
                <a:cubicBezTo>
                  <a:pt x="279094" y="2285541"/>
                  <a:pt x="246751" y="2269585"/>
                  <a:pt x="231454" y="2240078"/>
                </a:cubicBezTo>
                <a:cubicBezTo>
                  <a:pt x="220309" y="2218439"/>
                  <a:pt x="222932" y="2181719"/>
                  <a:pt x="237573" y="2157676"/>
                </a:cubicBezTo>
                <a:cubicBezTo>
                  <a:pt x="248937" y="2139097"/>
                  <a:pt x="272757" y="2120082"/>
                  <a:pt x="295702" y="2111994"/>
                </a:cubicBezTo>
                <a:cubicBezTo>
                  <a:pt x="312966" y="2105656"/>
                  <a:pt x="346620" y="2105219"/>
                  <a:pt x="365413" y="2110902"/>
                </a:cubicBezTo>
                <a:cubicBezTo>
                  <a:pt x="413053" y="2125109"/>
                  <a:pt x="449984" y="2164452"/>
                  <a:pt x="461348" y="2212756"/>
                </a:cubicBezTo>
                <a:cubicBezTo>
                  <a:pt x="465718" y="2230679"/>
                  <a:pt x="465718" y="2261935"/>
                  <a:pt x="461566" y="2281607"/>
                </a:cubicBezTo>
                <a:cubicBezTo>
                  <a:pt x="458070" y="2298218"/>
                  <a:pt x="447143" y="2322917"/>
                  <a:pt x="436217" y="2338654"/>
                </a:cubicBezTo>
                <a:cubicBezTo>
                  <a:pt x="414582" y="2370129"/>
                  <a:pt x="374591" y="2397013"/>
                  <a:pt x="333726" y="2407504"/>
                </a:cubicBezTo>
                <a:cubicBezTo>
                  <a:pt x="314277" y="2412532"/>
                  <a:pt x="268604" y="2411439"/>
                  <a:pt x="247844" y="2405537"/>
                </a:cubicBezTo>
                <a:cubicBezTo>
                  <a:pt x="177259" y="2385429"/>
                  <a:pt x="125904" y="2332753"/>
                  <a:pt x="107111" y="2261498"/>
                </a:cubicBezTo>
                <a:cubicBezTo>
                  <a:pt x="99244" y="2230898"/>
                  <a:pt x="99244" y="2192429"/>
                  <a:pt x="107329" y="2161610"/>
                </a:cubicBezTo>
                <a:cubicBezTo>
                  <a:pt x="132023" y="2066313"/>
                  <a:pt x="222058" y="1996370"/>
                  <a:pt x="319740" y="1996370"/>
                </a:cubicBezTo>
                <a:lnTo>
                  <a:pt x="335912" y="1996370"/>
                </a:lnTo>
                <a:lnTo>
                  <a:pt x="335912" y="1983911"/>
                </a:lnTo>
                <a:cubicBezTo>
                  <a:pt x="335912" y="1967081"/>
                  <a:pt x="338971" y="1956589"/>
                  <a:pt x="349023" y="1939541"/>
                </a:cubicBezTo>
                <a:cubicBezTo>
                  <a:pt x="359513" y="1921836"/>
                  <a:pt x="361261" y="1913531"/>
                  <a:pt x="356891" y="1904788"/>
                </a:cubicBezTo>
                <a:cubicBezTo>
                  <a:pt x="352301" y="1896263"/>
                  <a:pt x="350553" y="1895170"/>
                  <a:pt x="337004" y="1894296"/>
                </a:cubicBezTo>
                <a:cubicBezTo>
                  <a:pt x="326296" y="1893422"/>
                  <a:pt x="325204" y="1893859"/>
                  <a:pt x="319303" y="1900853"/>
                </a:cubicBezTo>
                <a:cubicBezTo>
                  <a:pt x="315807" y="1905006"/>
                  <a:pt x="311218" y="1911563"/>
                  <a:pt x="309032" y="1915498"/>
                </a:cubicBezTo>
                <a:cubicBezTo>
                  <a:pt x="305973" y="1921181"/>
                  <a:pt x="304443" y="1922055"/>
                  <a:pt x="302477" y="1920088"/>
                </a:cubicBezTo>
                <a:cubicBezTo>
                  <a:pt x="297450" y="1915061"/>
                  <a:pt x="299417" y="1899542"/>
                  <a:pt x="306410" y="1887958"/>
                </a:cubicBezTo>
                <a:cubicBezTo>
                  <a:pt x="312966" y="1877248"/>
                  <a:pt x="312966" y="1877248"/>
                  <a:pt x="309251" y="1869379"/>
                </a:cubicBezTo>
                <a:cubicBezTo>
                  <a:pt x="296576" y="1844025"/>
                  <a:pt x="305973" y="1802714"/>
                  <a:pt x="326515" y="1791567"/>
                </a:cubicBezTo>
                <a:cubicBezTo>
                  <a:pt x="330448" y="1789381"/>
                  <a:pt x="333726" y="1787196"/>
                  <a:pt x="333726" y="1786321"/>
                </a:cubicBezTo>
                <a:cubicBezTo>
                  <a:pt x="333726" y="1785666"/>
                  <a:pt x="327826" y="1767524"/>
                  <a:pt x="320396" y="1745885"/>
                </a:cubicBezTo>
                <a:cubicBezTo>
                  <a:pt x="312966" y="1724465"/>
                  <a:pt x="295265" y="1671789"/>
                  <a:pt x="280842" y="1629168"/>
                </a:cubicBezTo>
                <a:cubicBezTo>
                  <a:pt x="247189" y="1529280"/>
                  <a:pt x="205449" y="1405787"/>
                  <a:pt x="172451" y="1307866"/>
                </a:cubicBezTo>
                <a:cubicBezTo>
                  <a:pt x="158028" y="1265245"/>
                  <a:pt x="123501" y="1162953"/>
                  <a:pt x="95529" y="1080551"/>
                </a:cubicBezTo>
                <a:cubicBezTo>
                  <a:pt x="67775" y="998149"/>
                  <a:pt x="35433" y="902633"/>
                  <a:pt x="23851" y="868098"/>
                </a:cubicBezTo>
                <a:cubicBezTo>
                  <a:pt x="6806" y="817608"/>
                  <a:pt x="1998" y="805149"/>
                  <a:pt x="-1061" y="805149"/>
                </a:cubicBezTo>
                <a:cubicBezTo>
                  <a:pt x="-3247" y="805149"/>
                  <a:pt x="-4995" y="804057"/>
                  <a:pt x="-4995" y="802964"/>
                </a:cubicBezTo>
                <a:cubicBezTo>
                  <a:pt x="-4995" y="799029"/>
                  <a:pt x="42645" y="751381"/>
                  <a:pt x="60783" y="736955"/>
                </a:cubicBezTo>
                <a:cubicBezTo>
                  <a:pt x="126997" y="684716"/>
                  <a:pt x="198238" y="653460"/>
                  <a:pt x="282372" y="639690"/>
                </a:cubicBezTo>
                <a:cubicBezTo>
                  <a:pt x="318866" y="633789"/>
                  <a:pt x="386611" y="634444"/>
                  <a:pt x="424416" y="641001"/>
                </a:cubicBezTo>
                <a:cubicBezTo>
                  <a:pt x="512047" y="656302"/>
                  <a:pt x="586128" y="691710"/>
                  <a:pt x="653217" y="749851"/>
                </a:cubicBezTo>
                <a:cubicBezTo>
                  <a:pt x="672448" y="766681"/>
                  <a:pt x="705227" y="800559"/>
                  <a:pt x="705227" y="803838"/>
                </a:cubicBezTo>
                <a:cubicBezTo>
                  <a:pt x="705227" y="804494"/>
                  <a:pt x="703479" y="805149"/>
                  <a:pt x="701075" y="805149"/>
                </a:cubicBezTo>
                <a:cubicBezTo>
                  <a:pt x="696049" y="805149"/>
                  <a:pt x="716591" y="746135"/>
                  <a:pt x="525377" y="1312238"/>
                </a:cubicBezTo>
                <a:cubicBezTo>
                  <a:pt x="438184" y="1570153"/>
                  <a:pt x="366287" y="1782824"/>
                  <a:pt x="365413" y="1785010"/>
                </a:cubicBezTo>
                <a:cubicBezTo>
                  <a:pt x="364321" y="1787633"/>
                  <a:pt x="364976" y="1788726"/>
                  <a:pt x="367380" y="1788726"/>
                </a:cubicBezTo>
                <a:cubicBezTo>
                  <a:pt x="373936" y="1788726"/>
                  <a:pt x="385955" y="1801840"/>
                  <a:pt x="390544" y="1814517"/>
                </a:cubicBezTo>
                <a:cubicBezTo>
                  <a:pt x="396882" y="1831347"/>
                  <a:pt x="396007" y="1857357"/>
                  <a:pt x="388796" y="1871783"/>
                </a:cubicBezTo>
                <a:cubicBezTo>
                  <a:pt x="383988" y="1881619"/>
                  <a:pt x="383988" y="1881838"/>
                  <a:pt x="387703" y="1896263"/>
                </a:cubicBezTo>
                <a:cubicBezTo>
                  <a:pt x="391200" y="1910033"/>
                  <a:pt x="391200" y="1911563"/>
                  <a:pt x="387703" y="1922492"/>
                </a:cubicBezTo>
                <a:cubicBezTo>
                  <a:pt x="385518" y="1928831"/>
                  <a:pt x="379399" y="1939541"/>
                  <a:pt x="374154" y="1946098"/>
                </a:cubicBezTo>
                <a:cubicBezTo>
                  <a:pt x="368910" y="1952655"/>
                  <a:pt x="362135" y="1962054"/>
                  <a:pt x="359076" y="1966862"/>
                </a:cubicBezTo>
                <a:cubicBezTo>
                  <a:pt x="353394" y="1976042"/>
                  <a:pt x="347275" y="1995277"/>
                  <a:pt x="349461" y="1997462"/>
                </a:cubicBezTo>
                <a:cubicBezTo>
                  <a:pt x="350116" y="1998118"/>
                  <a:pt x="357765" y="2000522"/>
                  <a:pt x="366287" y="2002927"/>
                </a:cubicBezTo>
                <a:cubicBezTo>
                  <a:pt x="385518" y="2008391"/>
                  <a:pt x="390544" y="2010795"/>
                  <a:pt x="469215" y="2054291"/>
                </a:cubicBezTo>
                <a:cubicBezTo>
                  <a:pt x="652562" y="2155709"/>
                  <a:pt x="781931" y="2211008"/>
                  <a:pt x="919824" y="2246417"/>
                </a:cubicBezTo>
                <a:cubicBezTo>
                  <a:pt x="978390" y="2261498"/>
                  <a:pt x="1054875" y="2275268"/>
                  <a:pt x="1114315" y="2281170"/>
                </a:cubicBezTo>
                <a:lnTo>
                  <a:pt x="1141850" y="2284011"/>
                </a:lnTo>
                <a:lnTo>
                  <a:pt x="1142724" y="2245542"/>
                </a:lnTo>
                <a:cubicBezTo>
                  <a:pt x="1143598" y="2203139"/>
                  <a:pt x="1145128" y="2197456"/>
                  <a:pt x="1158458" y="2182812"/>
                </a:cubicBezTo>
                <a:lnTo>
                  <a:pt x="1166107" y="2174069"/>
                </a:lnTo>
                <a:lnTo>
                  <a:pt x="1158458" y="2166638"/>
                </a:lnTo>
                <a:cubicBezTo>
                  <a:pt x="1139665" y="2148715"/>
                  <a:pt x="1132890" y="2118770"/>
                  <a:pt x="1142069" y="2094509"/>
                </a:cubicBezTo>
                <a:cubicBezTo>
                  <a:pt x="1146658" y="2082487"/>
                  <a:pt x="1158677" y="2067187"/>
                  <a:pt x="1167418" y="2062378"/>
                </a:cubicBezTo>
                <a:cubicBezTo>
                  <a:pt x="1171789" y="2059974"/>
                  <a:pt x="1171789" y="2059974"/>
                  <a:pt x="1166762" y="2056477"/>
                </a:cubicBezTo>
                <a:cubicBezTo>
                  <a:pt x="1158240" y="2050357"/>
                  <a:pt x="1152777" y="2043800"/>
                  <a:pt x="1147969" y="2033527"/>
                </a:cubicBezTo>
                <a:lnTo>
                  <a:pt x="1143380" y="2023691"/>
                </a:lnTo>
                <a:lnTo>
                  <a:pt x="1143380" y="1377809"/>
                </a:lnTo>
                <a:lnTo>
                  <a:pt x="1143380" y="731928"/>
                </a:lnTo>
                <a:lnTo>
                  <a:pt x="1148187" y="722966"/>
                </a:lnTo>
                <a:cubicBezTo>
                  <a:pt x="1150810" y="717939"/>
                  <a:pt x="1156054" y="710726"/>
                  <a:pt x="1159988" y="707010"/>
                </a:cubicBezTo>
                <a:lnTo>
                  <a:pt x="1166762" y="700016"/>
                </a:lnTo>
                <a:lnTo>
                  <a:pt x="1157147" y="689743"/>
                </a:lnTo>
                <a:cubicBezTo>
                  <a:pt x="1137042" y="668323"/>
                  <a:pt x="1132453" y="638160"/>
                  <a:pt x="1145347" y="612150"/>
                </a:cubicBezTo>
                <a:lnTo>
                  <a:pt x="1151465" y="599473"/>
                </a:lnTo>
                <a:lnTo>
                  <a:pt x="1127864" y="574993"/>
                </a:lnTo>
                <a:cubicBezTo>
                  <a:pt x="1038485" y="482755"/>
                  <a:pt x="963967" y="427019"/>
                  <a:pt x="878740" y="388113"/>
                </a:cubicBezTo>
                <a:cubicBezTo>
                  <a:pt x="795262" y="350081"/>
                  <a:pt x="711783" y="329754"/>
                  <a:pt x="595525" y="318826"/>
                </a:cubicBezTo>
                <a:cubicBezTo>
                  <a:pt x="586128" y="317951"/>
                  <a:pt x="579791" y="316203"/>
                  <a:pt x="578043" y="314017"/>
                </a:cubicBezTo>
                <a:cubicBezTo>
                  <a:pt x="576076" y="311394"/>
                  <a:pt x="575202" y="301777"/>
                  <a:pt x="575202" y="279045"/>
                </a:cubicBezTo>
                <a:lnTo>
                  <a:pt x="575202" y="247789"/>
                </a:lnTo>
                <a:lnTo>
                  <a:pt x="472056" y="247789"/>
                </a:lnTo>
                <a:lnTo>
                  <a:pt x="368910" y="247789"/>
                </a:lnTo>
                <a:lnTo>
                  <a:pt x="363228" y="238172"/>
                </a:lnTo>
                <a:cubicBezTo>
                  <a:pt x="356016" y="225932"/>
                  <a:pt x="353831" y="206042"/>
                  <a:pt x="355142" y="168666"/>
                </a:cubicBezTo>
                <a:lnTo>
                  <a:pt x="356016" y="140689"/>
                </a:lnTo>
                <a:lnTo>
                  <a:pt x="286087" y="140689"/>
                </a:lnTo>
                <a:lnTo>
                  <a:pt x="215939" y="140689"/>
                </a:lnTo>
                <a:lnTo>
                  <a:pt x="210694" y="133695"/>
                </a:lnTo>
                <a:cubicBezTo>
                  <a:pt x="207635" y="129760"/>
                  <a:pt x="203920" y="122547"/>
                  <a:pt x="202390" y="117739"/>
                </a:cubicBezTo>
                <a:cubicBezTo>
                  <a:pt x="198893" y="107466"/>
                  <a:pt x="198456" y="70090"/>
                  <a:pt x="201297" y="25501"/>
                </a:cubicBezTo>
                <a:lnTo>
                  <a:pt x="203264" y="-5755"/>
                </a:lnTo>
                <a:lnTo>
                  <a:pt x="1205661" y="-5755"/>
                </a:lnTo>
                <a:lnTo>
                  <a:pt x="2208276" y="-5755"/>
                </a:lnTo>
                <a:lnTo>
                  <a:pt x="2209806" y="32058"/>
                </a:lnTo>
                <a:cubicBezTo>
                  <a:pt x="2211773" y="82330"/>
                  <a:pt x="2207620" y="117083"/>
                  <a:pt x="2197350" y="133695"/>
                </a:cubicBezTo>
                <a:lnTo>
                  <a:pt x="2192979" y="140689"/>
                </a:lnTo>
                <a:lnTo>
                  <a:pt x="2124798" y="140689"/>
                </a:lnTo>
                <a:lnTo>
                  <a:pt x="2056398" y="140689"/>
                </a:lnTo>
                <a:lnTo>
                  <a:pt x="2056616" y="177409"/>
                </a:lnTo>
                <a:cubicBezTo>
                  <a:pt x="2056616" y="216096"/>
                  <a:pt x="2054431" y="227462"/>
                  <a:pt x="2044379" y="241888"/>
                </a:cubicBezTo>
                <a:lnTo>
                  <a:pt x="2040226" y="247789"/>
                </a:lnTo>
                <a:lnTo>
                  <a:pt x="1937736" y="247789"/>
                </a:lnTo>
                <a:lnTo>
                  <a:pt x="1835464" y="247789"/>
                </a:lnTo>
                <a:lnTo>
                  <a:pt x="1836557" y="274674"/>
                </a:lnTo>
                <a:cubicBezTo>
                  <a:pt x="1837431" y="295657"/>
                  <a:pt x="1836994" y="303088"/>
                  <a:pt x="1834371" y="309427"/>
                </a:cubicBezTo>
                <a:cubicBezTo>
                  <a:pt x="1831093" y="317296"/>
                  <a:pt x="1830875" y="317296"/>
                  <a:pt x="1816015" y="318826"/>
                </a:cubicBezTo>
                <a:cubicBezTo>
                  <a:pt x="1699320" y="329754"/>
                  <a:pt x="1617808" y="349644"/>
                  <a:pt x="1532363" y="388113"/>
                </a:cubicBezTo>
                <a:cubicBezTo>
                  <a:pt x="1449977" y="425270"/>
                  <a:pt x="1362565" y="490842"/>
                  <a:pt x="1282146" y="576085"/>
                </a:cubicBezTo>
                <a:lnTo>
                  <a:pt x="1259856" y="599691"/>
                </a:lnTo>
                <a:lnTo>
                  <a:pt x="1266194" y="612150"/>
                </a:lnTo>
                <a:cubicBezTo>
                  <a:pt x="1278868" y="638160"/>
                  <a:pt x="1274279" y="668323"/>
                  <a:pt x="1254174" y="689743"/>
                </a:cubicBezTo>
                <a:lnTo>
                  <a:pt x="1244559" y="700016"/>
                </a:lnTo>
                <a:lnTo>
                  <a:pt x="1251771" y="707229"/>
                </a:lnTo>
                <a:cubicBezTo>
                  <a:pt x="1255704" y="711163"/>
                  <a:pt x="1260949" y="718813"/>
                  <a:pt x="1263353" y="724278"/>
                </a:cubicBezTo>
                <a:lnTo>
                  <a:pt x="1267942" y="734113"/>
                </a:lnTo>
                <a:lnTo>
                  <a:pt x="1267942" y="1378902"/>
                </a:lnTo>
                <a:lnTo>
                  <a:pt x="1267942" y="2023691"/>
                </a:lnTo>
                <a:lnTo>
                  <a:pt x="1263353" y="2033527"/>
                </a:lnTo>
                <a:cubicBezTo>
                  <a:pt x="1258545" y="2043800"/>
                  <a:pt x="1253082" y="2050357"/>
                  <a:pt x="1244559" y="2056477"/>
                </a:cubicBezTo>
                <a:cubicBezTo>
                  <a:pt x="1239533" y="2059974"/>
                  <a:pt x="1239533" y="2059974"/>
                  <a:pt x="1243903" y="2062378"/>
                </a:cubicBezTo>
                <a:cubicBezTo>
                  <a:pt x="1246307" y="2063690"/>
                  <a:pt x="1251552" y="2068280"/>
                  <a:pt x="1255486" y="2072651"/>
                </a:cubicBezTo>
                <a:cubicBezTo>
                  <a:pt x="1279524" y="2098662"/>
                  <a:pt x="1279087" y="2138442"/>
                  <a:pt x="1254611" y="2164670"/>
                </a:cubicBezTo>
                <a:lnTo>
                  <a:pt x="1244996" y="2174943"/>
                </a:lnTo>
                <a:lnTo>
                  <a:pt x="1251552" y="2181063"/>
                </a:lnTo>
                <a:cubicBezTo>
                  <a:pt x="1265538" y="2194396"/>
                  <a:pt x="1267942" y="2203358"/>
                  <a:pt x="1268597" y="2245761"/>
                </a:cubicBezTo>
                <a:lnTo>
                  <a:pt x="1269471" y="2284011"/>
                </a:lnTo>
                <a:lnTo>
                  <a:pt x="1275153" y="2283355"/>
                </a:lnTo>
                <a:cubicBezTo>
                  <a:pt x="1278431" y="2283137"/>
                  <a:pt x="1295258" y="2281170"/>
                  <a:pt x="1312740" y="2279421"/>
                </a:cubicBezTo>
                <a:cubicBezTo>
                  <a:pt x="1396219" y="2270241"/>
                  <a:pt x="1496087" y="2248384"/>
                  <a:pt x="1578036" y="2221281"/>
                </a:cubicBezTo>
                <a:cubicBezTo>
                  <a:pt x="1694294" y="2182375"/>
                  <a:pt x="1792195" y="2137130"/>
                  <a:pt x="1961337" y="2043800"/>
                </a:cubicBezTo>
                <a:cubicBezTo>
                  <a:pt x="2015970" y="2013637"/>
                  <a:pt x="2032141" y="2005987"/>
                  <a:pt x="2053120" y="2000741"/>
                </a:cubicBezTo>
                <a:cubicBezTo>
                  <a:pt x="2059894" y="1998992"/>
                  <a:pt x="2062298" y="1997244"/>
                  <a:pt x="2062298" y="1994184"/>
                </a:cubicBezTo>
                <a:cubicBezTo>
                  <a:pt x="2062298" y="1986315"/>
                  <a:pt x="2053557" y="1966644"/>
                  <a:pt x="2046345" y="1957901"/>
                </a:cubicBezTo>
                <a:cubicBezTo>
                  <a:pt x="2022744" y="1929924"/>
                  <a:pt x="2017936" y="1916591"/>
                  <a:pt x="2023618" y="1895826"/>
                </a:cubicBezTo>
                <a:cubicBezTo>
                  <a:pt x="2027552" y="1882275"/>
                  <a:pt x="2027333" y="1882056"/>
                  <a:pt x="2022526" y="1872002"/>
                </a:cubicBezTo>
                <a:cubicBezTo>
                  <a:pt x="2015314" y="1857357"/>
                  <a:pt x="2014440" y="1831129"/>
                  <a:pt x="2020777" y="1814517"/>
                </a:cubicBezTo>
                <a:cubicBezTo>
                  <a:pt x="2025366" y="1801840"/>
                  <a:pt x="2037386" y="1788726"/>
                  <a:pt x="2043941" y="1788726"/>
                </a:cubicBezTo>
                <a:cubicBezTo>
                  <a:pt x="2046345" y="1788726"/>
                  <a:pt x="2047001" y="1787633"/>
                  <a:pt x="2045908" y="1785010"/>
                </a:cubicBezTo>
                <a:cubicBezTo>
                  <a:pt x="2045034" y="1782824"/>
                  <a:pt x="1973138" y="1570153"/>
                  <a:pt x="1885944" y="1312238"/>
                </a:cubicBezTo>
                <a:cubicBezTo>
                  <a:pt x="1694731" y="746135"/>
                  <a:pt x="1715273" y="805149"/>
                  <a:pt x="1710246" y="805149"/>
                </a:cubicBezTo>
                <a:cubicBezTo>
                  <a:pt x="1707842" y="805149"/>
                  <a:pt x="1706094" y="804494"/>
                  <a:pt x="1706094" y="803838"/>
                </a:cubicBezTo>
                <a:cubicBezTo>
                  <a:pt x="1706094" y="800559"/>
                  <a:pt x="1738874" y="766681"/>
                  <a:pt x="1758104" y="749851"/>
                </a:cubicBezTo>
                <a:cubicBezTo>
                  <a:pt x="1825193" y="691710"/>
                  <a:pt x="1899275" y="656302"/>
                  <a:pt x="1986905" y="641001"/>
                </a:cubicBezTo>
                <a:cubicBezTo>
                  <a:pt x="2024711" y="634444"/>
                  <a:pt x="2092455" y="633789"/>
                  <a:pt x="2128950" y="639690"/>
                </a:cubicBezTo>
                <a:cubicBezTo>
                  <a:pt x="2213084" y="653460"/>
                  <a:pt x="2284324" y="684716"/>
                  <a:pt x="2350539" y="736955"/>
                </a:cubicBezTo>
                <a:cubicBezTo>
                  <a:pt x="2368677" y="751381"/>
                  <a:pt x="2416317" y="799029"/>
                  <a:pt x="2416317" y="802964"/>
                </a:cubicBezTo>
                <a:cubicBezTo>
                  <a:pt x="2416317" y="804057"/>
                  <a:pt x="2414568" y="805149"/>
                  <a:pt x="2412602" y="805149"/>
                </a:cubicBezTo>
                <a:cubicBezTo>
                  <a:pt x="2409324" y="805149"/>
                  <a:pt x="2404516" y="817608"/>
                  <a:pt x="2387471" y="868098"/>
                </a:cubicBezTo>
                <a:cubicBezTo>
                  <a:pt x="2375888" y="902633"/>
                  <a:pt x="2343546" y="998149"/>
                  <a:pt x="2315793" y="1080551"/>
                </a:cubicBezTo>
                <a:cubicBezTo>
                  <a:pt x="2287821" y="1162953"/>
                  <a:pt x="2253293" y="1265245"/>
                  <a:pt x="2238870" y="1307866"/>
                </a:cubicBezTo>
                <a:cubicBezTo>
                  <a:pt x="2205872" y="1405787"/>
                  <a:pt x="2164133" y="1529280"/>
                  <a:pt x="2130479" y="1629168"/>
                </a:cubicBezTo>
                <a:cubicBezTo>
                  <a:pt x="2116056" y="1671789"/>
                  <a:pt x="2098356" y="1724465"/>
                  <a:pt x="2090925" y="1745885"/>
                </a:cubicBezTo>
                <a:cubicBezTo>
                  <a:pt x="2083495" y="1767524"/>
                  <a:pt x="2077595" y="1785666"/>
                  <a:pt x="2077595" y="1786321"/>
                </a:cubicBezTo>
                <a:cubicBezTo>
                  <a:pt x="2077595" y="1787196"/>
                  <a:pt x="2080873" y="1789381"/>
                  <a:pt x="2084807" y="1791567"/>
                </a:cubicBezTo>
                <a:cubicBezTo>
                  <a:pt x="2105348" y="1802714"/>
                  <a:pt x="2114745" y="1844025"/>
                  <a:pt x="2102071" y="1869379"/>
                </a:cubicBezTo>
                <a:cubicBezTo>
                  <a:pt x="2098356" y="1877248"/>
                  <a:pt x="2098356" y="1877248"/>
                  <a:pt x="2104911" y="1887958"/>
                </a:cubicBezTo>
                <a:cubicBezTo>
                  <a:pt x="2111904" y="1899542"/>
                  <a:pt x="2113871" y="1915061"/>
                  <a:pt x="2108845" y="1920088"/>
                </a:cubicBezTo>
                <a:cubicBezTo>
                  <a:pt x="2106878" y="1922055"/>
                  <a:pt x="2105348" y="1921181"/>
                  <a:pt x="2102289" y="1915498"/>
                </a:cubicBezTo>
                <a:cubicBezTo>
                  <a:pt x="2100104" y="1911563"/>
                  <a:pt x="2095515" y="1905006"/>
                  <a:pt x="2092018" y="1900853"/>
                </a:cubicBezTo>
                <a:cubicBezTo>
                  <a:pt x="2086118" y="1893859"/>
                  <a:pt x="2085025" y="1893422"/>
                  <a:pt x="2074317" y="1894296"/>
                </a:cubicBezTo>
                <a:cubicBezTo>
                  <a:pt x="2060768" y="1895170"/>
                  <a:pt x="2059020" y="1896263"/>
                  <a:pt x="2054431" y="1904788"/>
                </a:cubicBezTo>
                <a:cubicBezTo>
                  <a:pt x="2050060" y="1913531"/>
                  <a:pt x="2051809" y="1921836"/>
                  <a:pt x="2062298" y="1939541"/>
                </a:cubicBezTo>
                <a:cubicBezTo>
                  <a:pt x="2072350" y="1956589"/>
                  <a:pt x="2075410" y="1967081"/>
                  <a:pt x="2075410" y="1983911"/>
                </a:cubicBezTo>
                <a:lnTo>
                  <a:pt x="2075410" y="1996370"/>
                </a:lnTo>
                <a:lnTo>
                  <a:pt x="2091581" y="1996370"/>
                </a:lnTo>
                <a:cubicBezTo>
                  <a:pt x="2189264" y="1996370"/>
                  <a:pt x="2279298" y="2066313"/>
                  <a:pt x="2303992" y="2161610"/>
                </a:cubicBezTo>
                <a:cubicBezTo>
                  <a:pt x="2312078" y="2192429"/>
                  <a:pt x="2312078" y="2230898"/>
                  <a:pt x="2304211" y="2261498"/>
                </a:cubicBezTo>
                <a:cubicBezTo>
                  <a:pt x="2286947" y="2327507"/>
                  <a:pt x="2239526" y="2379527"/>
                  <a:pt x="2177463" y="2400947"/>
                </a:cubicBezTo>
                <a:cubicBezTo>
                  <a:pt x="2115838" y="2422149"/>
                  <a:pt x="2052683" y="2410783"/>
                  <a:pt x="2003513" y="2369473"/>
                </a:cubicBezTo>
                <a:cubicBezTo>
                  <a:pt x="1978383" y="2348490"/>
                  <a:pt x="1956311" y="2311988"/>
                  <a:pt x="1949755" y="2280951"/>
                </a:cubicBezTo>
                <a:cubicBezTo>
                  <a:pt x="1945603" y="2261717"/>
                  <a:pt x="1945603" y="2230679"/>
                  <a:pt x="1949974" y="2212756"/>
                </a:cubicBezTo>
                <a:cubicBezTo>
                  <a:pt x="1961337" y="2164452"/>
                  <a:pt x="1998269" y="2125109"/>
                  <a:pt x="2045908" y="2110902"/>
                </a:cubicBezTo>
                <a:cubicBezTo>
                  <a:pt x="2064702" y="2105219"/>
                  <a:pt x="2098356" y="2105656"/>
                  <a:pt x="2115619" y="2111994"/>
                </a:cubicBezTo>
                <a:cubicBezTo>
                  <a:pt x="2138565" y="2120082"/>
                  <a:pt x="2162385" y="2139097"/>
                  <a:pt x="2173748" y="2157676"/>
                </a:cubicBezTo>
                <a:cubicBezTo>
                  <a:pt x="2188390" y="2181719"/>
                  <a:pt x="2191012" y="2218439"/>
                  <a:pt x="2179867" y="2240078"/>
                </a:cubicBezTo>
                <a:cubicBezTo>
                  <a:pt x="2164570" y="2269585"/>
                  <a:pt x="2132228" y="2285541"/>
                  <a:pt x="2110593" y="2274394"/>
                </a:cubicBezTo>
                <a:cubicBezTo>
                  <a:pt x="2100759" y="2269585"/>
                  <a:pt x="2099885" y="2265870"/>
                  <a:pt x="2107534" y="2262809"/>
                </a:cubicBezTo>
                <a:cubicBezTo>
                  <a:pt x="2131572" y="2253411"/>
                  <a:pt x="2143373" y="2241608"/>
                  <a:pt x="2146432" y="2223685"/>
                </a:cubicBezTo>
                <a:cubicBezTo>
                  <a:pt x="2150366" y="2199861"/>
                  <a:pt x="2129605" y="2171665"/>
                  <a:pt x="2102945" y="2164452"/>
                </a:cubicBezTo>
                <a:cubicBezTo>
                  <a:pt x="2072132" y="2156146"/>
                  <a:pt x="2036511" y="2175162"/>
                  <a:pt x="2021214" y="2207948"/>
                </a:cubicBezTo>
                <a:cubicBezTo>
                  <a:pt x="2015970" y="2218876"/>
                  <a:pt x="2015314" y="2223248"/>
                  <a:pt x="2015314" y="2242264"/>
                </a:cubicBezTo>
                <a:cubicBezTo>
                  <a:pt x="2015314" y="2262372"/>
                  <a:pt x="2015970" y="2265432"/>
                  <a:pt x="2022307" y="2278984"/>
                </a:cubicBezTo>
                <a:cubicBezTo>
                  <a:pt x="2042412" y="2321387"/>
                  <a:pt x="2093766" y="2344556"/>
                  <a:pt x="2140095" y="2332097"/>
                </a:cubicBezTo>
                <a:cubicBezTo>
                  <a:pt x="2179649" y="2321605"/>
                  <a:pt x="2214176" y="2286415"/>
                  <a:pt x="2225103" y="2245542"/>
                </a:cubicBezTo>
                <a:cubicBezTo>
                  <a:pt x="2229255" y="2229586"/>
                  <a:pt x="2229255" y="2198112"/>
                  <a:pt x="2224884" y="2181282"/>
                </a:cubicBezTo>
                <a:cubicBezTo>
                  <a:pt x="2210898" y="2126857"/>
                  <a:pt x="2156703" y="2081613"/>
                  <a:pt x="2098356" y="2076149"/>
                </a:cubicBezTo>
                <a:cubicBezTo>
                  <a:pt x="2068854" y="2073307"/>
                  <a:pt x="2049623" y="2080739"/>
                  <a:pt x="1993024" y="2117240"/>
                </a:cubicBezTo>
                <a:cubicBezTo>
                  <a:pt x="1971608" y="2130792"/>
                  <a:pt x="1949318" y="2144999"/>
                  <a:pt x="1943199" y="2148277"/>
                </a:cubicBezTo>
                <a:cubicBezTo>
                  <a:pt x="1929213" y="2156365"/>
                  <a:pt x="1860813" y="2199642"/>
                  <a:pt x="1775368" y="2254722"/>
                </a:cubicBezTo>
                <a:cubicBezTo>
                  <a:pt x="1668726" y="2323354"/>
                  <a:pt x="1621305" y="2350457"/>
                  <a:pt x="1565142" y="2374500"/>
                </a:cubicBezTo>
                <a:cubicBezTo>
                  <a:pt x="1484068" y="2409253"/>
                  <a:pt x="1387041" y="2431766"/>
                  <a:pt x="1295914" y="2437012"/>
                </a:cubicBezTo>
                <a:cubicBezTo>
                  <a:pt x="1282365" y="2437886"/>
                  <a:pt x="1271220" y="2439197"/>
                  <a:pt x="1271220" y="2439853"/>
                </a:cubicBezTo>
                <a:cubicBezTo>
                  <a:pt x="1271438" y="2440509"/>
                  <a:pt x="1275809" y="2444006"/>
                  <a:pt x="1281054" y="2447285"/>
                </a:cubicBezTo>
                <a:cubicBezTo>
                  <a:pt x="1293510" y="2455153"/>
                  <a:pt x="1304436" y="2468486"/>
                  <a:pt x="1312085" y="2485098"/>
                </a:cubicBezTo>
                <a:cubicBezTo>
                  <a:pt x="1317767" y="2496901"/>
                  <a:pt x="1318204" y="2500179"/>
                  <a:pt x="1318204" y="2523129"/>
                </a:cubicBezTo>
                <a:cubicBezTo>
                  <a:pt x="1318204" y="2563347"/>
                  <a:pt x="1312522" y="2577554"/>
                  <a:pt x="1235381" y="2729462"/>
                </a:cubicBezTo>
                <a:cubicBezTo>
                  <a:pt x="1220302" y="2759188"/>
                  <a:pt x="1207846" y="2785198"/>
                  <a:pt x="1207846" y="2786728"/>
                </a:cubicBezTo>
                <a:cubicBezTo>
                  <a:pt x="1207846" y="2793285"/>
                  <a:pt x="1204131" y="2789132"/>
                  <a:pt x="1199105" y="2777329"/>
                </a:cubicBezTo>
                <a:close/>
                <a:moveTo>
                  <a:pt x="375029" y="1859980"/>
                </a:moveTo>
                <a:cubicBezTo>
                  <a:pt x="384862" y="1820637"/>
                  <a:pt x="360387" y="1779546"/>
                  <a:pt x="337660" y="1797469"/>
                </a:cubicBezTo>
                <a:cubicBezTo>
                  <a:pt x="325641" y="1806867"/>
                  <a:pt x="318866" y="1837904"/>
                  <a:pt x="324111" y="1859980"/>
                </a:cubicBezTo>
                <a:cubicBezTo>
                  <a:pt x="326296" y="1869160"/>
                  <a:pt x="326952" y="1869816"/>
                  <a:pt x="331978" y="1867193"/>
                </a:cubicBezTo>
                <a:cubicBezTo>
                  <a:pt x="338097" y="1863915"/>
                  <a:pt x="356453" y="1864352"/>
                  <a:pt x="363665" y="1868067"/>
                </a:cubicBezTo>
                <a:cubicBezTo>
                  <a:pt x="367161" y="1869597"/>
                  <a:pt x="370439" y="1870690"/>
                  <a:pt x="371095" y="1870253"/>
                </a:cubicBezTo>
                <a:cubicBezTo>
                  <a:pt x="371969" y="1870035"/>
                  <a:pt x="373717" y="1865226"/>
                  <a:pt x="375029" y="1859980"/>
                </a:cubicBezTo>
                <a:close/>
                <a:moveTo>
                  <a:pt x="2064265" y="1864789"/>
                </a:moveTo>
                <a:cubicBezTo>
                  <a:pt x="2070165" y="1864789"/>
                  <a:pt x="2076940" y="1865882"/>
                  <a:pt x="2079343" y="1867193"/>
                </a:cubicBezTo>
                <a:cubicBezTo>
                  <a:pt x="2084370" y="1869816"/>
                  <a:pt x="2085025" y="1869160"/>
                  <a:pt x="2087210" y="1859980"/>
                </a:cubicBezTo>
                <a:cubicBezTo>
                  <a:pt x="2092455" y="1837904"/>
                  <a:pt x="2085681" y="1806867"/>
                  <a:pt x="2073662" y="1797469"/>
                </a:cubicBezTo>
                <a:cubicBezTo>
                  <a:pt x="2054431" y="1782168"/>
                  <a:pt x="2031485" y="1811020"/>
                  <a:pt x="2034545" y="1846429"/>
                </a:cubicBezTo>
                <a:cubicBezTo>
                  <a:pt x="2035200" y="1853860"/>
                  <a:pt x="2036730" y="1862385"/>
                  <a:pt x="2037823" y="1865663"/>
                </a:cubicBezTo>
                <a:cubicBezTo>
                  <a:pt x="2040226" y="1871346"/>
                  <a:pt x="2040445" y="1871346"/>
                  <a:pt x="2046782" y="1868286"/>
                </a:cubicBezTo>
                <a:cubicBezTo>
                  <a:pt x="2050497" y="1866537"/>
                  <a:pt x="2058146" y="1865007"/>
                  <a:pt x="2064265" y="1864789"/>
                </a:cubicBezTo>
                <a:close/>
                <a:moveTo>
                  <a:pt x="340282" y="1269616"/>
                </a:moveTo>
                <a:lnTo>
                  <a:pt x="340282" y="805149"/>
                </a:lnTo>
                <a:lnTo>
                  <a:pt x="181630" y="805149"/>
                </a:lnTo>
                <a:cubicBezTo>
                  <a:pt x="76735" y="805149"/>
                  <a:pt x="23632" y="805805"/>
                  <a:pt x="24507" y="807335"/>
                </a:cubicBezTo>
                <a:cubicBezTo>
                  <a:pt x="25162" y="808428"/>
                  <a:pt x="36307" y="840340"/>
                  <a:pt x="48982" y="877715"/>
                </a:cubicBezTo>
                <a:cubicBezTo>
                  <a:pt x="98370" y="1024378"/>
                  <a:pt x="124593" y="1102189"/>
                  <a:pt x="150817" y="1180001"/>
                </a:cubicBezTo>
                <a:cubicBezTo>
                  <a:pt x="165895" y="1224590"/>
                  <a:pt x="190152" y="1296063"/>
                  <a:pt x="204575" y="1339122"/>
                </a:cubicBezTo>
                <a:cubicBezTo>
                  <a:pt x="219217" y="1381962"/>
                  <a:pt x="242818" y="1452124"/>
                  <a:pt x="257241" y="1494746"/>
                </a:cubicBezTo>
                <a:cubicBezTo>
                  <a:pt x="271664" y="1537367"/>
                  <a:pt x="295265" y="1607529"/>
                  <a:pt x="309688" y="1650588"/>
                </a:cubicBezTo>
                <a:cubicBezTo>
                  <a:pt x="340719" y="1742825"/>
                  <a:pt x="337660" y="1734083"/>
                  <a:pt x="339190" y="1734083"/>
                </a:cubicBezTo>
                <a:cubicBezTo>
                  <a:pt x="339845" y="1734083"/>
                  <a:pt x="340282" y="1525127"/>
                  <a:pt x="340282" y="1269616"/>
                </a:cubicBezTo>
                <a:close/>
                <a:moveTo>
                  <a:pt x="530403" y="1232459"/>
                </a:moveTo>
                <a:cubicBezTo>
                  <a:pt x="608856" y="1000553"/>
                  <a:pt x="673540" y="809302"/>
                  <a:pt x="673977" y="807991"/>
                </a:cubicBezTo>
                <a:cubicBezTo>
                  <a:pt x="674852" y="805805"/>
                  <a:pt x="642728" y="805149"/>
                  <a:pt x="517510" y="805149"/>
                </a:cubicBezTo>
                <a:lnTo>
                  <a:pt x="359950" y="805149"/>
                </a:lnTo>
                <a:lnTo>
                  <a:pt x="360168" y="1270272"/>
                </a:lnTo>
                <a:lnTo>
                  <a:pt x="360168" y="1735175"/>
                </a:lnTo>
                <a:lnTo>
                  <a:pt x="374154" y="1694739"/>
                </a:lnTo>
                <a:cubicBezTo>
                  <a:pt x="381803" y="1672445"/>
                  <a:pt x="452170" y="1464583"/>
                  <a:pt x="530403" y="1232459"/>
                </a:cubicBezTo>
                <a:close/>
                <a:moveTo>
                  <a:pt x="2051372" y="1269616"/>
                </a:moveTo>
                <a:lnTo>
                  <a:pt x="2051372" y="805149"/>
                </a:lnTo>
                <a:lnTo>
                  <a:pt x="1893811" y="805149"/>
                </a:lnTo>
                <a:cubicBezTo>
                  <a:pt x="1768594" y="805149"/>
                  <a:pt x="1736470" y="805805"/>
                  <a:pt x="1737344" y="807991"/>
                </a:cubicBezTo>
                <a:cubicBezTo>
                  <a:pt x="1738218" y="810395"/>
                  <a:pt x="2008540" y="1609933"/>
                  <a:pt x="2036949" y="1694084"/>
                </a:cubicBezTo>
                <a:cubicBezTo>
                  <a:pt x="2044160" y="1716160"/>
                  <a:pt x="2050497" y="1734083"/>
                  <a:pt x="2050934" y="1734083"/>
                </a:cubicBezTo>
                <a:cubicBezTo>
                  <a:pt x="2051153" y="1734083"/>
                  <a:pt x="2051372" y="1525127"/>
                  <a:pt x="2051372" y="1269616"/>
                </a:cubicBezTo>
                <a:close/>
                <a:moveTo>
                  <a:pt x="2076065" y="1727088"/>
                </a:moveTo>
                <a:cubicBezTo>
                  <a:pt x="2076721" y="1724247"/>
                  <a:pt x="2089177" y="1686652"/>
                  <a:pt x="2103819" y="1643375"/>
                </a:cubicBezTo>
                <a:cubicBezTo>
                  <a:pt x="2118460" y="1600098"/>
                  <a:pt x="2142061" y="1530373"/>
                  <a:pt x="2156266" y="1488188"/>
                </a:cubicBezTo>
                <a:cubicBezTo>
                  <a:pt x="2170470" y="1446223"/>
                  <a:pt x="2205872" y="1341308"/>
                  <a:pt x="2234937" y="1255409"/>
                </a:cubicBezTo>
                <a:cubicBezTo>
                  <a:pt x="2264001" y="1169510"/>
                  <a:pt x="2299403" y="1064814"/>
                  <a:pt x="2313607" y="1022629"/>
                </a:cubicBezTo>
                <a:cubicBezTo>
                  <a:pt x="2327812" y="980663"/>
                  <a:pt x="2349665" y="915310"/>
                  <a:pt x="2362340" y="877715"/>
                </a:cubicBezTo>
                <a:cubicBezTo>
                  <a:pt x="2375014" y="840340"/>
                  <a:pt x="2386159" y="808428"/>
                  <a:pt x="2386815" y="807335"/>
                </a:cubicBezTo>
                <a:cubicBezTo>
                  <a:pt x="2387689" y="805805"/>
                  <a:pt x="2334586" y="805149"/>
                  <a:pt x="2229692" y="805149"/>
                </a:cubicBezTo>
                <a:lnTo>
                  <a:pt x="2071039" y="805149"/>
                </a:lnTo>
                <a:lnTo>
                  <a:pt x="2071039" y="1269835"/>
                </a:lnTo>
                <a:cubicBezTo>
                  <a:pt x="2071039" y="1536930"/>
                  <a:pt x="2071913" y="1733864"/>
                  <a:pt x="2073006" y="1733208"/>
                </a:cubicBezTo>
                <a:cubicBezTo>
                  <a:pt x="2074099" y="1732553"/>
                  <a:pt x="2075410" y="1729711"/>
                  <a:pt x="2076065" y="1727088"/>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29" dirty="0">
              <a:solidFill>
                <a:schemeClr val="lt1"/>
              </a:solidFill>
            </a:endParaRPr>
          </a:p>
        </p:txBody>
      </p:sp>
      <p:cxnSp>
        <p:nvCxnSpPr>
          <p:cNvPr id="7" name="Straight Connector 6">
            <a:extLst>
              <a:ext uri="{FF2B5EF4-FFF2-40B4-BE49-F238E27FC236}">
                <a16:creationId xmlns:a16="http://schemas.microsoft.com/office/drawing/2014/main" id="{C50FB206-81D0-928F-90B0-401CD4BC6FE4}"/>
              </a:ext>
            </a:extLst>
          </p:cNvPr>
          <p:cNvCxnSpPr>
            <a:cxnSpLocks/>
          </p:cNvCxnSpPr>
          <p:nvPr/>
        </p:nvCxnSpPr>
        <p:spPr>
          <a:xfrm>
            <a:off x="1388080" y="3638473"/>
            <a:ext cx="1447800"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6CEF39E2-3490-563E-8708-76C316992426}"/>
              </a:ext>
            </a:extLst>
          </p:cNvPr>
          <p:cNvGrpSpPr/>
          <p:nvPr/>
        </p:nvGrpSpPr>
        <p:grpSpPr>
          <a:xfrm>
            <a:off x="3982415" y="1952975"/>
            <a:ext cx="7584150" cy="4660468"/>
            <a:chOff x="2791778" y="1630680"/>
            <a:chExt cx="5718175" cy="3108559"/>
          </a:xfrm>
        </p:grpSpPr>
        <p:sp>
          <p:nvSpPr>
            <p:cNvPr id="12" name="Rectangle: Diagonal Corners Snipped 9">
              <a:extLst>
                <a:ext uri="{FF2B5EF4-FFF2-40B4-BE49-F238E27FC236}">
                  <a16:creationId xmlns:a16="http://schemas.microsoft.com/office/drawing/2014/main" id="{FBD7DB78-75C9-71A9-9B24-CCEAD3FC7401}"/>
                </a:ext>
              </a:extLst>
            </p:cNvPr>
            <p:cNvSpPr/>
            <p:nvPr/>
          </p:nvSpPr>
          <p:spPr>
            <a:xfrm>
              <a:off x="2791778" y="1630680"/>
              <a:ext cx="5718175" cy="2956560"/>
            </a:xfrm>
            <a:prstGeom prst="snip2DiagRect">
              <a:avLst>
                <a:gd name="adj1" fmla="val 0"/>
                <a:gd name="adj2" fmla="val 0"/>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29" dirty="0">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3C024AA2-37A0-E567-F0B1-CBDE07369607}"/>
                </a:ext>
              </a:extLst>
            </p:cNvPr>
            <p:cNvSpPr txBox="1"/>
            <p:nvPr/>
          </p:nvSpPr>
          <p:spPr>
            <a:xfrm>
              <a:off x="5012263" y="1700966"/>
              <a:ext cx="3446023" cy="3038273"/>
            </a:xfrm>
            <a:prstGeom prst="rect">
              <a:avLst/>
            </a:prstGeom>
            <a:noFill/>
          </p:spPr>
          <p:txBody>
            <a:bodyPr wrap="square" rtlCol="0">
              <a:spAutoFit/>
            </a:bodyPr>
            <a:lstStyle/>
            <a:p>
              <a:pPr marL="342900" lvl="0" indent="-342900" algn="just">
                <a:buFontTx/>
                <a:buChar char="-"/>
              </a:pPr>
              <a:r>
                <a:rPr lang="x-none" sz="1600" noProof="1">
                  <a:latin typeface="Arial" panose="020B0604020202020204" pitchFamily="34" charset="0"/>
                  <a:cs typeface="Arial" panose="020B0604020202020204" pitchFamily="34" charset="0"/>
                </a:rPr>
                <a:t>Гэрлэлт, гэрлэлт дуусгавар болох нөхцөл, түүнээс үүсэх үр дагаварыг нарийвчлан тооцож зохицуулна.</a:t>
              </a:r>
            </a:p>
            <a:p>
              <a:pPr marL="342900" lvl="0" indent="-342900" algn="just">
                <a:buFontTx/>
                <a:buChar char="-"/>
              </a:pPr>
              <a:r>
                <a:rPr lang="mn-MN" sz="1600" noProof="1">
                  <a:latin typeface="Arial" panose="020B0604020202020204" pitchFamily="34" charset="0"/>
                  <a:cs typeface="Arial" panose="020B0604020202020204" pitchFamily="34" charset="0"/>
                </a:rPr>
                <a:t>Гэр бүлийн гишүүдийн эд хөрөнгийн эрхийн харилцааг </a:t>
              </a:r>
              <a:r>
                <a:rPr lang="x-none" sz="1600" noProof="1">
                  <a:latin typeface="Arial" panose="020B0604020202020204" pitchFamily="34" charset="0"/>
                  <a:cs typeface="Arial" panose="020B0604020202020204" pitchFamily="34" charset="0"/>
                </a:rPr>
                <a:t>дэлгэрүүлж </a:t>
              </a:r>
              <a:r>
                <a:rPr lang="mn-MN" sz="1600" noProof="1">
                  <a:latin typeface="Arial" panose="020B0604020202020204" pitchFamily="34" charset="0"/>
                  <a:cs typeface="Arial" panose="020B0604020202020204" pitchFamily="34" charset="0"/>
                </a:rPr>
                <a:t>зохицуулна.</a:t>
              </a:r>
              <a:endParaRPr lang="x-none" sz="1600" noProof="1">
                <a:latin typeface="Arial" panose="020B0604020202020204" pitchFamily="34" charset="0"/>
                <a:cs typeface="Arial" panose="020B0604020202020204" pitchFamily="34" charset="0"/>
              </a:endParaRPr>
            </a:p>
            <a:p>
              <a:pPr marL="342900" indent="-342900" algn="just">
                <a:buFontTx/>
                <a:buChar char="-"/>
              </a:pPr>
              <a:r>
                <a:rPr lang="mn-MN" sz="1600" noProof="1">
                  <a:latin typeface="Arial" panose="020B0604020202020204" pitchFamily="34" charset="0"/>
                  <a:cs typeface="Arial" panose="020B0604020202020204" pitchFamily="34" charset="0"/>
                </a:rPr>
                <a:t>Хүүхдийн хууль ёсны эрх</a:t>
              </a:r>
              <a:r>
                <a:rPr lang="x-none" sz="1600" noProof="1">
                  <a:latin typeface="Arial" panose="020B0604020202020204" pitchFamily="34" charset="0"/>
                  <a:cs typeface="Arial" panose="020B0604020202020204" pitchFamily="34" charset="0"/>
                </a:rPr>
                <a:t>, ашиг сонирхолыг </a:t>
              </a:r>
              <a:r>
                <a:rPr lang="mn-MN" sz="1600" noProof="1">
                  <a:latin typeface="Arial" panose="020B0604020202020204" pitchFamily="34" charset="0"/>
                  <a:cs typeface="Arial" panose="020B0604020202020204" pitchFamily="34" charset="0"/>
                </a:rPr>
                <a:t>хамгаална.</a:t>
              </a:r>
              <a:r>
                <a:rPr lang="x-none" sz="1600" noProof="1">
                  <a:latin typeface="Arial" panose="020B0604020202020204" pitchFamily="34" charset="0"/>
                  <a:cs typeface="Arial" panose="020B0604020202020204" pitchFamily="34" charset="0"/>
                </a:rPr>
                <a:t> </a:t>
              </a:r>
            </a:p>
            <a:p>
              <a:pPr marL="342900" indent="-342900" algn="just">
                <a:buFontTx/>
                <a:buChar char="-"/>
              </a:pPr>
              <a:r>
                <a:rPr lang="ru-RU" sz="1600" dirty="0">
                  <a:latin typeface="Arial" panose="020B0604020202020204" pitchFamily="34" charset="0"/>
                  <a:cs typeface="Arial" panose="020B0604020202020204" pitchFamily="34" charset="0"/>
                </a:rPr>
                <a:t>Х</a:t>
              </a:r>
              <a:r>
                <a:rPr lang="en-US" sz="1600" dirty="0" err="1">
                  <a:latin typeface="Arial" panose="020B0604020202020204" pitchFamily="34" charset="0"/>
                  <a:cs typeface="Arial" panose="020B0604020202020204" pitchFamily="34" charset="0"/>
                </a:rPr>
                <a:t>үүхдийн</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эд</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хөрөнгийн</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зарцуулалтад</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асуудал</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тус</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бүрт</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нь</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хязгаарлалт</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тогтоож</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эрхээ</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шүүхээр</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хамгаалуулах</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төлөөлүүлэх</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боломжийг</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зохицуулна</a:t>
              </a:r>
              <a:r>
                <a:rPr lang="en-US" sz="1600" dirty="0">
                  <a:latin typeface="Arial" panose="020B0604020202020204" pitchFamily="34" charset="0"/>
                  <a:cs typeface="Arial" panose="020B0604020202020204" pitchFamily="34" charset="0"/>
                </a:rPr>
                <a:t>.</a:t>
              </a:r>
              <a:endParaRPr lang="x-none" sz="1600" noProof="1">
                <a:latin typeface="Arial" panose="020B0604020202020204" pitchFamily="34" charset="0"/>
                <a:cs typeface="Arial" panose="020B0604020202020204" pitchFamily="34" charset="0"/>
              </a:endParaRPr>
            </a:p>
            <a:p>
              <a:pPr marL="342900" lvl="0" indent="-342900" algn="just">
                <a:buFontTx/>
                <a:buChar char="-"/>
              </a:pPr>
              <a:r>
                <a:rPr lang="mn-MN" sz="1600" dirty="0">
                  <a:latin typeface="Arial" panose="020B0604020202020204" pitchFamily="34" charset="0"/>
                  <a:cs typeface="Arial" panose="020B0604020202020204" pitchFamily="34" charset="0"/>
                </a:rPr>
                <a:t>Хүйсийн өөрчлөлт гэрлэлтэд үзүүлэх нөлөө, үр дагаварыг зохицуулна.</a:t>
              </a:r>
              <a:endParaRPr lang="x-none" sz="1600" dirty="0">
                <a:latin typeface="Arial" panose="020B0604020202020204" pitchFamily="34" charset="0"/>
                <a:cs typeface="Arial" panose="020B0604020202020204" pitchFamily="34" charset="0"/>
              </a:endParaRPr>
            </a:p>
            <a:p>
              <a:pPr marL="342900" lvl="0" indent="-342900" algn="just">
                <a:buFontTx/>
                <a:buChar char="-"/>
              </a:pPr>
              <a:r>
                <a:rPr lang="x-none" sz="1600" dirty="0">
                  <a:latin typeface="Arial" panose="020B0604020202020204" pitchFamily="34" charset="0"/>
                  <a:cs typeface="Arial" panose="020B0604020202020204" pitchFamily="34" charset="0"/>
                </a:rPr>
                <a:t>Нөхөн үржихүйн аргыг ашиглаж төрсөн хүүхэд, үр дагавар</a:t>
              </a:r>
              <a:r>
                <a:rPr lang="mn-MN" sz="1600" dirty="0">
                  <a:latin typeface="Arial" panose="020B0604020202020204" pitchFamily="34" charset="0"/>
                  <a:cs typeface="Arial" panose="020B0604020202020204" pitchFamily="34" charset="0"/>
                </a:rPr>
                <a:t>ыг зохицуулна.</a:t>
              </a:r>
              <a:endParaRPr lang="x-none" sz="1600" dirty="0">
                <a:latin typeface="Arial" panose="020B0604020202020204" pitchFamily="34" charset="0"/>
                <a:cs typeface="Arial" panose="020B0604020202020204" pitchFamily="34" charset="0"/>
              </a:endParaRPr>
            </a:p>
            <a:p>
              <a:pPr marL="342900" lvl="0" indent="-342900" algn="just">
                <a:buFontTx/>
                <a:buChar char="-"/>
              </a:pPr>
              <a:r>
                <a:rPr lang="x-none" sz="1600" dirty="0">
                  <a:latin typeface="Arial" panose="020B0604020202020204" pitchFamily="34" charset="0"/>
                  <a:cs typeface="Arial" panose="020B0604020202020204" pitchFamily="34" charset="0"/>
                </a:rPr>
                <a:t>Ө</a:t>
              </a:r>
              <a:r>
                <a:rPr lang="mn-MN" sz="1600" dirty="0">
                  <a:latin typeface="Arial" panose="020B0604020202020204" pitchFamily="34" charset="0"/>
                  <a:cs typeface="Arial" panose="020B0604020202020204" pitchFamily="34" charset="0"/>
                </a:rPr>
                <a:t>в залгамжлах эрхийг баталга</a:t>
              </a:r>
              <a:r>
                <a:rPr lang="x-none" sz="1600" dirty="0">
                  <a:latin typeface="Arial" panose="020B0604020202020204" pitchFamily="34" charset="0"/>
                  <a:cs typeface="Arial" panose="020B0604020202020204" pitchFamily="34" charset="0"/>
                </a:rPr>
                <a:t>а</a:t>
              </a:r>
              <a:r>
                <a:rPr lang="mn-MN" sz="1600" dirty="0">
                  <a:latin typeface="Arial" panose="020B0604020202020204" pitchFamily="34" charset="0"/>
                  <a:cs typeface="Arial" panose="020B0604020202020204" pitchFamily="34" charset="0"/>
                </a:rPr>
                <a:t>жуулна.</a:t>
              </a:r>
              <a:endParaRPr lang="x-none" sz="1600" dirty="0">
                <a:latin typeface="Arial" panose="020B0604020202020204" pitchFamily="34" charset="0"/>
                <a:cs typeface="Arial" panose="020B0604020202020204" pitchFamily="34" charset="0"/>
              </a:endParaRPr>
            </a:p>
            <a:p>
              <a:pPr marL="342900" lvl="0" indent="-342900" algn="just">
                <a:buFontTx/>
                <a:buChar char="-"/>
              </a:pPr>
              <a:r>
                <a:rPr lang="x-none" sz="1600" dirty="0">
                  <a:latin typeface="Arial" panose="020B0604020202020204" pitchFamily="34" charset="0"/>
                  <a:cs typeface="Arial" panose="020B0604020202020204" pitchFamily="34" charset="0"/>
                </a:rPr>
                <a:t>Үрчлэлтийг шүүхээр шийдвэрлэнэ.</a:t>
              </a:r>
              <a:endParaRPr lang="en-US" sz="1600" dirty="0">
                <a:latin typeface="Arial" panose="020B0604020202020204" pitchFamily="34" charset="0"/>
                <a:cs typeface="Arial" panose="020B0604020202020204" pitchFamily="34" charset="0"/>
              </a:endParaRPr>
            </a:p>
            <a:p>
              <a:pPr lvl="0" algn="just"/>
              <a:endParaRPr lang="mn-MN" dirty="0">
                <a:solidFill>
                  <a:schemeClr val="accent2"/>
                </a:solidFill>
                <a:latin typeface="Arial" panose="020B0604020202020204" pitchFamily="34" charset="0"/>
                <a:cs typeface="Arial" panose="020B0604020202020204" pitchFamily="34" charset="0"/>
              </a:endParaRPr>
            </a:p>
          </p:txBody>
        </p:sp>
      </p:grpSp>
      <p:sp>
        <p:nvSpPr>
          <p:cNvPr id="88" name="TextBox 87">
            <a:extLst>
              <a:ext uri="{FF2B5EF4-FFF2-40B4-BE49-F238E27FC236}">
                <a16:creationId xmlns:a16="http://schemas.microsoft.com/office/drawing/2014/main" id="{67AE1EC4-3041-AF7F-9938-BBACA5844055}"/>
              </a:ext>
            </a:extLst>
          </p:cNvPr>
          <p:cNvSpPr txBox="1"/>
          <p:nvPr/>
        </p:nvSpPr>
        <p:spPr>
          <a:xfrm>
            <a:off x="3059083" y="671068"/>
            <a:ext cx="10095480" cy="338554"/>
          </a:xfrm>
          <a:prstGeom prst="rect">
            <a:avLst/>
          </a:prstGeom>
          <a:noFill/>
          <a:ln>
            <a:noFill/>
          </a:ln>
        </p:spPr>
        <p:txBody>
          <a:bodyPr wrap="square" rtlCol="0">
            <a:spAutoFit/>
          </a:bodyPr>
          <a:lstStyle/>
          <a:p>
            <a:pPr algn="ctr"/>
            <a:r>
              <a:rPr lang="mn-MN" sz="1600" dirty="0">
                <a:latin typeface="Arial" panose="020B0604020202020204" pitchFamily="34" charset="0"/>
                <a:cs typeface="Arial" panose="020B0604020202020204" pitchFamily="34" charset="0"/>
              </a:rPr>
              <a:t>ХУУЛЬ ТОГТООМЖИЙГ БОЛОВСРОНГУЙ БОЛГОХ</a:t>
            </a:r>
            <a:endParaRPr lang="x-none" sz="1600" dirty="0">
              <a:latin typeface="Arial" panose="020B0604020202020204" pitchFamily="34" charset="0"/>
              <a:cs typeface="Arial" panose="020B0604020202020204" pitchFamily="34" charset="0"/>
            </a:endParaRPr>
          </a:p>
        </p:txBody>
      </p:sp>
      <p:sp>
        <p:nvSpPr>
          <p:cNvPr id="9" name="Rectangle 8">
            <a:extLst>
              <a:ext uri="{FF2B5EF4-FFF2-40B4-BE49-F238E27FC236}">
                <a16:creationId xmlns:a16="http://schemas.microsoft.com/office/drawing/2014/main" id="{543F0A38-A165-494D-A8CF-2A3DFFF4CF8D}"/>
              </a:ext>
            </a:extLst>
          </p:cNvPr>
          <p:cNvSpPr/>
          <p:nvPr/>
        </p:nvSpPr>
        <p:spPr>
          <a:xfrm>
            <a:off x="3982415" y="1952974"/>
            <a:ext cx="2945081" cy="4432585"/>
          </a:xfrm>
          <a:prstGeom prst="rect">
            <a:avLst/>
          </a:prstGeom>
          <a:ln/>
        </p:spPr>
        <p:style>
          <a:lnRef idx="1">
            <a:schemeClr val="accent4"/>
          </a:lnRef>
          <a:fillRef idx="2">
            <a:schemeClr val="accent4"/>
          </a:fillRef>
          <a:effectRef idx="1">
            <a:schemeClr val="accent4"/>
          </a:effectRef>
          <a:fontRef idx="minor">
            <a:schemeClr val="dk1"/>
          </a:fontRef>
        </p:style>
        <p:txBody>
          <a:bodyPr rtlCol="0" anchor="ctr"/>
          <a:lstStyle/>
          <a:p>
            <a:pPr lvl="0" algn="ctr"/>
            <a:r>
              <a:rPr lang="x-none" sz="1600" b="1" dirty="0">
                <a:latin typeface="Arial" panose="020B0604020202020204" pitchFamily="34" charset="0"/>
                <a:cs typeface="Arial" panose="020B0604020202020204" pitchFamily="34" charset="0"/>
              </a:rPr>
              <a:t>Гэр бүлийн тухай хуульд зарчмын шинжтэй өөрчлөлт ороогүй байна.</a:t>
            </a:r>
          </a:p>
          <a:p>
            <a:pPr lvl="0" algn="ctr"/>
            <a:r>
              <a:rPr lang="x-none" sz="1600" b="1" dirty="0">
                <a:latin typeface="Arial" panose="020B0604020202020204" pitchFamily="34" charset="0"/>
                <a:cs typeface="Arial" panose="020B0604020202020204" pitchFamily="34" charset="0"/>
              </a:rPr>
              <a:t>Жилд дунджаар гэрлэлт  6.6 хувиар, гэрлэлт цуцлалт 1</a:t>
            </a:r>
            <a:r>
              <a:rPr lang="mn-MN" sz="1600" b="1" dirty="0">
                <a:latin typeface="Arial" panose="020B0604020202020204" pitchFamily="34" charset="0"/>
                <a:cs typeface="Arial" panose="020B0604020202020204" pitchFamily="34" charset="0"/>
              </a:rPr>
              <a:t>.0</a:t>
            </a:r>
            <a:r>
              <a:rPr lang="x-none" sz="1600" b="1" dirty="0">
                <a:latin typeface="Arial" panose="020B0604020202020204" pitchFamily="34" charset="0"/>
                <a:cs typeface="Arial" panose="020B0604020202020204" pitchFamily="34" charset="0"/>
              </a:rPr>
              <a:t> хувиар нэмэгдсэн.</a:t>
            </a:r>
            <a:endParaRPr lang="en-US" sz="1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580556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DC98EC5-7ECF-C146-8EDD-E3EF7CA344BC}"/>
              </a:ext>
            </a:extLst>
          </p:cNvPr>
          <p:cNvSpPr/>
          <p:nvPr/>
        </p:nvSpPr>
        <p:spPr>
          <a:xfrm>
            <a:off x="839109" y="2000250"/>
            <a:ext cx="3207595" cy="3924300"/>
          </a:xfrm>
          <a:prstGeom prst="rect">
            <a:avLst/>
          </a:prstGeom>
          <a:solidFill>
            <a:srgbClr val="0F1667"/>
          </a:solidFill>
          <a:ln>
            <a:solidFill>
              <a:srgbClr val="21386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x-none" sz="1200" dirty="0"/>
          </a:p>
          <a:p>
            <a:pPr algn="just"/>
            <a:endParaRPr lang="x-none" sz="1200" dirty="0"/>
          </a:p>
          <a:p>
            <a:pPr algn="just"/>
            <a:endParaRPr lang="x-none" sz="1200" dirty="0"/>
          </a:p>
          <a:p>
            <a:pPr algn="just"/>
            <a:endParaRPr lang="x-none" sz="1200" dirty="0"/>
          </a:p>
          <a:p>
            <a:pPr algn="just"/>
            <a:r>
              <a:rPr lang="x-none" sz="1200" dirty="0"/>
              <a:t>-</a:t>
            </a:r>
            <a:r>
              <a:rPr lang="mn-MN" sz="1200" dirty="0">
                <a:latin typeface="Arial" panose="020B0604020202020204" pitchFamily="34" charset="0"/>
                <a:cs typeface="Arial" panose="020B0604020202020204" pitchFamily="34" charset="0"/>
              </a:rPr>
              <a:t>гэр бүлээ төлөвлөх; </a:t>
            </a:r>
            <a:endParaRPr lang="x-none" sz="1200" dirty="0">
              <a:latin typeface="Arial" panose="020B0604020202020204" pitchFamily="34" charset="0"/>
              <a:cs typeface="Arial" panose="020B0604020202020204" pitchFamily="34" charset="0"/>
            </a:endParaRPr>
          </a:p>
          <a:p>
            <a:pPr algn="just"/>
            <a:r>
              <a:rPr lang="x-none" sz="1200" dirty="0">
                <a:latin typeface="Arial" panose="020B0604020202020204" pitchFamily="34" charset="0"/>
                <a:cs typeface="Arial" panose="020B0604020202020204" pitchFamily="34" charset="0"/>
              </a:rPr>
              <a:t>-</a:t>
            </a:r>
            <a:r>
              <a:rPr lang="mn-MN" sz="1200" dirty="0">
                <a:latin typeface="Arial" panose="020B0604020202020204" pitchFamily="34" charset="0"/>
                <a:cs typeface="Arial" panose="020B0604020202020204" pitchFamily="34" charset="0"/>
              </a:rPr>
              <a:t>оршин суух газраа сонгох;</a:t>
            </a:r>
            <a:endParaRPr lang="x-none" sz="1200" dirty="0">
              <a:latin typeface="Arial" panose="020B0604020202020204" pitchFamily="34" charset="0"/>
              <a:cs typeface="Arial" panose="020B0604020202020204" pitchFamily="34" charset="0"/>
            </a:endParaRPr>
          </a:p>
          <a:p>
            <a:pPr algn="just"/>
            <a:r>
              <a:rPr lang="x-none" sz="1200" dirty="0">
                <a:latin typeface="Arial" panose="020B0604020202020204" pitchFamily="34" charset="0"/>
                <a:cs typeface="Arial" panose="020B0604020202020204" pitchFamily="34" charset="0"/>
              </a:rPr>
              <a:t>-</a:t>
            </a:r>
            <a:r>
              <a:rPr lang="mn-MN" sz="1200" dirty="0">
                <a:latin typeface="Arial" panose="020B0604020202020204" pitchFamily="34" charset="0"/>
                <a:cs typeface="Arial" panose="020B0604020202020204" pitchFamily="34" charset="0"/>
              </a:rPr>
              <a:t>сурах, ажил, мэргэжлээ сонгох</a:t>
            </a:r>
            <a:r>
              <a:rPr lang="x-none" sz="1200" dirty="0">
                <a:latin typeface="Arial" panose="020B0604020202020204" pitchFamily="34" charset="0"/>
                <a:cs typeface="Arial" panose="020B0604020202020204" pitchFamily="34" charset="0"/>
              </a:rPr>
              <a:t>;</a:t>
            </a:r>
          </a:p>
          <a:p>
            <a:pPr algn="just"/>
            <a:r>
              <a:rPr lang="x-none" sz="1200" dirty="0">
                <a:latin typeface="Arial" panose="020B0604020202020204" pitchFamily="34" charset="0"/>
                <a:cs typeface="Arial" panose="020B0604020202020204" pitchFamily="34" charset="0"/>
              </a:rPr>
              <a:t>-</a:t>
            </a:r>
            <a:r>
              <a:rPr lang="mn-MN" sz="1200" dirty="0">
                <a:latin typeface="Arial" panose="020B0604020202020204" pitchFamily="34" charset="0"/>
                <a:cs typeface="Arial" panose="020B0604020202020204" pitchFamily="34" charset="0"/>
              </a:rPr>
              <a:t>хуваарьт </a:t>
            </a:r>
            <a:r>
              <a:rPr lang="x-none" sz="1200" dirty="0">
                <a:latin typeface="Arial" panose="020B0604020202020204" pitchFamily="34" charset="0"/>
                <a:cs typeface="Arial" panose="020B0604020202020204" pitchFamily="34" charset="0"/>
              </a:rPr>
              <a:t>эд </a:t>
            </a:r>
            <a:r>
              <a:rPr lang="mn-MN" sz="1200" dirty="0">
                <a:latin typeface="Arial" panose="020B0604020202020204" pitchFamily="34" charset="0"/>
                <a:cs typeface="Arial" panose="020B0604020202020204" pitchFamily="34" charset="0"/>
              </a:rPr>
              <a:t>хөрөнгөтэй байх;</a:t>
            </a:r>
            <a:endParaRPr lang="x-none" sz="1200" dirty="0">
              <a:latin typeface="Arial" panose="020B0604020202020204" pitchFamily="34" charset="0"/>
              <a:cs typeface="Arial" panose="020B0604020202020204" pitchFamily="34" charset="0"/>
            </a:endParaRPr>
          </a:p>
          <a:p>
            <a:pPr algn="just"/>
            <a:r>
              <a:rPr lang="x-none" sz="1200" dirty="0">
                <a:latin typeface="Arial" panose="020B0604020202020204" pitchFamily="34" charset="0"/>
                <a:cs typeface="Arial" panose="020B0604020202020204" pitchFamily="34" charset="0"/>
              </a:rPr>
              <a:t>-</a:t>
            </a:r>
            <a:r>
              <a:rPr lang="mn-MN" sz="1200" dirty="0">
                <a:latin typeface="Arial" panose="020B0604020202020204" pitchFamily="34" charset="0"/>
                <a:cs typeface="Arial" panose="020B0604020202020204" pitchFamily="34" charset="0"/>
              </a:rPr>
              <a:t>эд хөрөнгөө эзэмших, ашиглах, захиран зарцуулах түүнээс олсон ашгийг тэгш хүртэх;</a:t>
            </a:r>
            <a:endParaRPr lang="x-none" sz="1200" dirty="0">
              <a:latin typeface="Arial" panose="020B0604020202020204" pitchFamily="34" charset="0"/>
              <a:cs typeface="Arial" panose="020B0604020202020204" pitchFamily="34" charset="0"/>
            </a:endParaRPr>
          </a:p>
          <a:p>
            <a:pPr algn="just"/>
            <a:r>
              <a:rPr lang="x-none" sz="1200" dirty="0">
                <a:latin typeface="Arial" panose="020B0604020202020204" pitchFamily="34" charset="0"/>
                <a:cs typeface="Arial" panose="020B0604020202020204" pitchFamily="34" charset="0"/>
              </a:rPr>
              <a:t>-</a:t>
            </a:r>
            <a:r>
              <a:rPr lang="mn-MN" sz="1200" dirty="0">
                <a:latin typeface="Arial" panose="020B0604020202020204" pitchFamily="34" charset="0"/>
                <a:cs typeface="Arial" panose="020B0604020202020204" pitchFamily="34" charset="0"/>
              </a:rPr>
              <a:t>гэрлэлтийн гэрээ байгуулах, өөрчлөх, цуцлах;</a:t>
            </a:r>
            <a:endParaRPr lang="x-none" sz="1200" dirty="0">
              <a:latin typeface="Arial" panose="020B0604020202020204" pitchFamily="34" charset="0"/>
              <a:cs typeface="Arial" panose="020B0604020202020204" pitchFamily="34" charset="0"/>
            </a:endParaRPr>
          </a:p>
          <a:p>
            <a:pPr algn="just"/>
            <a:r>
              <a:rPr lang="x-none" sz="1200" dirty="0">
                <a:latin typeface="Arial" panose="020B0604020202020204" pitchFamily="34" charset="0"/>
                <a:cs typeface="Arial" panose="020B0604020202020204" pitchFamily="34" charset="0"/>
              </a:rPr>
              <a:t>-</a:t>
            </a:r>
            <a:r>
              <a:rPr lang="mn-MN" sz="1200" dirty="0">
                <a:latin typeface="Arial" panose="020B0604020202020204" pitchFamily="34" charset="0"/>
                <a:cs typeface="Arial" panose="020B0604020202020204" pitchFamily="34" charset="0"/>
              </a:rPr>
              <a:t>өөрийн хувийн ашиг сонирхол, эд хөрөнгийн асуудлыг бие даан шийдвэрлэх</a:t>
            </a:r>
            <a:r>
              <a:rPr lang="x-none" sz="1200" dirty="0">
                <a:latin typeface="Arial" panose="020B0604020202020204" pitchFamily="34" charset="0"/>
                <a:cs typeface="Arial" panose="020B0604020202020204" pitchFamily="34" charset="0"/>
              </a:rPr>
              <a:t>;</a:t>
            </a:r>
          </a:p>
          <a:p>
            <a:pPr algn="just"/>
            <a:r>
              <a:rPr lang="x-none" sz="1200" dirty="0">
                <a:latin typeface="Arial" panose="020B0604020202020204" pitchFamily="34" charset="0"/>
                <a:cs typeface="Arial" panose="020B0604020202020204" pitchFamily="34" charset="0"/>
              </a:rPr>
              <a:t>-</a:t>
            </a:r>
            <a:r>
              <a:rPr lang="mn-MN" sz="1200" dirty="0">
                <a:latin typeface="Arial" panose="020B0604020202020204" pitchFamily="34" charset="0"/>
                <a:cs typeface="Arial" panose="020B0604020202020204" pitchFamily="34" charset="0"/>
              </a:rPr>
              <a:t>Иргэний хуулийн 497 дугаар зүйлд заасны дагуу гэм хорыг арилгуулахыг шаардах</a:t>
            </a:r>
            <a:r>
              <a:rPr lang="x-none" sz="1200" dirty="0">
                <a:latin typeface="Arial" panose="020B0604020202020204" pitchFamily="34" charset="0"/>
                <a:cs typeface="Arial" panose="020B0604020202020204" pitchFamily="34" charset="0"/>
              </a:rPr>
              <a:t>;</a:t>
            </a:r>
          </a:p>
          <a:p>
            <a:pPr algn="just"/>
            <a:r>
              <a:rPr lang="x-none" sz="1200" dirty="0">
                <a:latin typeface="Arial" panose="020B0604020202020204" pitchFamily="34" charset="0"/>
                <a:cs typeface="Arial" panose="020B0604020202020204" pitchFamily="34" charset="0"/>
              </a:rPr>
              <a:t>-</a:t>
            </a:r>
            <a:r>
              <a:rPr lang="mn-MN" sz="1200" dirty="0">
                <a:latin typeface="Arial" panose="020B0604020202020204" pitchFamily="34" charset="0"/>
                <a:cs typeface="Arial" panose="020B0604020202020204" pitchFamily="34" charset="0"/>
              </a:rPr>
              <a:t>хүчирхийллээс ангид байх</a:t>
            </a:r>
            <a:r>
              <a:rPr lang="mn-MN" sz="1200" dirty="0"/>
              <a:t>.</a:t>
            </a:r>
            <a:endParaRPr lang="x-none" sz="1200" dirty="0"/>
          </a:p>
        </p:txBody>
      </p:sp>
      <p:sp>
        <p:nvSpPr>
          <p:cNvPr id="3" name="Rectangle 2">
            <a:extLst>
              <a:ext uri="{FF2B5EF4-FFF2-40B4-BE49-F238E27FC236}">
                <a16:creationId xmlns:a16="http://schemas.microsoft.com/office/drawing/2014/main" id="{E40436F2-737D-6C47-AB11-54F7784752D4}"/>
              </a:ext>
            </a:extLst>
          </p:cNvPr>
          <p:cNvSpPr/>
          <p:nvPr/>
        </p:nvSpPr>
        <p:spPr>
          <a:xfrm>
            <a:off x="4715074" y="2000250"/>
            <a:ext cx="3207594" cy="3924300"/>
          </a:xfrm>
          <a:prstGeom prst="rect">
            <a:avLst/>
          </a:prstGeom>
          <a:solidFill>
            <a:srgbClr val="0F1667"/>
          </a:solidFill>
          <a:ln>
            <a:solidFill>
              <a:srgbClr val="21386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mn-MN" sz="1200" dirty="0"/>
              <a:t> </a:t>
            </a:r>
            <a:endParaRPr lang="x-none" sz="1200" dirty="0"/>
          </a:p>
          <a:p>
            <a:endParaRPr lang="x-none" sz="1200" dirty="0"/>
          </a:p>
          <a:p>
            <a:endParaRPr lang="x-none" sz="1200" dirty="0"/>
          </a:p>
          <a:p>
            <a:r>
              <a:rPr lang="x-none" sz="1200" dirty="0"/>
              <a:t>-</a:t>
            </a:r>
            <a:r>
              <a:rPr lang="mn-MN" sz="1200" dirty="0">
                <a:latin typeface="Arial" panose="020B0604020202020204" pitchFamily="34" charset="0"/>
                <a:cs typeface="Arial" panose="020B0604020202020204" pitchFamily="34" charset="0"/>
              </a:rPr>
              <a:t>бие биеэ, үр хүүхдээ тэжээн тэтгэх, асран халамжлах, харгалзан дэмжих;</a:t>
            </a:r>
            <a:endParaRPr lang="x-none" sz="1200" dirty="0">
              <a:latin typeface="Arial" panose="020B0604020202020204" pitchFamily="34" charset="0"/>
              <a:cs typeface="Arial" panose="020B0604020202020204" pitchFamily="34" charset="0"/>
            </a:endParaRPr>
          </a:p>
          <a:p>
            <a:r>
              <a:rPr lang="x-none" sz="1200" dirty="0">
                <a:latin typeface="Arial" panose="020B0604020202020204" pitchFamily="34" charset="0"/>
                <a:cs typeface="Arial" panose="020B0604020202020204" pitchFamily="34" charset="0"/>
              </a:rPr>
              <a:t>-</a:t>
            </a:r>
            <a:r>
              <a:rPr lang="mn-MN" sz="1200" dirty="0">
                <a:latin typeface="Arial" panose="020B0604020202020204" pitchFamily="34" charset="0"/>
                <a:cs typeface="Arial" panose="020B0604020202020204" pitchFamily="34" charset="0"/>
              </a:rPr>
              <a:t>гэр бүлийн бусад гишүүний эрх, хууль ёсны ашиг сонирхлыг зөрчихгүй байх;</a:t>
            </a:r>
            <a:endParaRPr lang="x-none" sz="1200" dirty="0">
              <a:latin typeface="Arial" panose="020B0604020202020204" pitchFamily="34" charset="0"/>
              <a:cs typeface="Arial" panose="020B0604020202020204" pitchFamily="34" charset="0"/>
            </a:endParaRPr>
          </a:p>
          <a:p>
            <a:r>
              <a:rPr lang="x-none" sz="1200" dirty="0">
                <a:latin typeface="Arial" panose="020B0604020202020204" pitchFamily="34" charset="0"/>
                <a:cs typeface="Arial" panose="020B0604020202020204" pitchFamily="34" charset="0"/>
              </a:rPr>
              <a:t>-эрүүл хүүхэд төрүүлэхэд бэлтгэх, ургийн өсөлт, бойжилтыг тогтмол хянуулах;</a:t>
            </a:r>
          </a:p>
          <a:p>
            <a:r>
              <a:rPr lang="x-none" sz="1200" dirty="0">
                <a:latin typeface="Arial" panose="020B0604020202020204" pitchFamily="34" charset="0"/>
                <a:cs typeface="Arial" panose="020B0604020202020204" pitchFamily="34" charset="0"/>
              </a:rPr>
              <a:t>-</a:t>
            </a:r>
            <a:r>
              <a:rPr lang="mn-MN" sz="1200" dirty="0">
                <a:latin typeface="Arial" panose="020B0604020202020204" pitchFamily="34" charset="0"/>
                <a:cs typeface="Arial" panose="020B0604020202020204" pitchFamily="34" charset="0"/>
              </a:rPr>
              <a:t>угийн бичиг хөтлөх, өвлүүлэх</a:t>
            </a:r>
            <a:r>
              <a:rPr lang="x-none" sz="1200" dirty="0">
                <a:latin typeface="Arial" panose="020B0604020202020204" pitchFamily="34" charset="0"/>
                <a:cs typeface="Arial" panose="020B0604020202020204" pitchFamily="34" charset="0"/>
              </a:rPr>
              <a:t>; </a:t>
            </a:r>
          </a:p>
          <a:p>
            <a:r>
              <a:rPr lang="x-none" sz="1200" dirty="0">
                <a:latin typeface="Arial" panose="020B0604020202020204" pitchFamily="34" charset="0"/>
                <a:cs typeface="Arial" panose="020B0604020202020204" pitchFamily="34" charset="0"/>
              </a:rPr>
              <a:t>-үр хүүхдээ өсгөн хүмүүжүүлэх; </a:t>
            </a:r>
          </a:p>
          <a:p>
            <a:r>
              <a:rPr lang="x-none" sz="1200" dirty="0">
                <a:latin typeface="Arial" panose="020B0604020202020204" pitchFamily="34" charset="0"/>
                <a:cs typeface="Arial" panose="020B0604020202020204" pitchFamily="34" charset="0"/>
              </a:rPr>
              <a:t>-</a:t>
            </a:r>
            <a:r>
              <a:rPr lang="mn-MN" sz="1200" dirty="0">
                <a:latin typeface="Arial" panose="020B0604020202020204" pitchFamily="34" charset="0"/>
                <a:cs typeface="Arial" panose="020B0604020202020204" pitchFamily="34" charset="0"/>
              </a:rPr>
              <a:t>гэр бүлийн үнэт зүйл, уламжлал, соёл, ё</a:t>
            </a:r>
            <a:r>
              <a:rPr lang="x-none" sz="1200" dirty="0">
                <a:latin typeface="Arial" panose="020B0604020202020204" pitchFamily="34" charset="0"/>
                <a:cs typeface="Arial" panose="020B0604020202020204" pitchFamily="34" charset="0"/>
              </a:rPr>
              <a:t>с </a:t>
            </a:r>
            <a:r>
              <a:rPr lang="mn-MN" sz="1200" dirty="0">
                <a:latin typeface="Arial" panose="020B0604020202020204" pitchFamily="34" charset="0"/>
                <a:cs typeface="Arial" panose="020B0604020202020204" pitchFamily="34" charset="0"/>
              </a:rPr>
              <a:t>заншлыг өвлүүлэх, хамгаалах</a:t>
            </a:r>
            <a:r>
              <a:rPr lang="x-none"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4F1A6ECE-5323-1947-9EF5-DD9832BC088D}"/>
              </a:ext>
            </a:extLst>
          </p:cNvPr>
          <p:cNvSpPr/>
          <p:nvPr/>
        </p:nvSpPr>
        <p:spPr>
          <a:xfrm>
            <a:off x="8547313" y="2000250"/>
            <a:ext cx="3207594" cy="3924300"/>
          </a:xfrm>
          <a:prstGeom prst="rect">
            <a:avLst/>
          </a:prstGeom>
          <a:solidFill>
            <a:srgbClr val="0F1667"/>
          </a:solidFill>
          <a:ln>
            <a:solidFill>
              <a:srgbClr val="21386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x-none" sz="1200" dirty="0">
                <a:latin typeface="Arial" panose="020B0604020202020204" pitchFamily="34" charset="0"/>
                <a:cs typeface="Arial" panose="020B0604020202020204" pitchFamily="34" charset="0"/>
              </a:rPr>
              <a:t>-</a:t>
            </a:r>
            <a:r>
              <a:rPr lang="mn-MN" sz="1200" dirty="0">
                <a:latin typeface="Arial" panose="020B0604020202020204" pitchFamily="34" charset="0"/>
                <a:cs typeface="Arial" panose="020B0604020202020204" pitchFamily="34" charset="0"/>
              </a:rPr>
              <a:t>гэр бүлийн хамтын амьдралаа тогтвортой байлгах;</a:t>
            </a:r>
            <a:endParaRPr lang="x-none" sz="1200" dirty="0">
              <a:latin typeface="Arial" panose="020B0604020202020204" pitchFamily="34" charset="0"/>
              <a:cs typeface="Arial" panose="020B0604020202020204" pitchFamily="34" charset="0"/>
            </a:endParaRPr>
          </a:p>
          <a:p>
            <a:r>
              <a:rPr lang="x-none" sz="1200" dirty="0">
                <a:latin typeface="Arial" panose="020B0604020202020204" pitchFamily="34" charset="0"/>
                <a:cs typeface="Arial" panose="020B0604020202020204" pitchFamily="34" charset="0"/>
              </a:rPr>
              <a:t>-</a:t>
            </a:r>
            <a:r>
              <a:rPr lang="mn-MN" sz="1200" dirty="0">
                <a:latin typeface="Arial" panose="020B0604020202020204" pitchFamily="34" charset="0"/>
                <a:cs typeface="Arial" panose="020B0604020202020204" pitchFamily="34" charset="0"/>
              </a:rPr>
              <a:t>гэр бүлийн амьдрах таатай нөхцөлийг бүрдүүлэх;  </a:t>
            </a:r>
            <a:endParaRPr lang="x-none" sz="1200" dirty="0">
              <a:latin typeface="Arial" panose="020B0604020202020204" pitchFamily="34" charset="0"/>
              <a:cs typeface="Arial" panose="020B0604020202020204" pitchFamily="34" charset="0"/>
            </a:endParaRPr>
          </a:p>
          <a:p>
            <a:r>
              <a:rPr lang="x-none" sz="1200" dirty="0">
                <a:latin typeface="Arial" panose="020B0604020202020204" pitchFamily="34" charset="0"/>
                <a:cs typeface="Arial" panose="020B0604020202020204" pitchFamily="34" charset="0"/>
              </a:rPr>
              <a:t>-</a:t>
            </a:r>
            <a:r>
              <a:rPr lang="mn-MN" sz="1200" dirty="0">
                <a:latin typeface="Arial" panose="020B0604020202020204" pitchFamily="34" charset="0"/>
                <a:cs typeface="Arial" panose="020B0604020202020204" pitchFamily="34" charset="0"/>
              </a:rPr>
              <a:t>бие биеэ хүндэтгэх, халамжлах, дэмжин туслах;</a:t>
            </a:r>
            <a:endParaRPr lang="x-none" sz="1200" dirty="0">
              <a:latin typeface="Arial" panose="020B0604020202020204" pitchFamily="34" charset="0"/>
              <a:cs typeface="Arial" panose="020B0604020202020204" pitchFamily="34" charset="0"/>
            </a:endParaRPr>
          </a:p>
          <a:p>
            <a:r>
              <a:rPr lang="x-none" sz="1200" dirty="0">
                <a:latin typeface="Arial" panose="020B0604020202020204" pitchFamily="34" charset="0"/>
                <a:cs typeface="Arial" panose="020B0604020202020204" pitchFamily="34" charset="0"/>
              </a:rPr>
              <a:t>-</a:t>
            </a:r>
            <a:r>
              <a:rPr lang="mn-MN" sz="1200" dirty="0">
                <a:latin typeface="Arial" panose="020B0604020202020204" pitchFamily="34" charset="0"/>
                <a:cs typeface="Arial" panose="020B0604020202020204" pitchFamily="34" charset="0"/>
              </a:rPr>
              <a:t>бие биедээ үнэнч байх;</a:t>
            </a:r>
            <a:r>
              <a:rPr lang="mn-MN" sz="1200" strike="sngStrike" dirty="0">
                <a:latin typeface="Arial" panose="020B0604020202020204" pitchFamily="34" charset="0"/>
                <a:cs typeface="Arial" panose="020B0604020202020204" pitchFamily="34" charset="0"/>
              </a:rPr>
              <a:t>  </a:t>
            </a:r>
            <a:endParaRPr lang="x-none" sz="120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4995DA80-65A6-5149-8573-B9F705F68370}"/>
              </a:ext>
            </a:extLst>
          </p:cNvPr>
          <p:cNvSpPr txBox="1"/>
          <p:nvPr/>
        </p:nvSpPr>
        <p:spPr>
          <a:xfrm>
            <a:off x="5146233" y="541258"/>
            <a:ext cx="2925224" cy="369332"/>
          </a:xfrm>
          <a:prstGeom prst="rect">
            <a:avLst/>
          </a:prstGeom>
          <a:noFill/>
        </p:spPr>
        <p:txBody>
          <a:bodyPr wrap="none" rtlCol="0">
            <a:spAutoFit/>
          </a:bodyPr>
          <a:lstStyle/>
          <a:p>
            <a:r>
              <a:rPr lang="mn-MN" b="1" dirty="0">
                <a:latin typeface="Arial" panose="020B0604020202020204" pitchFamily="34" charset="0"/>
                <a:cs typeface="Arial" panose="020B0604020202020204" pitchFamily="34" charset="0"/>
              </a:rPr>
              <a:t>Гэрл</a:t>
            </a:r>
            <a:r>
              <a:rPr lang="x-none" b="1" dirty="0">
                <a:latin typeface="Arial" panose="020B0604020202020204" pitchFamily="34" charset="0"/>
                <a:cs typeface="Arial" panose="020B0604020202020204" pitchFamily="34" charset="0"/>
              </a:rPr>
              <a:t>эгчдийн эрх, үүрэг </a:t>
            </a:r>
            <a:endParaRPr lang="x-none" dirty="0">
              <a:latin typeface="Arial" panose="020B0604020202020204" pitchFamily="34" charset="0"/>
              <a:cs typeface="Arial" panose="020B0604020202020204" pitchFamily="34" charset="0"/>
            </a:endParaRPr>
          </a:p>
        </p:txBody>
      </p:sp>
      <p:sp>
        <p:nvSpPr>
          <p:cNvPr id="6" name="Rectangle: Rounded Corners 8">
            <a:extLst>
              <a:ext uri="{FF2B5EF4-FFF2-40B4-BE49-F238E27FC236}">
                <a16:creationId xmlns:a16="http://schemas.microsoft.com/office/drawing/2014/main" id="{EDF46100-D639-4E4F-8C38-E608289DB030}"/>
              </a:ext>
            </a:extLst>
          </p:cNvPr>
          <p:cNvSpPr/>
          <p:nvPr/>
        </p:nvSpPr>
        <p:spPr>
          <a:xfrm>
            <a:off x="6240388" y="983282"/>
            <a:ext cx="647702" cy="45719"/>
          </a:xfrm>
          <a:prstGeom prst="roundRect">
            <a:avLst>
              <a:gd name="adj" fmla="val 50000"/>
            </a:avLst>
          </a:prstGeom>
          <a:solidFill>
            <a:srgbClr val="FF9A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6F55863C-0338-744A-8DC6-629EAFA270B1}"/>
              </a:ext>
            </a:extLst>
          </p:cNvPr>
          <p:cNvSpPr txBox="1"/>
          <p:nvPr/>
        </p:nvSpPr>
        <p:spPr>
          <a:xfrm>
            <a:off x="1981603" y="1937215"/>
            <a:ext cx="768485" cy="923330"/>
          </a:xfrm>
          <a:prstGeom prst="rect">
            <a:avLst/>
          </a:prstGeom>
          <a:noFill/>
        </p:spPr>
        <p:txBody>
          <a:bodyPr wrap="square" rtlCol="0">
            <a:spAutoFit/>
          </a:bodyPr>
          <a:lstStyle/>
          <a:p>
            <a:r>
              <a:rPr lang="x-none" b="1" dirty="0">
                <a:latin typeface="Arial" panose="020B0604020202020204" pitchFamily="34" charset="0"/>
                <a:cs typeface="Arial" panose="020B0604020202020204" pitchFamily="34" charset="0"/>
              </a:rPr>
              <a:t>   </a:t>
            </a:r>
            <a:r>
              <a:rPr lang="mn-MN" b="1" dirty="0">
                <a:solidFill>
                  <a:schemeClr val="bg1"/>
                </a:solidFill>
                <a:latin typeface="Arial" panose="020B0604020202020204" pitchFamily="34" charset="0"/>
                <a:cs typeface="Arial" panose="020B0604020202020204" pitchFamily="34" charset="0"/>
              </a:rPr>
              <a:t>ЭРХ</a:t>
            </a:r>
            <a:endParaRPr lang="en-US" dirty="0">
              <a:solidFill>
                <a:schemeClr val="bg1"/>
              </a:solidFill>
              <a:latin typeface="Arial" panose="020B0604020202020204" pitchFamily="34" charset="0"/>
              <a:cs typeface="Arial" panose="020B0604020202020204" pitchFamily="34" charset="0"/>
            </a:endParaRPr>
          </a:p>
          <a:p>
            <a:endParaRPr lang="x-none" dirty="0"/>
          </a:p>
        </p:txBody>
      </p:sp>
      <p:sp>
        <p:nvSpPr>
          <p:cNvPr id="8" name="Rectangle: Rounded Corners 8">
            <a:extLst>
              <a:ext uri="{FF2B5EF4-FFF2-40B4-BE49-F238E27FC236}">
                <a16:creationId xmlns:a16="http://schemas.microsoft.com/office/drawing/2014/main" id="{49FCF8EF-A82E-AB47-BC19-15B756B0A687}"/>
              </a:ext>
            </a:extLst>
          </p:cNvPr>
          <p:cNvSpPr/>
          <p:nvPr/>
        </p:nvSpPr>
        <p:spPr>
          <a:xfrm>
            <a:off x="1937829" y="2728931"/>
            <a:ext cx="647702" cy="45719"/>
          </a:xfrm>
          <a:prstGeom prst="roundRect">
            <a:avLst>
              <a:gd name="adj" fmla="val 50000"/>
            </a:avLst>
          </a:prstGeom>
          <a:solidFill>
            <a:srgbClr val="FF9A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1E587FE4-CAB2-AE44-83FC-47D27894C82B}"/>
              </a:ext>
            </a:extLst>
          </p:cNvPr>
          <p:cNvSpPr txBox="1"/>
          <p:nvPr/>
        </p:nvSpPr>
        <p:spPr>
          <a:xfrm>
            <a:off x="5272487" y="2214214"/>
            <a:ext cx="1935803" cy="369332"/>
          </a:xfrm>
          <a:prstGeom prst="rect">
            <a:avLst/>
          </a:prstGeom>
          <a:noFill/>
        </p:spPr>
        <p:txBody>
          <a:bodyPr wrap="square" rtlCol="0">
            <a:spAutoFit/>
          </a:bodyPr>
          <a:lstStyle/>
          <a:p>
            <a:pPr algn="ctr"/>
            <a:r>
              <a:rPr lang="x-none" b="1" dirty="0">
                <a:solidFill>
                  <a:schemeClr val="bg1"/>
                </a:solidFill>
                <a:latin typeface="Arial" panose="020B0604020202020204" pitchFamily="34" charset="0"/>
                <a:cs typeface="Arial" panose="020B0604020202020204" pitchFamily="34" charset="0"/>
              </a:rPr>
              <a:t>ҮНДСЭН </a:t>
            </a:r>
            <a:r>
              <a:rPr lang="mn-MN" b="1" dirty="0">
                <a:solidFill>
                  <a:schemeClr val="bg1"/>
                </a:solidFill>
                <a:latin typeface="Arial" panose="020B0604020202020204" pitchFamily="34" charset="0"/>
                <a:cs typeface="Arial" panose="020B0604020202020204" pitchFamily="34" charset="0"/>
              </a:rPr>
              <a:t>ҮҮРЭГ</a:t>
            </a:r>
            <a:endParaRPr lang="en-US" dirty="0">
              <a:solidFill>
                <a:schemeClr val="bg1"/>
              </a:solidFill>
              <a:latin typeface="Arial" panose="020B0604020202020204" pitchFamily="34" charset="0"/>
              <a:cs typeface="Arial" panose="020B0604020202020204" pitchFamily="34" charset="0"/>
            </a:endParaRPr>
          </a:p>
        </p:txBody>
      </p:sp>
      <p:sp>
        <p:nvSpPr>
          <p:cNvPr id="10" name="Rectangle: Rounded Corners 8">
            <a:extLst>
              <a:ext uri="{FF2B5EF4-FFF2-40B4-BE49-F238E27FC236}">
                <a16:creationId xmlns:a16="http://schemas.microsoft.com/office/drawing/2014/main" id="{3D05C73D-2D39-1747-AE3A-CA33CBE62D56}"/>
              </a:ext>
            </a:extLst>
          </p:cNvPr>
          <p:cNvSpPr/>
          <p:nvPr/>
        </p:nvSpPr>
        <p:spPr>
          <a:xfrm>
            <a:off x="5916537" y="2774650"/>
            <a:ext cx="647702" cy="45719"/>
          </a:xfrm>
          <a:prstGeom prst="roundRect">
            <a:avLst>
              <a:gd name="adj" fmla="val 50000"/>
            </a:avLst>
          </a:prstGeom>
          <a:solidFill>
            <a:srgbClr val="FF9A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64108B43-19E1-A346-83D7-6ED6B1E26EBE}"/>
              </a:ext>
            </a:extLst>
          </p:cNvPr>
          <p:cNvSpPr txBox="1"/>
          <p:nvPr/>
        </p:nvSpPr>
        <p:spPr>
          <a:xfrm>
            <a:off x="9322339" y="2121881"/>
            <a:ext cx="1984443" cy="800219"/>
          </a:xfrm>
          <a:prstGeom prst="rect">
            <a:avLst/>
          </a:prstGeom>
          <a:noFill/>
          <a:ln>
            <a:solidFill>
              <a:srgbClr val="213865"/>
            </a:solidFill>
          </a:ln>
        </p:spPr>
        <p:txBody>
          <a:bodyPr wrap="square" rtlCol="0">
            <a:spAutoFit/>
          </a:bodyPr>
          <a:lstStyle/>
          <a:p>
            <a:pPr algn="ctr"/>
            <a:r>
              <a:rPr lang="x-none" sz="1400" b="1" dirty="0">
                <a:solidFill>
                  <a:schemeClr val="bg1"/>
                </a:solidFill>
                <a:latin typeface="Arial" panose="020B0604020202020204" pitchFamily="34" charset="0"/>
                <a:cs typeface="Arial" panose="020B0604020202020204" pitchFamily="34" charset="0"/>
              </a:rPr>
              <a:t>ЁС СУРТАХҮҮНИЙ </a:t>
            </a:r>
            <a:r>
              <a:rPr lang="mn-MN" sz="1400" b="1" dirty="0">
                <a:solidFill>
                  <a:schemeClr val="bg1"/>
                </a:solidFill>
                <a:latin typeface="Arial" panose="020B0604020202020204" pitchFamily="34" charset="0"/>
                <a:cs typeface="Arial" panose="020B0604020202020204" pitchFamily="34" charset="0"/>
              </a:rPr>
              <a:t>ҮҮРЭГ</a:t>
            </a:r>
            <a:endParaRPr lang="en-US" sz="1400" dirty="0">
              <a:solidFill>
                <a:schemeClr val="bg1"/>
              </a:solidFill>
              <a:latin typeface="Arial" panose="020B0604020202020204" pitchFamily="34" charset="0"/>
              <a:cs typeface="Arial" panose="020B0604020202020204" pitchFamily="34" charset="0"/>
            </a:endParaRPr>
          </a:p>
          <a:p>
            <a:endParaRPr lang="x-none" dirty="0"/>
          </a:p>
        </p:txBody>
      </p:sp>
      <p:sp>
        <p:nvSpPr>
          <p:cNvPr id="12" name="Rectangle: Rounded Corners 8">
            <a:extLst>
              <a:ext uri="{FF2B5EF4-FFF2-40B4-BE49-F238E27FC236}">
                <a16:creationId xmlns:a16="http://schemas.microsoft.com/office/drawing/2014/main" id="{100C8FA7-99B8-164F-BAAD-2638AD98E469}"/>
              </a:ext>
            </a:extLst>
          </p:cNvPr>
          <p:cNvSpPr/>
          <p:nvPr/>
        </p:nvSpPr>
        <p:spPr>
          <a:xfrm>
            <a:off x="9990709" y="2751790"/>
            <a:ext cx="647702" cy="45719"/>
          </a:xfrm>
          <a:prstGeom prst="roundRect">
            <a:avLst>
              <a:gd name="adj" fmla="val 50000"/>
            </a:avLst>
          </a:prstGeom>
          <a:solidFill>
            <a:srgbClr val="FF9A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3961064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995DA80-65A6-5149-8573-B9F705F68370}"/>
              </a:ext>
            </a:extLst>
          </p:cNvPr>
          <p:cNvSpPr txBox="1"/>
          <p:nvPr/>
        </p:nvSpPr>
        <p:spPr>
          <a:xfrm>
            <a:off x="4888848" y="587687"/>
            <a:ext cx="3081293" cy="369332"/>
          </a:xfrm>
          <a:prstGeom prst="rect">
            <a:avLst/>
          </a:prstGeom>
          <a:noFill/>
        </p:spPr>
        <p:txBody>
          <a:bodyPr wrap="none" rtlCol="0">
            <a:spAutoFit/>
          </a:bodyPr>
          <a:lstStyle/>
          <a:p>
            <a:r>
              <a:rPr lang="ru-RU" b="1" dirty="0">
                <a:latin typeface="Arial" panose="020B0604020202020204" pitchFamily="34" charset="0"/>
                <a:cs typeface="Arial" panose="020B0604020202020204" pitchFamily="34" charset="0"/>
              </a:rPr>
              <a:t>Г</a:t>
            </a:r>
            <a:r>
              <a:rPr lang="x-none" b="1" dirty="0">
                <a:latin typeface="Arial" panose="020B0604020202020204" pitchFamily="34" charset="0"/>
                <a:cs typeface="Arial" panose="020B0604020202020204" pitchFamily="34" charset="0"/>
              </a:rPr>
              <a:t>эрлэлт дуусгавар болох</a:t>
            </a:r>
            <a:endParaRPr lang="x-none" dirty="0">
              <a:latin typeface="Arial" panose="020B0604020202020204" pitchFamily="34" charset="0"/>
              <a:cs typeface="Arial" panose="020B0604020202020204" pitchFamily="34" charset="0"/>
            </a:endParaRPr>
          </a:p>
        </p:txBody>
      </p:sp>
      <p:sp>
        <p:nvSpPr>
          <p:cNvPr id="6" name="Rectangle: Rounded Corners 8">
            <a:extLst>
              <a:ext uri="{FF2B5EF4-FFF2-40B4-BE49-F238E27FC236}">
                <a16:creationId xmlns:a16="http://schemas.microsoft.com/office/drawing/2014/main" id="{EDF46100-D639-4E4F-8C38-E608289DB030}"/>
              </a:ext>
            </a:extLst>
          </p:cNvPr>
          <p:cNvSpPr/>
          <p:nvPr/>
        </p:nvSpPr>
        <p:spPr>
          <a:xfrm>
            <a:off x="6105644" y="1059276"/>
            <a:ext cx="647702" cy="45719"/>
          </a:xfrm>
          <a:prstGeom prst="roundRect">
            <a:avLst>
              <a:gd name="adj" fmla="val 50000"/>
            </a:avLst>
          </a:prstGeom>
          <a:solidFill>
            <a:srgbClr val="FF9A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6F55863C-0338-744A-8DC6-629EAFA270B1}"/>
              </a:ext>
            </a:extLst>
          </p:cNvPr>
          <p:cNvSpPr txBox="1"/>
          <p:nvPr/>
        </p:nvSpPr>
        <p:spPr>
          <a:xfrm>
            <a:off x="1877438" y="2208178"/>
            <a:ext cx="768485" cy="646331"/>
          </a:xfrm>
          <a:prstGeom prst="rect">
            <a:avLst/>
          </a:prstGeom>
          <a:noFill/>
        </p:spPr>
        <p:txBody>
          <a:bodyPr wrap="square" rtlCol="0">
            <a:spAutoFit/>
          </a:bodyPr>
          <a:lstStyle/>
          <a:p>
            <a:r>
              <a:rPr lang="x-none" b="1" dirty="0"/>
              <a:t>   </a:t>
            </a:r>
            <a:r>
              <a:rPr lang="mn-MN" b="1" dirty="0">
                <a:solidFill>
                  <a:schemeClr val="bg1"/>
                </a:solidFill>
              </a:rPr>
              <a:t>ЭРХ</a:t>
            </a:r>
            <a:endParaRPr lang="en-US" dirty="0">
              <a:solidFill>
                <a:schemeClr val="bg1"/>
              </a:solidFill>
            </a:endParaRPr>
          </a:p>
          <a:p>
            <a:endParaRPr lang="x-none" dirty="0"/>
          </a:p>
        </p:txBody>
      </p:sp>
      <p:sp>
        <p:nvSpPr>
          <p:cNvPr id="9" name="TextBox 8">
            <a:extLst>
              <a:ext uri="{FF2B5EF4-FFF2-40B4-BE49-F238E27FC236}">
                <a16:creationId xmlns:a16="http://schemas.microsoft.com/office/drawing/2014/main" id="{1E587FE4-CAB2-AE44-83FC-47D27894C82B}"/>
              </a:ext>
            </a:extLst>
          </p:cNvPr>
          <p:cNvSpPr txBox="1"/>
          <p:nvPr/>
        </p:nvSpPr>
        <p:spPr>
          <a:xfrm>
            <a:off x="3440240" y="1663588"/>
            <a:ext cx="1935803" cy="369332"/>
          </a:xfrm>
          <a:prstGeom prst="rect">
            <a:avLst/>
          </a:prstGeom>
          <a:noFill/>
        </p:spPr>
        <p:txBody>
          <a:bodyPr wrap="square" rtlCol="0">
            <a:spAutoFit/>
          </a:bodyPr>
          <a:lstStyle/>
          <a:p>
            <a:pPr algn="ctr"/>
            <a:r>
              <a:rPr lang="x-none" b="1" dirty="0">
                <a:solidFill>
                  <a:schemeClr val="bg1"/>
                </a:solidFill>
                <a:latin typeface="Arial" panose="020B0604020202020204" pitchFamily="34" charset="0"/>
                <a:cs typeface="Arial" panose="020B0604020202020204" pitchFamily="34" charset="0"/>
              </a:rPr>
              <a:t>ЗАХИРГААНЫ</a:t>
            </a:r>
            <a:endParaRPr lang="en-US" dirty="0">
              <a:solidFill>
                <a:schemeClr val="bg1"/>
              </a:solidFill>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3DF666CF-03E3-AC40-B379-780557EAD88F}"/>
              </a:ext>
            </a:extLst>
          </p:cNvPr>
          <p:cNvSpPr txBox="1"/>
          <p:nvPr/>
        </p:nvSpPr>
        <p:spPr>
          <a:xfrm>
            <a:off x="1103601" y="1459074"/>
            <a:ext cx="10651788" cy="3785652"/>
          </a:xfrm>
          <a:prstGeom prst="rect">
            <a:avLst/>
          </a:prstGeom>
          <a:noFill/>
        </p:spPr>
        <p:txBody>
          <a:bodyPr wrap="square" rtlCol="0">
            <a:spAutoFit/>
          </a:bodyPr>
          <a:lstStyle/>
          <a:p>
            <a:r>
              <a:rPr lang="x-none" b="1" dirty="0">
                <a:latin typeface="Arial" panose="020B0604020202020204" pitchFamily="34" charset="0"/>
                <a:cs typeface="Arial" panose="020B0604020202020204" pitchFamily="34" charset="0"/>
              </a:rPr>
              <a:t>Гэрлэлт дуусгавар болох</a:t>
            </a:r>
          </a:p>
          <a:p>
            <a:pPr marL="285750" indent="-285750">
              <a:buFont typeface="Arial" panose="020B0604020202020204" pitchFamily="34" charset="0"/>
              <a:buChar char="•"/>
            </a:pPr>
            <a:r>
              <a:rPr lang="mn-MN" dirty="0">
                <a:latin typeface="Arial" panose="020B0604020202020204" pitchFamily="34" charset="0"/>
                <a:cs typeface="Arial" panose="020B0604020202020204" pitchFamily="34" charset="0"/>
              </a:rPr>
              <a:t>Иргэний улсын бүртгэлийн тухай хуулийн 14.3-т заасны дагуу гэрлэгч хүйсээ өөрчилсөн</a:t>
            </a:r>
            <a:r>
              <a:rPr lang="x-none" dirty="0">
                <a:latin typeface="Arial" panose="020B0604020202020204" pitchFamily="34" charset="0"/>
                <a:cs typeface="Arial" panose="020B0604020202020204" pitchFamily="34" charset="0"/>
              </a:rPr>
              <a:t>.</a:t>
            </a:r>
          </a:p>
          <a:p>
            <a:endParaRPr lang="x-none" dirty="0">
              <a:latin typeface="Arial" panose="020B0604020202020204" pitchFamily="34" charset="0"/>
              <a:cs typeface="Arial" panose="020B0604020202020204" pitchFamily="34" charset="0"/>
            </a:endParaRPr>
          </a:p>
          <a:p>
            <a:r>
              <a:rPr lang="x-none" b="1" dirty="0">
                <a:latin typeface="Arial" panose="020B0604020202020204" pitchFamily="34" charset="0"/>
                <a:cs typeface="Arial" panose="020B0604020202020204" pitchFamily="34" charset="0"/>
              </a:rPr>
              <a:t>Гэрлэлт шүүхийн журмаар цуцлах </a:t>
            </a:r>
          </a:p>
          <a:p>
            <a:pPr marL="285750" indent="-285750">
              <a:buFont typeface="Arial" panose="020B0604020202020204" pitchFamily="34" charset="0"/>
              <a:buChar char="•"/>
            </a:pPr>
            <a:r>
              <a:rPr lang="mn-MN" dirty="0">
                <a:latin typeface="Arial" panose="020B0604020202020204" pitchFamily="34" charset="0"/>
                <a:cs typeface="Arial" panose="020B0604020202020204" pitchFamily="34" charset="0"/>
              </a:rPr>
              <a:t>Шүүх гэрлэлт цуцлах шийдвэр гаргахдаа тэргүүн ээлжинд хүүхэд, </a:t>
            </a:r>
            <a:r>
              <a:rPr lang="x-none" dirty="0">
                <a:latin typeface="Arial" panose="020B0604020202020204" pitchFamily="34" charset="0"/>
                <a:cs typeface="Arial" panose="020B0604020202020204" pitchFamily="34" charset="0"/>
              </a:rPr>
              <a:t>хөгжлийн бэрхшээлтэй, </a:t>
            </a:r>
            <a:r>
              <a:rPr lang="mn-MN" dirty="0">
                <a:latin typeface="Arial" panose="020B0604020202020204" pitchFamily="34" charset="0"/>
                <a:cs typeface="Arial" panose="020B0604020202020204" pitchFamily="34" charset="0"/>
              </a:rPr>
              <a:t>хөдөлмөрийн чадваргүй гэр бүлийн гишүүний эрх, хууль ёсны ашиг сонирхлыг хангана.</a:t>
            </a:r>
            <a:r>
              <a:rPr lang="x-none" dirty="0">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mn-MN" dirty="0">
                <a:latin typeface="Arial" panose="020B0604020202020204" pitchFamily="34" charset="0"/>
                <a:cs typeface="Arial" panose="020B0604020202020204" pitchFamily="34" charset="0"/>
              </a:rPr>
              <a:t>Гэрлэлт цуцалснаар хүүхдээ өгсөн хүмүүжүүлэх, асран хамгаалах эцэг, эхийн үүргээс чөлөөлөх үндэслэл болохгүй. </a:t>
            </a:r>
            <a:r>
              <a:rPr lang="x-none" b="1" dirty="0">
                <a:latin typeface="Arial" panose="020B0604020202020204" pitchFamily="34" charset="0"/>
                <a:cs typeface="Arial" panose="020B0604020202020204" pitchFamily="34" charset="0"/>
              </a:rPr>
              <a:t>(</a:t>
            </a:r>
            <a:r>
              <a:rPr lang="en-US" b="1" dirty="0" err="1">
                <a:latin typeface="Arial" panose="020B0604020202020204" pitchFamily="34" charset="0"/>
                <a:cs typeface="Arial" panose="020B0604020202020204" pitchFamily="34" charset="0"/>
              </a:rPr>
              <a:t>coparentalité</a:t>
            </a:r>
            <a:r>
              <a:rPr lang="en-US"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зарчим</a:t>
            </a:r>
            <a:r>
              <a:rPr lang="x-none" b="1" dirty="0">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x-none" dirty="0">
                <a:latin typeface="Arial" panose="020B0604020202020204" pitchFamily="34" charset="0"/>
                <a:cs typeface="Arial" panose="020B0604020202020204" pitchFamily="34" charset="0"/>
              </a:rPr>
              <a:t>Ш</a:t>
            </a:r>
            <a:r>
              <a:rPr lang="mn-MN" dirty="0">
                <a:latin typeface="Arial" panose="020B0604020202020204" pitchFamily="34" charset="0"/>
                <a:cs typeface="Arial" panose="020B0604020202020204" pitchFamily="34" charset="0"/>
              </a:rPr>
              <a:t>үүх </a:t>
            </a:r>
            <a:r>
              <a:rPr lang="en-US" dirty="0" err="1">
                <a:latin typeface="Arial" panose="020B0604020202020204" pitchFamily="34" charset="0"/>
                <a:cs typeface="Arial" panose="020B0604020202020204" pitchFamily="34" charset="0"/>
              </a:rPr>
              <a:t>нэхэмжлэлийн</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шаардлагаас</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гадна</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өөрийн</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санаачилгаар</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дараах</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нөхцөлийг</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хангана</a:t>
            </a:r>
            <a:r>
              <a:rPr lang="en-US" dirty="0">
                <a:latin typeface="Arial" panose="020B0604020202020204" pitchFamily="34" charset="0"/>
                <a:cs typeface="Arial" panose="020B0604020202020204" pitchFamily="34" charset="0"/>
              </a:rPr>
              <a:t>:</a:t>
            </a:r>
          </a:p>
          <a:p>
            <a:pPr marL="285750" indent="-285750" algn="just">
              <a:buFont typeface="Courier New" panose="02070309020205020404" pitchFamily="49" charset="0"/>
              <a:buChar char="o"/>
            </a:pPr>
            <a:r>
              <a:rPr lang="mn-MN" dirty="0">
                <a:latin typeface="Arial" panose="020B0604020202020204" pitchFamily="34" charset="0"/>
                <a:cs typeface="Arial" panose="020B0604020202020204" pitchFamily="34" charset="0"/>
              </a:rPr>
              <a:t>хүүхдийг эцэг, эхийн хэн</a:t>
            </a:r>
            <a:r>
              <a:rPr lang="en-US" dirty="0" err="1">
                <a:latin typeface="Arial" panose="020B0604020202020204" pitchFamily="34" charset="0"/>
                <a:cs typeface="Arial" panose="020B0604020202020204" pitchFamily="34" charset="0"/>
              </a:rPr>
              <a:t>ий</a:t>
            </a:r>
            <a:r>
              <a:rPr lang="en-US" dirty="0">
                <a:latin typeface="Arial" panose="020B0604020202020204" pitchFamily="34" charset="0"/>
                <a:cs typeface="Arial" panose="020B0604020202020204" pitchFamily="34" charset="0"/>
              </a:rPr>
              <a:t> </a:t>
            </a:r>
            <a:r>
              <a:rPr lang="mn-MN" dirty="0">
                <a:latin typeface="Arial" panose="020B0604020202020204" pitchFamily="34" charset="0"/>
                <a:cs typeface="Arial" panose="020B0604020202020204" pitchFamily="34" charset="0"/>
              </a:rPr>
              <a:t>асрамжид үлдээх, </a:t>
            </a:r>
            <a:endParaRPr lang="en-US" dirty="0">
              <a:latin typeface="Arial" panose="020B0604020202020204" pitchFamily="34" charset="0"/>
              <a:cs typeface="Arial" panose="020B0604020202020204" pitchFamily="34" charset="0"/>
            </a:endParaRPr>
          </a:p>
          <a:p>
            <a:pPr marL="285750" indent="-285750" algn="just">
              <a:buFont typeface="Courier New" panose="02070309020205020404" pitchFamily="49" charset="0"/>
              <a:buChar char="o"/>
            </a:pPr>
            <a:r>
              <a:rPr lang="mn-MN" dirty="0">
                <a:latin typeface="Arial" panose="020B0604020202020204" pitchFamily="34" charset="0"/>
                <a:cs typeface="Arial" panose="020B0604020202020204" pitchFamily="34" charset="0"/>
              </a:rPr>
              <a:t>тусдаа амьдрах болсон эцэг, эхийн хүүхэдтэй уулзах хугацаа, </a:t>
            </a:r>
            <a:endParaRPr lang="x-none" dirty="0">
              <a:latin typeface="Arial" panose="020B0604020202020204" pitchFamily="34" charset="0"/>
              <a:cs typeface="Arial" panose="020B0604020202020204" pitchFamily="34" charset="0"/>
            </a:endParaRPr>
          </a:p>
          <a:p>
            <a:pPr marL="285750" indent="-285750" algn="just">
              <a:buFont typeface="Courier New" panose="02070309020205020404" pitchFamily="49" charset="0"/>
              <a:buChar char="o"/>
            </a:pPr>
            <a:r>
              <a:rPr lang="x-none" dirty="0">
                <a:latin typeface="Arial" panose="020B0604020202020204" pitchFamily="34" charset="0"/>
                <a:cs typeface="Arial" panose="020B0604020202020204" pitchFamily="34" charset="0"/>
              </a:rPr>
              <a:t>тэтгэмжийн хэмжээ, нэмэлт зардал, сургалтын төлбөрийг </a:t>
            </a:r>
            <a:r>
              <a:rPr lang="mn-MN" dirty="0">
                <a:latin typeface="Arial" panose="020B0604020202020204" pitchFamily="34" charset="0"/>
                <a:cs typeface="Arial" panose="020B0604020202020204" pitchFamily="34" charset="0"/>
              </a:rPr>
              <a:t>хариуцах нөхцөл.</a:t>
            </a:r>
            <a:endParaRPr lang="x-none"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endParaRPr lang="x-none" sz="1200"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endParaRPr lang="x-none"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861093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4D91B1B7-6280-4D12-9327-077373831B3C}"/>
              </a:ext>
            </a:extLst>
          </p:cNvPr>
          <p:cNvSpPr/>
          <p:nvPr/>
        </p:nvSpPr>
        <p:spPr>
          <a:xfrm>
            <a:off x="0" y="1212221"/>
            <a:ext cx="12192000" cy="1074758"/>
          </a:xfrm>
          <a:prstGeom prst="rect">
            <a:avLst/>
          </a:prstGeom>
          <a:solidFill>
            <a:srgbClr val="0F16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2CB197C3-BEE4-4557-815F-D81EF98969F4}"/>
              </a:ext>
            </a:extLst>
          </p:cNvPr>
          <p:cNvSpPr txBox="1"/>
          <p:nvPr/>
        </p:nvSpPr>
        <p:spPr>
          <a:xfrm>
            <a:off x="879961" y="1604167"/>
            <a:ext cx="10633414" cy="286232"/>
          </a:xfrm>
          <a:prstGeom prst="rect">
            <a:avLst/>
          </a:prstGeom>
          <a:noFill/>
        </p:spPr>
        <p:txBody>
          <a:bodyPr wrap="square">
            <a:spAutoFit/>
          </a:bodyPr>
          <a:lstStyle>
            <a:defPPr>
              <a:defRPr lang="en-US"/>
            </a:defPPr>
            <a:lvl1pPr lvl="0" indent="0" defTabSz="1022350">
              <a:lnSpc>
                <a:spcPct val="90000"/>
              </a:lnSpc>
              <a:spcBef>
                <a:spcPct val="0"/>
              </a:spcBef>
              <a:spcAft>
                <a:spcPct val="35000"/>
              </a:spcAft>
              <a:buFont typeface="Arial" panose="020B0604020202020204" pitchFamily="34" charset="0"/>
              <a:buNone/>
              <a:defRPr sz="1600">
                <a:effectLst/>
                <a:latin typeface="Montserrat" pitchFamily="2" charset="0"/>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algn="ctr"/>
            <a:r>
              <a:rPr lang="ru-RU" sz="1400" dirty="0">
                <a:solidFill>
                  <a:schemeClr val="bg1"/>
                </a:solidFill>
                <a:latin typeface="Arial" panose="020B0604020202020204" pitchFamily="34" charset="0"/>
                <a:cs typeface="Arial" panose="020B0604020202020204" pitchFamily="34" charset="0"/>
              </a:rPr>
              <a:t>Э</a:t>
            </a:r>
            <a:r>
              <a:rPr lang="x-none" sz="1400" dirty="0">
                <a:solidFill>
                  <a:schemeClr val="bg1"/>
                </a:solidFill>
                <a:latin typeface="Arial" panose="020B0604020202020204" pitchFamily="34" charset="0"/>
                <a:cs typeface="Arial" panose="020B0604020202020204" pitchFamily="34" charset="0"/>
              </a:rPr>
              <a:t>Д ХӨРӨНГИЙН  БОЛОН АМИНЫ ХАРИЛЦАА</a:t>
            </a:r>
          </a:p>
        </p:txBody>
      </p:sp>
      <p:grpSp>
        <p:nvGrpSpPr>
          <p:cNvPr id="6" name="Group 5">
            <a:extLst>
              <a:ext uri="{FF2B5EF4-FFF2-40B4-BE49-F238E27FC236}">
                <a16:creationId xmlns:a16="http://schemas.microsoft.com/office/drawing/2014/main" id="{88922640-744D-4F85-AB4A-748216DAFB9A}"/>
              </a:ext>
            </a:extLst>
          </p:cNvPr>
          <p:cNvGrpSpPr/>
          <p:nvPr/>
        </p:nvGrpSpPr>
        <p:grpSpPr>
          <a:xfrm>
            <a:off x="1230888" y="2776900"/>
            <a:ext cx="5011761" cy="2871555"/>
            <a:chOff x="1169966" y="2112766"/>
            <a:chExt cx="5011761" cy="2871555"/>
          </a:xfrm>
        </p:grpSpPr>
        <p:sp>
          <p:nvSpPr>
            <p:cNvPr id="17" name="TextBox 16">
              <a:extLst>
                <a:ext uri="{FF2B5EF4-FFF2-40B4-BE49-F238E27FC236}">
                  <a16:creationId xmlns:a16="http://schemas.microsoft.com/office/drawing/2014/main" id="{702E6A09-5B73-49B6-A820-4B57D83E584A}"/>
                </a:ext>
              </a:extLst>
            </p:cNvPr>
            <p:cNvSpPr txBox="1"/>
            <p:nvPr/>
          </p:nvSpPr>
          <p:spPr>
            <a:xfrm>
              <a:off x="1169966" y="2112766"/>
              <a:ext cx="4321176" cy="2871555"/>
            </a:xfrm>
            <a:prstGeom prst="rect">
              <a:avLst/>
            </a:prstGeom>
            <a:noFill/>
          </p:spPr>
          <p:txBody>
            <a:bodyPr wrap="square">
              <a:spAutoFit/>
            </a:bodyPr>
            <a:lstStyle>
              <a:defPPr>
                <a:defRPr lang="en-US"/>
              </a:defPPr>
              <a:lvl1pPr lvl="0" indent="0" defTabSz="1022350">
                <a:lnSpc>
                  <a:spcPct val="90000"/>
                </a:lnSpc>
                <a:spcBef>
                  <a:spcPct val="0"/>
                </a:spcBef>
                <a:spcAft>
                  <a:spcPct val="35000"/>
                </a:spcAft>
                <a:buFont typeface="Arial" panose="020B0604020202020204" pitchFamily="34" charset="0"/>
                <a:buNone/>
                <a:defRPr sz="1600">
                  <a:effectLst/>
                  <a:latin typeface="Montserrat" pitchFamily="2" charset="0"/>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x-none" sz="1200" b="1" dirty="0">
                  <a:latin typeface="Arial" panose="020B0604020202020204" pitchFamily="34" charset="0"/>
                  <a:cs typeface="Arial" panose="020B0604020202020204" pitchFamily="34" charset="0"/>
                </a:rPr>
                <a:t>Гэрлэлтийн гэрээнд дараах зүйлийг тусгаж болно:</a:t>
              </a:r>
            </a:p>
            <a:p>
              <a:endParaRPr lang="x-none" sz="1200" b="1" dirty="0">
                <a:latin typeface="Arial" panose="020B0604020202020204" pitchFamily="34" charset="0"/>
                <a:cs typeface="Arial" panose="020B0604020202020204" pitchFamily="34" charset="0"/>
              </a:endParaRPr>
            </a:p>
            <a:p>
              <a:pPr marL="171450" indent="-171450" algn="just">
                <a:buFont typeface="Arial" panose="020B0604020202020204" pitchFamily="34" charset="0"/>
                <a:buChar char="•"/>
              </a:pPr>
              <a:r>
                <a:rPr lang="x-none" sz="1200" dirty="0">
                  <a:latin typeface="Arial" panose="020B0604020202020204" pitchFamily="34" charset="0"/>
                  <a:cs typeface="Arial" panose="020B0604020202020204" pitchFamily="34" charset="0"/>
                </a:rPr>
                <a:t>гэр бүлийн гишүүдийн хамтран эзэмших, өмчлөх дундын эд хөрөнгөнөөс ашиг хүртэх, хуваах;</a:t>
              </a:r>
            </a:p>
            <a:p>
              <a:pPr marL="171450" indent="-171450" algn="just">
                <a:buFont typeface="Arial" panose="020B0604020202020204" pitchFamily="34" charset="0"/>
                <a:buChar char="•"/>
              </a:pPr>
              <a:r>
                <a:rPr lang="x-none" sz="1200" dirty="0">
                  <a:latin typeface="Arial" panose="020B0604020202020204" pitchFamily="34" charset="0"/>
                  <a:cs typeface="Arial" panose="020B0604020202020204" pitchFamily="34" charset="0"/>
                </a:rPr>
                <a:t>гэр бүлийн гишүүдийн хуваарьт хөрөнгийг тодорхойлох;</a:t>
              </a:r>
            </a:p>
            <a:p>
              <a:pPr marL="171450" indent="-171450" algn="just">
                <a:buFont typeface="Arial" panose="020B0604020202020204" pitchFamily="34" charset="0"/>
                <a:buChar char="•"/>
              </a:pPr>
              <a:r>
                <a:rPr lang="x-none" sz="1200" dirty="0">
                  <a:latin typeface="Arial" panose="020B0604020202020204" pitchFamily="34" charset="0"/>
                  <a:cs typeface="Arial" panose="020B0604020202020204" pitchFamily="34" charset="0"/>
                </a:rPr>
                <a:t>гэрлэлт дуусгавар болсны дараа гэр бүлийн гишүүдэд ногдох эд хөрөнгө болон хамтран эзэмших, өмчлөх дундын эд хөрөнгийг шилжүүлэх, хамтран өмчлөх, эсхүл хууль тогтоомжид зааснаар өөр нөхцөл тогтоох;</a:t>
              </a:r>
            </a:p>
            <a:p>
              <a:pPr marL="171450" indent="-171450" algn="just">
                <a:buFont typeface="Arial" panose="020B0604020202020204" pitchFamily="34" charset="0"/>
                <a:buChar char="•"/>
              </a:pPr>
              <a:r>
                <a:rPr lang="x-none" sz="1200" dirty="0">
                  <a:latin typeface="Arial" panose="020B0604020202020204" pitchFamily="34" charset="0"/>
                  <a:cs typeface="Arial" panose="020B0604020202020204" pitchFamily="34" charset="0"/>
                </a:rPr>
                <a:t>гэрлэгчид гэрлэлт, гэр бүлийн харилцаанаас үүссэн маргааныг эвлэрүүлэн зуучлаллаар шийдвэрлүүлэх;</a:t>
              </a:r>
            </a:p>
            <a:p>
              <a:pPr marL="171450" indent="-171450" algn="just">
                <a:buFont typeface="Arial" panose="020B0604020202020204" pitchFamily="34" charset="0"/>
                <a:buChar char="•"/>
              </a:pPr>
              <a:r>
                <a:rPr lang="x-none" sz="1200" dirty="0">
                  <a:latin typeface="Arial" panose="020B0604020202020204" pitchFamily="34" charset="0"/>
                  <a:cs typeface="Arial" panose="020B0604020202020204" pitchFamily="34" charset="0"/>
                </a:rPr>
                <a:t>гэр бүлийн хэрэгцээний зардлыг хуваарилах;</a:t>
              </a:r>
            </a:p>
            <a:p>
              <a:pPr marL="171450" indent="-171450" algn="just">
                <a:buFont typeface="Arial" panose="020B0604020202020204" pitchFamily="34" charset="0"/>
                <a:buChar char="•"/>
              </a:pPr>
              <a:r>
                <a:rPr lang="x-none" sz="1200" dirty="0">
                  <a:latin typeface="Arial" panose="020B0604020202020204" pitchFamily="34" charset="0"/>
                  <a:cs typeface="Arial" panose="020B0604020202020204" pitchFamily="34" charset="0"/>
                </a:rPr>
                <a:t>хууль тогтоомжоор харшлаагүй гэр бүлийн харилцааны бусад эд хөрөнгийн болон  эд хөрөнгийн бус харилцаа.</a:t>
              </a:r>
            </a:p>
          </p:txBody>
        </p:sp>
        <p:cxnSp>
          <p:nvCxnSpPr>
            <p:cNvPr id="21" name="Straight Arrow Connector 20">
              <a:extLst>
                <a:ext uri="{FF2B5EF4-FFF2-40B4-BE49-F238E27FC236}">
                  <a16:creationId xmlns:a16="http://schemas.microsoft.com/office/drawing/2014/main" id="{8B93857F-065E-4092-B293-D0FF593098F7}"/>
                </a:ext>
              </a:extLst>
            </p:cNvPr>
            <p:cNvCxnSpPr>
              <a:cxnSpLocks/>
            </p:cNvCxnSpPr>
            <p:nvPr/>
          </p:nvCxnSpPr>
          <p:spPr>
            <a:xfrm>
              <a:off x="6181727" y="3317018"/>
              <a:ext cx="0" cy="1200329"/>
            </a:xfrm>
            <a:prstGeom prst="straightConnector1">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16" name="TextBox 15">
            <a:extLst>
              <a:ext uri="{FF2B5EF4-FFF2-40B4-BE49-F238E27FC236}">
                <a16:creationId xmlns:a16="http://schemas.microsoft.com/office/drawing/2014/main" id="{19C47F62-BD8D-40E6-B399-E6289E3996E5}"/>
              </a:ext>
            </a:extLst>
          </p:cNvPr>
          <p:cNvSpPr txBox="1"/>
          <p:nvPr/>
        </p:nvSpPr>
        <p:spPr>
          <a:xfrm>
            <a:off x="6933235" y="2827659"/>
            <a:ext cx="4580140" cy="2409890"/>
          </a:xfrm>
          <a:prstGeom prst="rect">
            <a:avLst/>
          </a:prstGeom>
          <a:noFill/>
        </p:spPr>
        <p:txBody>
          <a:bodyPr wrap="square">
            <a:spAutoFit/>
          </a:bodyPr>
          <a:lstStyle>
            <a:defPPr>
              <a:defRPr lang="en-US"/>
            </a:defPPr>
            <a:lvl1pPr lvl="0" indent="0" defTabSz="1022350">
              <a:lnSpc>
                <a:spcPct val="90000"/>
              </a:lnSpc>
              <a:spcBef>
                <a:spcPct val="0"/>
              </a:spcBef>
              <a:spcAft>
                <a:spcPct val="35000"/>
              </a:spcAft>
              <a:buFont typeface="Arial" panose="020B0604020202020204" pitchFamily="34" charset="0"/>
              <a:buNone/>
              <a:defRPr sz="1600">
                <a:effectLst/>
                <a:latin typeface="Montserrat" pitchFamily="2" charset="0"/>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x-none" sz="1200" b="1" dirty="0">
                <a:latin typeface="Arial" panose="020B0604020202020204" pitchFamily="34" charset="0"/>
                <a:cs typeface="Arial" panose="020B0604020202020204" pitchFamily="34" charset="0"/>
              </a:rPr>
              <a:t>Гэрлэлтийн гэрээгээр дараах харилцааг зохицуулахыг хориглоно:</a:t>
            </a:r>
          </a:p>
          <a:p>
            <a:endParaRPr lang="x-none" sz="1200" b="1" dirty="0">
              <a:latin typeface="Arial" panose="020B0604020202020204" pitchFamily="34" charset="0"/>
              <a:cs typeface="Arial" panose="020B0604020202020204" pitchFamily="34" charset="0"/>
            </a:endParaRPr>
          </a:p>
          <a:p>
            <a:pPr marL="171450" indent="-171450" algn="just">
              <a:buFont typeface="Arial" panose="020B0604020202020204" pitchFamily="34" charset="0"/>
              <a:buChar char="•"/>
            </a:pPr>
            <a:r>
              <a:rPr lang="x-none" sz="1200" dirty="0">
                <a:latin typeface="Arial" panose="020B0604020202020204" pitchFamily="34" charset="0"/>
                <a:cs typeface="Arial" panose="020B0604020202020204" pitchFamily="34" charset="0"/>
              </a:rPr>
              <a:t>гэр бүлийн гишүүдийн эрх, эрх чөлөө, хууль ёсны ашиг сонирхол, эрхийн чадамжийг хязгаарласан, эсхүл дордуулсан;</a:t>
            </a:r>
          </a:p>
          <a:p>
            <a:pPr marL="171450" indent="-171450" algn="just">
              <a:buFont typeface="Arial" panose="020B0604020202020204" pitchFamily="34" charset="0"/>
              <a:buChar char="•"/>
            </a:pPr>
            <a:r>
              <a:rPr lang="x-none" sz="1200" dirty="0">
                <a:latin typeface="Arial" panose="020B0604020202020204" pitchFamily="34" charset="0"/>
                <a:cs typeface="Arial" panose="020B0604020202020204" pitchFamily="34" charset="0"/>
              </a:rPr>
              <a:t>гуравдагч этгээдийн хууль ёсны ашиг сонирхлыг зөрчсөн, эсхүл хөндсөн;</a:t>
            </a:r>
          </a:p>
          <a:p>
            <a:pPr marL="171450" indent="-171450" algn="just">
              <a:buFont typeface="Arial" panose="020B0604020202020204" pitchFamily="34" charset="0"/>
              <a:buChar char="•"/>
            </a:pPr>
            <a:r>
              <a:rPr lang="x-none" sz="1200" dirty="0">
                <a:latin typeface="Arial" panose="020B0604020202020204" pitchFamily="34" charset="0"/>
                <a:cs typeface="Arial" panose="020B0604020202020204" pitchFamily="34" charset="0"/>
              </a:rPr>
              <a:t>гэрлэгчид бие биеэ, насанд хүрээгүй болон насанд хүрсэн боловч хөдөлмөрийн чадваргүй хүүхдээ тэжээн тэтгэх, сурах эрхийг хангах үүргээс чөлөөлсөн, хязгаарласан;</a:t>
            </a:r>
          </a:p>
          <a:p>
            <a:pPr marL="171450" indent="-171450" algn="just">
              <a:buFont typeface="Arial" panose="020B0604020202020204" pitchFamily="34" charset="0"/>
              <a:buChar char="•"/>
            </a:pPr>
            <a:r>
              <a:rPr lang="x-none" sz="1200" dirty="0">
                <a:latin typeface="Arial" panose="020B0604020202020204" pitchFamily="34" charset="0"/>
                <a:cs typeface="Arial" panose="020B0604020202020204" pitchFamily="34" charset="0"/>
              </a:rPr>
              <a:t>эцэг, эх байх эрхийг хязгаарласан, хассан.</a:t>
            </a:r>
          </a:p>
        </p:txBody>
      </p:sp>
      <p:sp>
        <p:nvSpPr>
          <p:cNvPr id="13" name="TextBox 12">
            <a:extLst>
              <a:ext uri="{FF2B5EF4-FFF2-40B4-BE49-F238E27FC236}">
                <a16:creationId xmlns:a16="http://schemas.microsoft.com/office/drawing/2014/main" id="{496B656F-B9EB-E343-87FE-6F901C07D86F}"/>
              </a:ext>
            </a:extLst>
          </p:cNvPr>
          <p:cNvSpPr txBox="1"/>
          <p:nvPr/>
        </p:nvSpPr>
        <p:spPr>
          <a:xfrm>
            <a:off x="5212699" y="587789"/>
            <a:ext cx="2215543" cy="369332"/>
          </a:xfrm>
          <a:prstGeom prst="rect">
            <a:avLst/>
          </a:prstGeom>
          <a:noFill/>
        </p:spPr>
        <p:txBody>
          <a:bodyPr wrap="none" rtlCol="0">
            <a:spAutoFit/>
          </a:bodyPr>
          <a:lstStyle/>
          <a:p>
            <a:r>
              <a:rPr lang="ru-RU" b="1" dirty="0">
                <a:latin typeface="Arial" panose="020B0604020202020204" pitchFamily="34" charset="0"/>
                <a:cs typeface="Arial" panose="020B0604020202020204" pitchFamily="34" charset="0"/>
              </a:rPr>
              <a:t>Г</a:t>
            </a:r>
            <a:r>
              <a:rPr lang="x-none" b="1" dirty="0">
                <a:latin typeface="Arial" panose="020B0604020202020204" pitchFamily="34" charset="0"/>
                <a:cs typeface="Arial" panose="020B0604020202020204" pitchFamily="34" charset="0"/>
              </a:rPr>
              <a:t>эрлэлтийн гэрээ</a:t>
            </a:r>
            <a:endParaRPr lang="x-none" dirty="0">
              <a:latin typeface="Arial" panose="020B0604020202020204" pitchFamily="34" charset="0"/>
              <a:cs typeface="Arial" panose="020B0604020202020204" pitchFamily="34" charset="0"/>
            </a:endParaRPr>
          </a:p>
        </p:txBody>
      </p:sp>
      <p:sp>
        <p:nvSpPr>
          <p:cNvPr id="14" name="Rectangle: Rounded Corners 8">
            <a:extLst>
              <a:ext uri="{FF2B5EF4-FFF2-40B4-BE49-F238E27FC236}">
                <a16:creationId xmlns:a16="http://schemas.microsoft.com/office/drawing/2014/main" id="{2055AD55-46AA-A94C-8D50-09356361AB44}"/>
              </a:ext>
            </a:extLst>
          </p:cNvPr>
          <p:cNvSpPr/>
          <p:nvPr/>
        </p:nvSpPr>
        <p:spPr>
          <a:xfrm>
            <a:off x="5918798" y="982446"/>
            <a:ext cx="647702" cy="45719"/>
          </a:xfrm>
          <a:prstGeom prst="roundRect">
            <a:avLst>
              <a:gd name="adj" fmla="val 50000"/>
            </a:avLst>
          </a:prstGeom>
          <a:solidFill>
            <a:srgbClr val="FF9A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663A3EB5-4320-FD42-BB41-BAE371528795}"/>
              </a:ext>
            </a:extLst>
          </p:cNvPr>
          <p:cNvSpPr/>
          <p:nvPr/>
        </p:nvSpPr>
        <p:spPr>
          <a:xfrm>
            <a:off x="0" y="5778230"/>
            <a:ext cx="12192000" cy="984354"/>
          </a:xfrm>
          <a:prstGeom prst="rect">
            <a:avLst/>
          </a:prstGeom>
          <a:solidFill>
            <a:srgbClr val="0F16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A7BC6A13-C65A-A846-8CB8-8734F02E7EEA}"/>
              </a:ext>
            </a:extLst>
          </p:cNvPr>
          <p:cNvSpPr txBox="1"/>
          <p:nvPr/>
        </p:nvSpPr>
        <p:spPr>
          <a:xfrm>
            <a:off x="602091" y="6005875"/>
            <a:ext cx="10633414" cy="674031"/>
          </a:xfrm>
          <a:prstGeom prst="rect">
            <a:avLst/>
          </a:prstGeom>
          <a:noFill/>
        </p:spPr>
        <p:txBody>
          <a:bodyPr wrap="square">
            <a:spAutoFit/>
          </a:bodyPr>
          <a:lstStyle>
            <a:defPPr>
              <a:defRPr lang="en-US"/>
            </a:defPPr>
            <a:lvl1pPr lvl="0" indent="0" defTabSz="1022350">
              <a:lnSpc>
                <a:spcPct val="90000"/>
              </a:lnSpc>
              <a:spcBef>
                <a:spcPct val="0"/>
              </a:spcBef>
              <a:spcAft>
                <a:spcPct val="35000"/>
              </a:spcAft>
              <a:buFont typeface="Arial" panose="020B0604020202020204" pitchFamily="34" charset="0"/>
              <a:buNone/>
              <a:defRPr sz="1600">
                <a:effectLst/>
                <a:latin typeface="Montserrat" pitchFamily="2" charset="0"/>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algn="ctr"/>
            <a:r>
              <a:rPr lang="x-none" sz="1400" dirty="0">
                <a:solidFill>
                  <a:schemeClr val="bg1"/>
                </a:solidFill>
                <a:latin typeface="Arial" panose="020B0604020202020204" pitchFamily="34" charset="0"/>
                <a:cs typeface="Arial" panose="020B0604020202020204" pitchFamily="34" charset="0"/>
              </a:rPr>
              <a:t>Гэрлэгчид гэрлэлтийн гэрээгээр үл хөдлөх эд хөрөнгийн эрх үүсэх, шилжүүлэх, дуусгавар болох, хязгаарлахаар зохицуулсан бол зохих журмын дагуу хөрөнгийн төрлөөс хамаарч Бүртгэлийн асуудал эрхэлсэн төрийн захиргааны байгууллагад бүртгүүлнэ. </a:t>
            </a:r>
          </a:p>
        </p:txBody>
      </p:sp>
    </p:spTree>
    <p:extLst>
      <p:ext uri="{BB962C8B-B14F-4D97-AF65-F5344CB8AC3E}">
        <p14:creationId xmlns:p14="http://schemas.microsoft.com/office/powerpoint/2010/main" val="136947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DC98EC5-7ECF-C146-8EDD-E3EF7CA344BC}"/>
              </a:ext>
            </a:extLst>
          </p:cNvPr>
          <p:cNvSpPr/>
          <p:nvPr/>
        </p:nvSpPr>
        <p:spPr>
          <a:xfrm>
            <a:off x="635691" y="2047259"/>
            <a:ext cx="2452944" cy="3924300"/>
          </a:xfrm>
          <a:prstGeom prst="rect">
            <a:avLst/>
          </a:prstGeom>
          <a:solidFill>
            <a:srgbClr val="0F16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x-none" sz="1200" dirty="0"/>
          </a:p>
          <a:p>
            <a:pPr algn="just"/>
            <a:r>
              <a:rPr lang="x-none" dirty="0">
                <a:latin typeface="Arial" panose="020B0604020202020204" pitchFamily="34" charset="0"/>
                <a:cs typeface="Arial" panose="020B0604020202020204" pitchFamily="34" charset="0"/>
              </a:rPr>
              <a:t>Гэрлэгчид нөхөн үржихүйн туслах технологийг ашиглаж хүүхэдтэй болохоор үр хөврөлийн донор, эсхүл тээгч эмэгтэйтэй гэрээ байгуулсны үндсэн дээр төрсөн хүүхдийн эцэг, эх байна.</a:t>
            </a:r>
          </a:p>
        </p:txBody>
      </p:sp>
      <p:sp>
        <p:nvSpPr>
          <p:cNvPr id="3" name="Rectangle 2">
            <a:extLst>
              <a:ext uri="{FF2B5EF4-FFF2-40B4-BE49-F238E27FC236}">
                <a16:creationId xmlns:a16="http://schemas.microsoft.com/office/drawing/2014/main" id="{E40436F2-737D-6C47-AB11-54F7784752D4}"/>
              </a:ext>
            </a:extLst>
          </p:cNvPr>
          <p:cNvSpPr/>
          <p:nvPr/>
        </p:nvSpPr>
        <p:spPr>
          <a:xfrm>
            <a:off x="3488217" y="2035306"/>
            <a:ext cx="2452944" cy="3924300"/>
          </a:xfrm>
          <a:prstGeom prst="rect">
            <a:avLst/>
          </a:prstGeom>
          <a:solidFill>
            <a:srgbClr val="0F16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x-none" dirty="0">
                <a:latin typeface="Arial" panose="020B0604020202020204" pitchFamily="34" charset="0"/>
                <a:cs typeface="Arial" panose="020B0604020202020204" pitchFamily="34" charset="0"/>
              </a:rPr>
              <a:t>Эхнэр, эсхүл нөхөр нөхөн үржихүйн туслах технологийг ашиглаж хүүхэдтэй болохоор нөгөө талдаа зөвшөөрөл олгосон бол тухайн хүүхдийн эцэг, эсхүл эхээр шууд тогтооно.</a:t>
            </a:r>
            <a:r>
              <a:rPr lang="x-none" sz="1200"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4F1A6ECE-5323-1947-9EF5-DD9832BC088D}"/>
              </a:ext>
            </a:extLst>
          </p:cNvPr>
          <p:cNvSpPr/>
          <p:nvPr/>
        </p:nvSpPr>
        <p:spPr>
          <a:xfrm>
            <a:off x="6407609" y="2035306"/>
            <a:ext cx="2415861" cy="3924300"/>
          </a:xfrm>
          <a:prstGeom prst="rect">
            <a:avLst/>
          </a:prstGeom>
          <a:solidFill>
            <a:srgbClr val="0F16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x-none" dirty="0">
                <a:latin typeface="Arial" panose="020B0604020202020204" pitchFamily="34" charset="0"/>
                <a:cs typeface="Arial" panose="020B0604020202020204" pitchFamily="34" charset="0"/>
              </a:rPr>
              <a:t>Нөхөн үржихүйн туслах технологийг ашиглах гэрээ байгуулсан гэрлэгчид үр хөврөлийн донорыг эцэг, эхээр тогтоолгох нэхэмжлэл гаргах эрхгүй.</a:t>
            </a:r>
            <a:r>
              <a:rPr lang="x-none" sz="1200" dirty="0">
                <a:latin typeface="Arial" panose="020B0604020202020204" pitchFamily="34" charset="0"/>
                <a:cs typeface="Arial" panose="020B0604020202020204" pitchFamily="34" charset="0"/>
              </a:rPr>
              <a:t> </a:t>
            </a:r>
          </a:p>
        </p:txBody>
      </p:sp>
      <p:sp>
        <p:nvSpPr>
          <p:cNvPr id="5" name="TextBox 4">
            <a:extLst>
              <a:ext uri="{FF2B5EF4-FFF2-40B4-BE49-F238E27FC236}">
                <a16:creationId xmlns:a16="http://schemas.microsoft.com/office/drawing/2014/main" id="{4995DA80-65A6-5149-8573-B9F705F68370}"/>
              </a:ext>
            </a:extLst>
          </p:cNvPr>
          <p:cNvSpPr txBox="1"/>
          <p:nvPr/>
        </p:nvSpPr>
        <p:spPr>
          <a:xfrm>
            <a:off x="3521413" y="453709"/>
            <a:ext cx="6400799" cy="584775"/>
          </a:xfrm>
          <a:prstGeom prst="rect">
            <a:avLst/>
          </a:prstGeom>
          <a:noFill/>
        </p:spPr>
        <p:txBody>
          <a:bodyPr wrap="square" rtlCol="0">
            <a:spAutoFit/>
          </a:bodyPr>
          <a:lstStyle/>
          <a:p>
            <a:pPr algn="just"/>
            <a:r>
              <a:rPr lang="x-none" sz="1600" b="1" dirty="0">
                <a:latin typeface="Arial" panose="020B0604020202020204" pitchFamily="34" charset="0"/>
                <a:cs typeface="Arial" panose="020B0604020202020204" pitchFamily="34" charset="0"/>
              </a:rPr>
              <a:t>Нөхөн үржихүйн туслах аргыг ашигласны үр дүнд    </a:t>
            </a:r>
            <a:endParaRPr lang="x-none" sz="1600" dirty="0">
              <a:latin typeface="Arial" panose="020B0604020202020204" pitchFamily="34" charset="0"/>
              <a:cs typeface="Arial" panose="020B0604020202020204" pitchFamily="34" charset="0"/>
            </a:endParaRPr>
          </a:p>
          <a:p>
            <a:pPr algn="just"/>
            <a:r>
              <a:rPr lang="x-none" sz="1600" b="1" dirty="0">
                <a:latin typeface="Arial" panose="020B0604020202020204" pitchFamily="34" charset="0"/>
                <a:cs typeface="Arial" panose="020B0604020202020204" pitchFamily="34" charset="0"/>
              </a:rPr>
              <a:t>               төрсөн хүүхдийн эцэг, эхийг тогтоох</a:t>
            </a:r>
            <a:endParaRPr lang="x-none" sz="1600" dirty="0">
              <a:latin typeface="Arial" panose="020B0604020202020204" pitchFamily="34" charset="0"/>
              <a:cs typeface="Arial" panose="020B0604020202020204" pitchFamily="34" charset="0"/>
            </a:endParaRPr>
          </a:p>
        </p:txBody>
      </p:sp>
      <p:sp>
        <p:nvSpPr>
          <p:cNvPr id="13" name="Rectangle 12">
            <a:extLst>
              <a:ext uri="{FF2B5EF4-FFF2-40B4-BE49-F238E27FC236}">
                <a16:creationId xmlns:a16="http://schemas.microsoft.com/office/drawing/2014/main" id="{09D8B7DB-4D17-784A-9A92-1264904A00E0}"/>
              </a:ext>
            </a:extLst>
          </p:cNvPr>
          <p:cNvSpPr/>
          <p:nvPr/>
        </p:nvSpPr>
        <p:spPr>
          <a:xfrm>
            <a:off x="9239830" y="2035306"/>
            <a:ext cx="2415861" cy="3924300"/>
          </a:xfrm>
          <a:prstGeom prst="rect">
            <a:avLst/>
          </a:prstGeom>
          <a:solidFill>
            <a:srgbClr val="0F16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x-none" sz="1200" dirty="0"/>
          </a:p>
          <a:p>
            <a:pPr algn="just"/>
            <a:r>
              <a:rPr lang="x-none" dirty="0">
                <a:latin typeface="Arial" panose="020B0604020202020204" pitchFamily="34" charset="0"/>
                <a:cs typeface="Arial" panose="020B0604020202020204" pitchFamily="34" charset="0"/>
              </a:rPr>
              <a:t>Нөхөн үржихүйн туслах технологийг ашиглах гэрээ байгуулсан үр хөврөлийн донор, эсхүл тээгч эмэгтэй өөрийгөө эцэг, эхээр тогтоолгох нэхэмжлэл гаргах эрхгүй.</a:t>
            </a:r>
            <a:r>
              <a:rPr lang="x-none" sz="1200"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p:txBody>
      </p:sp>
      <p:sp>
        <p:nvSpPr>
          <p:cNvPr id="14" name="TextBox 13">
            <a:extLst>
              <a:ext uri="{FF2B5EF4-FFF2-40B4-BE49-F238E27FC236}">
                <a16:creationId xmlns:a16="http://schemas.microsoft.com/office/drawing/2014/main" id="{9D83992E-635D-5D42-AAE8-7702567486DE}"/>
              </a:ext>
            </a:extLst>
          </p:cNvPr>
          <p:cNvSpPr txBox="1"/>
          <p:nvPr/>
        </p:nvSpPr>
        <p:spPr>
          <a:xfrm>
            <a:off x="1040860" y="1223235"/>
            <a:ext cx="10284090" cy="307777"/>
          </a:xfrm>
          <a:prstGeom prst="rect">
            <a:avLst/>
          </a:prstGeom>
          <a:solidFill>
            <a:schemeClr val="accent2"/>
          </a:solidFill>
        </p:spPr>
        <p:txBody>
          <a:bodyPr wrap="square" rtlCol="0">
            <a:spAutoFit/>
          </a:bodyPr>
          <a:lstStyle/>
          <a:p>
            <a:r>
              <a:rPr lang="x-none" sz="1400" dirty="0">
                <a:latin typeface="Arial" panose="020B0604020202020204" pitchFamily="34" charset="0"/>
                <a:cs typeface="Arial" panose="020B0604020202020204" pitchFamily="34" charset="0"/>
              </a:rPr>
              <a:t>“Нөхөн үржихүйн туслах технологийг ашиглаж хүүхэдтэй болох” гэж Донорын тухай хуулийн 3.1.18-д заасныг ойлгоно.</a:t>
            </a:r>
          </a:p>
        </p:txBody>
      </p:sp>
    </p:spTree>
    <p:extLst>
      <p:ext uri="{BB962C8B-B14F-4D97-AF65-F5344CB8AC3E}">
        <p14:creationId xmlns:p14="http://schemas.microsoft.com/office/powerpoint/2010/main" val="6635479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40436F2-737D-6C47-AB11-54F7784752D4}"/>
              </a:ext>
            </a:extLst>
          </p:cNvPr>
          <p:cNvSpPr/>
          <p:nvPr/>
        </p:nvSpPr>
        <p:spPr>
          <a:xfrm>
            <a:off x="1085028" y="1270724"/>
            <a:ext cx="4801412" cy="3924300"/>
          </a:xfrm>
          <a:prstGeom prst="rect">
            <a:avLst/>
          </a:prstGeom>
          <a:solidFill>
            <a:srgbClr val="0F16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mn-MN" sz="1200" dirty="0"/>
              <a:t> </a:t>
            </a:r>
            <a:endParaRPr lang="x-none" sz="1200" dirty="0"/>
          </a:p>
          <a:p>
            <a:endParaRPr lang="x-none" sz="1200" dirty="0"/>
          </a:p>
          <a:p>
            <a:endParaRPr lang="x-none" sz="1200" dirty="0"/>
          </a:p>
          <a:p>
            <a:r>
              <a:rPr lang="mn-MN" sz="1400" dirty="0">
                <a:latin typeface="Arial" panose="020B0604020202020204" pitchFamily="34" charset="0"/>
                <a:cs typeface="Arial" panose="020B0604020202020204" pitchFamily="34" charset="0"/>
              </a:rPr>
              <a:t>хүүхдийн биеийн болон сэтгэл зүйн эрүүл мэндийг хамгаалах, эрүүл, аюулгүй орчинд өсгөн бойжуулах, хоол хүнс, орон байр, хувцас, хичээлийн хэрэгсэл, тоглоом </a:t>
            </a:r>
            <a:r>
              <a:rPr lang="x-none" sz="1400" dirty="0">
                <a:latin typeface="Arial" panose="020B0604020202020204" pitchFamily="34" charset="0"/>
                <a:cs typeface="Arial" panose="020B0604020202020204" pitchFamily="34" charset="0"/>
              </a:rPr>
              <a:t>зэрэг сурах, хөгжихөд </a:t>
            </a:r>
            <a:r>
              <a:rPr lang="mn-MN" sz="1400" dirty="0">
                <a:latin typeface="Arial" panose="020B0604020202020204" pitchFamily="34" charset="0"/>
                <a:cs typeface="Arial" panose="020B0604020202020204" pitchFamily="34" charset="0"/>
              </a:rPr>
              <a:t>шаардлагатай зүйлээр хангах;</a:t>
            </a:r>
            <a:endParaRPr lang="x-none" sz="1400" dirty="0">
              <a:latin typeface="Arial" panose="020B0604020202020204" pitchFamily="34" charset="0"/>
              <a:cs typeface="Arial" panose="020B0604020202020204" pitchFamily="34" charset="0"/>
            </a:endParaRPr>
          </a:p>
          <a:p>
            <a:r>
              <a:rPr lang="mn-MN" sz="1400" dirty="0">
                <a:latin typeface="Arial" panose="020B0604020202020204" pitchFamily="34" charset="0"/>
                <a:cs typeface="Arial" panose="020B0604020202020204" pitchFamily="34" charset="0"/>
              </a:rPr>
              <a:t> </a:t>
            </a:r>
            <a:endParaRPr lang="x-none" sz="1400" dirty="0">
              <a:latin typeface="Arial" panose="020B0604020202020204" pitchFamily="34" charset="0"/>
              <a:cs typeface="Arial" panose="020B0604020202020204" pitchFamily="34" charset="0"/>
            </a:endParaRPr>
          </a:p>
          <a:p>
            <a:r>
              <a:rPr lang="mn-MN" sz="1400" dirty="0">
                <a:latin typeface="Arial" panose="020B0604020202020204" pitchFamily="34" charset="0"/>
                <a:cs typeface="Arial" panose="020B0604020202020204" pitchFamily="34" charset="0"/>
              </a:rPr>
              <a:t>хүүхдээ асран хамгаалах, харгалзан дэмжих, тэжээн тэтгэх;  </a:t>
            </a:r>
            <a:endParaRPr lang="x-none" sz="1400" dirty="0">
              <a:latin typeface="Arial" panose="020B0604020202020204" pitchFamily="34" charset="0"/>
              <a:cs typeface="Arial" panose="020B0604020202020204" pitchFamily="34" charset="0"/>
            </a:endParaRPr>
          </a:p>
          <a:p>
            <a:r>
              <a:rPr lang="mn-MN" sz="1400" dirty="0">
                <a:latin typeface="Arial" panose="020B0604020202020204" pitchFamily="34" charset="0"/>
                <a:cs typeface="Arial" panose="020B0604020202020204" pitchFamily="34" charset="0"/>
              </a:rPr>
              <a:t>төрөлх хэл, бичиг үсэг, суурь боловсрол эзэмшүүлэх;</a:t>
            </a:r>
            <a:endParaRPr lang="x-none" sz="1400" dirty="0">
              <a:latin typeface="Arial" panose="020B0604020202020204" pitchFamily="34" charset="0"/>
              <a:cs typeface="Arial" panose="020B0604020202020204" pitchFamily="34" charset="0"/>
            </a:endParaRPr>
          </a:p>
          <a:p>
            <a:r>
              <a:rPr lang="mn-MN" sz="1400" dirty="0">
                <a:latin typeface="Arial" panose="020B0604020202020204" pitchFamily="34" charset="0"/>
                <a:cs typeface="Arial" panose="020B0604020202020204" pitchFamily="34" charset="0"/>
              </a:rPr>
              <a:t>хүүхдийн эд хөрөнгийг хамгаалах, зохистой захиран зарцуулах; </a:t>
            </a:r>
            <a:endParaRPr lang="x-none" sz="1400" dirty="0">
              <a:latin typeface="Arial" panose="020B0604020202020204" pitchFamily="34" charset="0"/>
              <a:cs typeface="Arial" panose="020B0604020202020204" pitchFamily="34" charset="0"/>
            </a:endParaRPr>
          </a:p>
          <a:p>
            <a:r>
              <a:rPr lang="mn-MN" sz="1400" dirty="0">
                <a:latin typeface="Arial" panose="020B0604020202020204" pitchFamily="34" charset="0"/>
                <a:cs typeface="Arial" panose="020B0604020202020204" pitchFamily="34" charset="0"/>
              </a:rPr>
              <a:t>хүчирхийллээс ангид төлөвшүүлэх</a:t>
            </a:r>
            <a:r>
              <a:rPr lang="x-none" sz="1400" dirty="0">
                <a:latin typeface="Arial" panose="020B0604020202020204" pitchFamily="34" charset="0"/>
                <a:cs typeface="Arial" panose="020B0604020202020204" pitchFamily="34" charset="0"/>
              </a:rPr>
              <a:t>; </a:t>
            </a:r>
          </a:p>
          <a:p>
            <a:r>
              <a:rPr lang="mn-MN" sz="1400" dirty="0">
                <a:latin typeface="Arial" panose="020B0604020202020204" pitchFamily="34" charset="0"/>
                <a:cs typeface="Arial" panose="020B0604020202020204" pitchFamily="34" charset="0"/>
              </a:rPr>
              <a:t>хуульд заасан бусад үүрэг.</a:t>
            </a:r>
            <a:r>
              <a:rPr lang="mn-MN" sz="1400" strike="sngStrike" dirty="0">
                <a:latin typeface="Arial" panose="020B0604020202020204" pitchFamily="34" charset="0"/>
                <a:cs typeface="Arial" panose="020B0604020202020204" pitchFamily="34" charset="0"/>
              </a:rPr>
              <a:t> </a:t>
            </a:r>
            <a:endParaRPr lang="x-none" sz="1400" dirty="0">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4F1A6ECE-5323-1947-9EF5-DD9832BC088D}"/>
              </a:ext>
            </a:extLst>
          </p:cNvPr>
          <p:cNvSpPr/>
          <p:nvPr/>
        </p:nvSpPr>
        <p:spPr>
          <a:xfrm>
            <a:off x="6305562" y="1274049"/>
            <a:ext cx="4801412" cy="3924300"/>
          </a:xfrm>
          <a:prstGeom prst="rect">
            <a:avLst/>
          </a:prstGeom>
          <a:solidFill>
            <a:srgbClr val="0F16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x-none" dirty="0"/>
          </a:p>
          <a:p>
            <a:endParaRPr lang="x-none" dirty="0"/>
          </a:p>
          <a:p>
            <a:endParaRPr lang="x-none" dirty="0"/>
          </a:p>
          <a:p>
            <a:r>
              <a:rPr lang="mn-MN" sz="1400" dirty="0">
                <a:latin typeface="Arial" panose="020B0604020202020204" pitchFamily="34" charset="0"/>
                <a:cs typeface="Arial" panose="020B0604020202020204" pitchFamily="34" charset="0"/>
              </a:rPr>
              <a:t>хүүхдийн</a:t>
            </a:r>
            <a:r>
              <a:rPr lang="x-none" sz="1400" dirty="0">
                <a:latin typeface="Arial" panose="020B0604020202020204" pitchFamily="34" charset="0"/>
                <a:cs typeface="Arial" panose="020B0604020202020204" pitchFamily="34" charset="0"/>
              </a:rPr>
              <a:t> нас, бие, сэтгэхүйн онцлогт тохирох аргаар хүмүүжүүлэх; </a:t>
            </a:r>
          </a:p>
          <a:p>
            <a:r>
              <a:rPr lang="x-none" sz="1400" dirty="0">
                <a:latin typeface="Arial" panose="020B0604020202020204" pitchFamily="34" charset="0"/>
                <a:cs typeface="Arial" panose="020B0604020202020204" pitchFamily="34" charset="0"/>
              </a:rPr>
              <a:t>хүүхдэдээ </a:t>
            </a:r>
            <a:r>
              <a:rPr lang="mn-MN" sz="1400" dirty="0">
                <a:latin typeface="Arial" panose="020B0604020202020204" pitchFamily="34" charset="0"/>
                <a:cs typeface="Arial" panose="020B0604020202020204" pitchFamily="34" charset="0"/>
              </a:rPr>
              <a:t>гэр бүлийн </a:t>
            </a:r>
            <a:r>
              <a:rPr lang="x-none" sz="1400" dirty="0">
                <a:latin typeface="Arial" panose="020B0604020202020204" pitchFamily="34" charset="0"/>
                <a:cs typeface="Arial" panose="020B0604020202020204" pitchFamily="34" charset="0"/>
              </a:rPr>
              <a:t>угийн бичиг өвлүүлэх</a:t>
            </a:r>
            <a:r>
              <a:rPr lang="mn-MN" sz="1400" dirty="0">
                <a:latin typeface="Arial" panose="020B0604020202020204" pitchFamily="34" charset="0"/>
                <a:cs typeface="Arial" panose="020B0604020202020204" pitchFamily="34" charset="0"/>
              </a:rPr>
              <a:t>, цус ойртолтоос үүсэх үр дагаврыг тайлбарлан таниулах;</a:t>
            </a:r>
            <a:endParaRPr lang="x-none" sz="1400" dirty="0">
              <a:latin typeface="Arial" panose="020B0604020202020204" pitchFamily="34" charset="0"/>
              <a:cs typeface="Arial" panose="020B0604020202020204" pitchFamily="34" charset="0"/>
            </a:endParaRPr>
          </a:p>
          <a:p>
            <a:r>
              <a:rPr lang="mn-MN" sz="1400" dirty="0">
                <a:latin typeface="Arial" panose="020B0604020202020204" pitchFamily="34" charset="0"/>
                <a:cs typeface="Arial" panose="020B0604020202020204" pitchFamily="34" charset="0"/>
              </a:rPr>
              <a:t>хүүхдээ эцэг эх, ахмад настныг хүндлэх, хайрлах, бусдыг хүндэтгэх соёлд сургах</a:t>
            </a:r>
            <a:r>
              <a:rPr lang="x-none" sz="1400" dirty="0">
                <a:latin typeface="Arial" panose="020B0604020202020204" pitchFamily="34" charset="0"/>
                <a:cs typeface="Arial" panose="020B0604020202020204" pitchFamily="34" charset="0"/>
              </a:rPr>
              <a:t>, ёс суртахуунд төлөвшүүлэх</a:t>
            </a:r>
            <a:r>
              <a:rPr lang="en-US" sz="1400" dirty="0">
                <a:latin typeface="Arial" panose="020B0604020202020204" pitchFamily="34" charset="0"/>
                <a:cs typeface="Arial" panose="020B0604020202020204" pitchFamily="34" charset="0"/>
              </a:rPr>
              <a:t>;</a:t>
            </a:r>
            <a:endParaRPr lang="x-none" sz="1400" dirty="0">
              <a:latin typeface="Arial" panose="020B0604020202020204" pitchFamily="34" charset="0"/>
              <a:cs typeface="Arial" panose="020B0604020202020204" pitchFamily="34" charset="0"/>
            </a:endParaRPr>
          </a:p>
          <a:p>
            <a:r>
              <a:rPr lang="x-none" sz="1400" dirty="0">
                <a:latin typeface="Arial" panose="020B0604020202020204" pitchFamily="34" charset="0"/>
                <a:cs typeface="Arial" panose="020B0604020202020204" pitchFamily="34" charset="0"/>
              </a:rPr>
              <a:t>авьяас, хүсэл сонирхлыг нь дэмжих</a:t>
            </a:r>
            <a:r>
              <a:rPr lang="mn-MN" sz="1400" dirty="0">
                <a:latin typeface="Arial" panose="020B0604020202020204" pitchFamily="34" charset="0"/>
                <a:cs typeface="Arial" panose="020B0604020202020204" pitchFamily="34" charset="0"/>
              </a:rPr>
              <a:t>;</a:t>
            </a:r>
            <a:endParaRPr lang="x-none" sz="1400" dirty="0">
              <a:latin typeface="Arial" panose="020B0604020202020204" pitchFamily="34" charset="0"/>
              <a:cs typeface="Arial" panose="020B0604020202020204" pitchFamily="34" charset="0"/>
            </a:endParaRPr>
          </a:p>
          <a:p>
            <a:r>
              <a:rPr lang="mn-MN" sz="1400" dirty="0">
                <a:latin typeface="Arial" panose="020B0604020202020204" pitchFamily="34" charset="0"/>
                <a:cs typeface="Arial" panose="020B0604020202020204" pitchFamily="34" charset="0"/>
              </a:rPr>
              <a:t>түүх, соёл, үндэсний ёс заншил, уламжлалаа дээдлэх, байгаль эх дэлхийгээ хайрлах ухамсрыг төлөвшүүлэх;</a:t>
            </a:r>
            <a:endParaRPr lang="x-none" sz="1400" dirty="0">
              <a:latin typeface="Arial" panose="020B0604020202020204" pitchFamily="34" charset="0"/>
              <a:cs typeface="Arial" panose="020B0604020202020204" pitchFamily="34" charset="0"/>
            </a:endParaRPr>
          </a:p>
          <a:p>
            <a:r>
              <a:rPr lang="mn-MN" sz="1400" dirty="0">
                <a:latin typeface="Arial" panose="020B0604020202020204" pitchFamily="34" charset="0"/>
                <a:cs typeface="Arial" panose="020B0604020202020204" pitchFamily="34" charset="0"/>
              </a:rPr>
              <a:t>хүүхэд эрхээ хамгаалж, үүргээ биелүүлэхэд нь туслах</a:t>
            </a:r>
            <a:r>
              <a:rPr lang="en-US" sz="1400" dirty="0">
                <a:latin typeface="Arial" panose="020B0604020202020204" pitchFamily="34" charset="0"/>
                <a:cs typeface="Arial" panose="020B0604020202020204" pitchFamily="34" charset="0"/>
              </a:rPr>
              <a:t>.</a:t>
            </a:r>
            <a:endParaRPr lang="x-none" sz="140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4995DA80-65A6-5149-8573-B9F705F68370}"/>
              </a:ext>
            </a:extLst>
          </p:cNvPr>
          <p:cNvSpPr txBox="1"/>
          <p:nvPr/>
        </p:nvSpPr>
        <p:spPr>
          <a:xfrm>
            <a:off x="5146233" y="541258"/>
            <a:ext cx="2248693" cy="369332"/>
          </a:xfrm>
          <a:prstGeom prst="rect">
            <a:avLst/>
          </a:prstGeom>
          <a:noFill/>
        </p:spPr>
        <p:txBody>
          <a:bodyPr wrap="none" rtlCol="0">
            <a:spAutoFit/>
          </a:bodyPr>
          <a:lstStyle/>
          <a:p>
            <a:r>
              <a:rPr lang="x-none" b="1" dirty="0">
                <a:latin typeface="Arial" panose="020B0604020202020204" pitchFamily="34" charset="0"/>
                <a:cs typeface="Arial" panose="020B0604020202020204" pitchFamily="34" charset="0"/>
              </a:rPr>
              <a:t>Эцэг, эхийн үүрэг </a:t>
            </a:r>
            <a:endParaRPr lang="x-none" dirty="0">
              <a:latin typeface="Arial" panose="020B0604020202020204" pitchFamily="34" charset="0"/>
              <a:cs typeface="Arial" panose="020B0604020202020204" pitchFamily="34" charset="0"/>
            </a:endParaRPr>
          </a:p>
        </p:txBody>
      </p:sp>
      <p:sp>
        <p:nvSpPr>
          <p:cNvPr id="6" name="Rectangle: Rounded Corners 8">
            <a:extLst>
              <a:ext uri="{FF2B5EF4-FFF2-40B4-BE49-F238E27FC236}">
                <a16:creationId xmlns:a16="http://schemas.microsoft.com/office/drawing/2014/main" id="{EDF46100-D639-4E4F-8C38-E608289DB030}"/>
              </a:ext>
            </a:extLst>
          </p:cNvPr>
          <p:cNvSpPr/>
          <p:nvPr/>
        </p:nvSpPr>
        <p:spPr>
          <a:xfrm>
            <a:off x="5875695" y="1053844"/>
            <a:ext cx="647702" cy="45719"/>
          </a:xfrm>
          <a:prstGeom prst="roundRect">
            <a:avLst>
              <a:gd name="adj" fmla="val 50000"/>
            </a:avLst>
          </a:prstGeom>
          <a:solidFill>
            <a:srgbClr val="FF9A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1E587FE4-CAB2-AE44-83FC-47D27894C82B}"/>
              </a:ext>
            </a:extLst>
          </p:cNvPr>
          <p:cNvSpPr txBox="1"/>
          <p:nvPr/>
        </p:nvSpPr>
        <p:spPr>
          <a:xfrm>
            <a:off x="2564912" y="1415781"/>
            <a:ext cx="1935803" cy="369332"/>
          </a:xfrm>
          <a:prstGeom prst="rect">
            <a:avLst/>
          </a:prstGeom>
          <a:noFill/>
        </p:spPr>
        <p:txBody>
          <a:bodyPr wrap="square" rtlCol="0">
            <a:spAutoFit/>
          </a:bodyPr>
          <a:lstStyle/>
          <a:p>
            <a:pPr algn="ctr"/>
            <a:r>
              <a:rPr lang="x-none" b="1" dirty="0">
                <a:solidFill>
                  <a:schemeClr val="bg1"/>
                </a:solidFill>
                <a:latin typeface="Arial" panose="020B0604020202020204" pitchFamily="34" charset="0"/>
                <a:cs typeface="Arial" panose="020B0604020202020204" pitchFamily="34" charset="0"/>
              </a:rPr>
              <a:t>ҮНДСЭН </a:t>
            </a:r>
            <a:r>
              <a:rPr lang="mn-MN" b="1" dirty="0">
                <a:solidFill>
                  <a:schemeClr val="bg1"/>
                </a:solidFill>
                <a:latin typeface="Arial" panose="020B0604020202020204" pitchFamily="34" charset="0"/>
                <a:cs typeface="Arial" panose="020B0604020202020204" pitchFamily="34" charset="0"/>
              </a:rPr>
              <a:t>ҮҮРЭГ</a:t>
            </a:r>
            <a:endParaRPr lang="en-US" dirty="0">
              <a:solidFill>
                <a:schemeClr val="bg1"/>
              </a:solidFill>
              <a:latin typeface="Arial" panose="020B0604020202020204" pitchFamily="34" charset="0"/>
              <a:cs typeface="Arial" panose="020B0604020202020204" pitchFamily="34" charset="0"/>
            </a:endParaRPr>
          </a:p>
        </p:txBody>
      </p:sp>
      <p:sp>
        <p:nvSpPr>
          <p:cNvPr id="10" name="Rectangle: Rounded Corners 8">
            <a:extLst>
              <a:ext uri="{FF2B5EF4-FFF2-40B4-BE49-F238E27FC236}">
                <a16:creationId xmlns:a16="http://schemas.microsoft.com/office/drawing/2014/main" id="{3D05C73D-2D39-1747-AE3A-CA33CBE62D56}"/>
              </a:ext>
            </a:extLst>
          </p:cNvPr>
          <p:cNvSpPr/>
          <p:nvPr/>
        </p:nvSpPr>
        <p:spPr>
          <a:xfrm>
            <a:off x="3208962" y="1889998"/>
            <a:ext cx="647702" cy="45719"/>
          </a:xfrm>
          <a:prstGeom prst="roundRect">
            <a:avLst>
              <a:gd name="adj" fmla="val 50000"/>
            </a:avLst>
          </a:prstGeom>
          <a:solidFill>
            <a:srgbClr val="FF9A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64108B43-19E1-A346-83D7-6ED6B1E26EBE}"/>
              </a:ext>
            </a:extLst>
          </p:cNvPr>
          <p:cNvSpPr txBox="1"/>
          <p:nvPr/>
        </p:nvSpPr>
        <p:spPr>
          <a:xfrm>
            <a:off x="7791334" y="1428389"/>
            <a:ext cx="1984443" cy="800219"/>
          </a:xfrm>
          <a:prstGeom prst="rect">
            <a:avLst/>
          </a:prstGeom>
          <a:noFill/>
        </p:spPr>
        <p:txBody>
          <a:bodyPr wrap="square" rtlCol="0">
            <a:spAutoFit/>
          </a:bodyPr>
          <a:lstStyle/>
          <a:p>
            <a:pPr algn="ctr"/>
            <a:r>
              <a:rPr lang="x-none" sz="1400" b="1" dirty="0">
                <a:solidFill>
                  <a:schemeClr val="bg1"/>
                </a:solidFill>
                <a:latin typeface="Arial" panose="020B0604020202020204" pitchFamily="34" charset="0"/>
                <a:cs typeface="Arial" panose="020B0604020202020204" pitchFamily="34" charset="0"/>
              </a:rPr>
              <a:t>ЁС СУРТАХҮҮНИЙ </a:t>
            </a:r>
            <a:r>
              <a:rPr lang="mn-MN" sz="1400" b="1" dirty="0">
                <a:solidFill>
                  <a:schemeClr val="bg1"/>
                </a:solidFill>
                <a:latin typeface="Arial" panose="020B0604020202020204" pitchFamily="34" charset="0"/>
                <a:cs typeface="Arial" panose="020B0604020202020204" pitchFamily="34" charset="0"/>
              </a:rPr>
              <a:t>ҮҮРЭГ</a:t>
            </a:r>
            <a:endParaRPr lang="en-US" sz="1400" dirty="0">
              <a:solidFill>
                <a:schemeClr val="bg1"/>
              </a:solidFill>
              <a:latin typeface="Arial" panose="020B0604020202020204" pitchFamily="34" charset="0"/>
              <a:cs typeface="Arial" panose="020B0604020202020204" pitchFamily="34" charset="0"/>
            </a:endParaRPr>
          </a:p>
          <a:p>
            <a:endParaRPr lang="x-none" dirty="0"/>
          </a:p>
        </p:txBody>
      </p:sp>
      <p:sp>
        <p:nvSpPr>
          <p:cNvPr id="12" name="Rectangle: Rounded Corners 8">
            <a:extLst>
              <a:ext uri="{FF2B5EF4-FFF2-40B4-BE49-F238E27FC236}">
                <a16:creationId xmlns:a16="http://schemas.microsoft.com/office/drawing/2014/main" id="{100C8FA7-99B8-164F-BAAD-2638AD98E469}"/>
              </a:ext>
            </a:extLst>
          </p:cNvPr>
          <p:cNvSpPr/>
          <p:nvPr/>
        </p:nvSpPr>
        <p:spPr>
          <a:xfrm>
            <a:off x="8382417" y="2058434"/>
            <a:ext cx="647702" cy="45719"/>
          </a:xfrm>
          <a:prstGeom prst="roundRect">
            <a:avLst>
              <a:gd name="adj" fmla="val 50000"/>
            </a:avLst>
          </a:prstGeom>
          <a:solidFill>
            <a:srgbClr val="FF9A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2809885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40436F2-737D-6C47-AB11-54F7784752D4}"/>
              </a:ext>
            </a:extLst>
          </p:cNvPr>
          <p:cNvSpPr/>
          <p:nvPr/>
        </p:nvSpPr>
        <p:spPr>
          <a:xfrm>
            <a:off x="1678209" y="2012501"/>
            <a:ext cx="9056451" cy="4530673"/>
          </a:xfrm>
          <a:prstGeom prst="rect">
            <a:avLst/>
          </a:prstGeom>
          <a:solidFill>
            <a:srgbClr val="0F16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mn-MN" sz="1400" dirty="0">
                <a:latin typeface="Arial" panose="020B0604020202020204" pitchFamily="34" charset="0"/>
                <a:cs typeface="Arial" panose="020B0604020202020204" pitchFamily="34" charset="0"/>
              </a:rPr>
              <a:t>Эцэг, эх нь гэрлэлтээ цуцлуулсан, эсхүл хүндэтгэн үзэх бусад шалтгаанаар хүүхдийн оршин суугаа газраас өөр газарт ажиллаж, сурч, амьдарч байгаа, хорих ял эдэлж байгаа, хугацаат цэргийн алба хааж байгаа болон бусад шалтгаанаар эцэг, эхийг энэ хуульд заасан үүргээс чөлөөлөх үндэслэл болохгүй.</a:t>
            </a:r>
            <a:endParaRPr lang="x-none" sz="1400" dirty="0">
              <a:latin typeface="Arial" panose="020B0604020202020204" pitchFamily="34" charset="0"/>
              <a:cs typeface="Arial" panose="020B0604020202020204" pitchFamily="34" charset="0"/>
            </a:endParaRPr>
          </a:p>
          <a:p>
            <a:pPr algn="just"/>
            <a:r>
              <a:rPr lang="mn-MN" sz="1400" dirty="0">
                <a:latin typeface="Arial" panose="020B0604020202020204" pitchFamily="34" charset="0"/>
                <a:cs typeface="Arial" panose="020B0604020202020204" pitchFamily="34" charset="0"/>
              </a:rPr>
              <a:t> </a:t>
            </a:r>
            <a:endParaRPr lang="x-none" sz="1400" dirty="0">
              <a:latin typeface="Arial" panose="020B0604020202020204" pitchFamily="34" charset="0"/>
              <a:cs typeface="Arial" panose="020B0604020202020204" pitchFamily="34" charset="0"/>
            </a:endParaRPr>
          </a:p>
          <a:p>
            <a:pPr algn="just"/>
            <a:r>
              <a:rPr lang="mn-MN" sz="1400" dirty="0">
                <a:latin typeface="Arial" panose="020B0604020202020204" pitchFamily="34" charset="0"/>
                <a:cs typeface="Arial" panose="020B0604020202020204" pitchFamily="34" charset="0"/>
              </a:rPr>
              <a:t>Гэрлэлтээ цуцлуулсан, эсхүл бүртгүүлээгүй хамт амьдарч байсан эцэг, эх тусдаа амьдарч байгаа бол эрх, үүргээ хэрэгжүүлэхэд хэн нэгэндээ саад учруулахыг хориглоно.</a:t>
            </a:r>
            <a:endParaRPr lang="x-none" sz="1400" dirty="0">
              <a:latin typeface="Arial" panose="020B0604020202020204" pitchFamily="34" charset="0"/>
              <a:cs typeface="Arial" panose="020B0604020202020204" pitchFamily="34" charset="0"/>
            </a:endParaRPr>
          </a:p>
          <a:p>
            <a:pPr algn="just"/>
            <a:r>
              <a:rPr lang="mn-MN" sz="1400" dirty="0">
                <a:latin typeface="Arial" panose="020B0604020202020204" pitchFamily="34" charset="0"/>
                <a:cs typeface="Arial" panose="020B0604020202020204" pitchFamily="34" charset="0"/>
              </a:rPr>
              <a:t> </a:t>
            </a:r>
            <a:endParaRPr lang="x-none" sz="1400" dirty="0">
              <a:latin typeface="Arial" panose="020B0604020202020204" pitchFamily="34" charset="0"/>
              <a:cs typeface="Arial" panose="020B0604020202020204" pitchFamily="34" charset="0"/>
            </a:endParaRPr>
          </a:p>
          <a:p>
            <a:pPr algn="just"/>
            <a:r>
              <a:rPr lang="mn-MN" sz="1400" dirty="0">
                <a:latin typeface="Arial" panose="020B0604020202020204" pitchFamily="34" charset="0"/>
                <a:cs typeface="Arial" panose="020B0604020202020204" pitchFamily="34" charset="0"/>
              </a:rPr>
              <a:t>Хүүхдийн эрх, ашиг сонирхолд харшлахааргүй бол гэрлэлтээ цуцлуулсан, гэрлэлтээ бүртгүүлээгүй хамт амьдарч байсан эцэг, эх тусдаа амьдарч байгаа бол эцэг, эхийн эрх, үүргээ хэрэгжүүлэх гэрээ байгуулж болно. </a:t>
            </a:r>
            <a:endParaRPr lang="x-none" sz="1400" dirty="0">
              <a:latin typeface="Arial" panose="020B0604020202020204" pitchFamily="34" charset="0"/>
              <a:cs typeface="Arial" panose="020B0604020202020204" pitchFamily="34" charset="0"/>
            </a:endParaRPr>
          </a:p>
          <a:p>
            <a:pPr algn="just"/>
            <a:r>
              <a:rPr lang="mn-MN" sz="1400" dirty="0">
                <a:latin typeface="Arial" panose="020B0604020202020204" pitchFamily="34" charset="0"/>
                <a:cs typeface="Arial" panose="020B0604020202020204" pitchFamily="34" charset="0"/>
              </a:rPr>
              <a:t> </a:t>
            </a:r>
            <a:endParaRPr lang="x-none" sz="1400" dirty="0">
              <a:latin typeface="Arial" panose="020B0604020202020204" pitchFamily="34" charset="0"/>
              <a:cs typeface="Arial" panose="020B0604020202020204" pitchFamily="34" charset="0"/>
            </a:endParaRPr>
          </a:p>
          <a:p>
            <a:pPr algn="just"/>
            <a:r>
              <a:rPr lang="mn-MN" sz="1400" dirty="0">
                <a:latin typeface="Arial" panose="020B0604020202020204" pitchFamily="34" charset="0"/>
                <a:cs typeface="Arial" panose="020B0604020202020204" pitchFamily="34" charset="0"/>
              </a:rPr>
              <a:t>Эцэг, эхийн эрх, үүргээ хэрэгжүүлэх тухай гэрээгээр хүүхэдтэй хамт амьдрах эцэг, эсхүл эх, тусдаа амьдрах эцэг, эсхүл эхийн хүүхдүүдтэй харилцах, тэднийг хүмүүжүүлэхэд хүлээх үүрэг, олгох тэтгэлгийн хэмжээг тохиролцож болно.</a:t>
            </a:r>
            <a:endParaRPr lang="x-none" sz="1400" dirty="0">
              <a:latin typeface="Arial" panose="020B0604020202020204" pitchFamily="34" charset="0"/>
              <a:cs typeface="Arial" panose="020B0604020202020204" pitchFamily="34" charset="0"/>
            </a:endParaRPr>
          </a:p>
          <a:p>
            <a:pPr algn="just"/>
            <a:r>
              <a:rPr lang="mn-MN" sz="1400" dirty="0">
                <a:latin typeface="Arial" panose="020B0604020202020204" pitchFamily="34" charset="0"/>
                <a:cs typeface="Arial" panose="020B0604020202020204" pitchFamily="34" charset="0"/>
              </a:rPr>
              <a:t> </a:t>
            </a:r>
            <a:endParaRPr lang="x-none" sz="1400" dirty="0">
              <a:latin typeface="Arial" panose="020B0604020202020204" pitchFamily="34" charset="0"/>
              <a:cs typeface="Arial" panose="020B0604020202020204" pitchFamily="34" charset="0"/>
            </a:endParaRPr>
          </a:p>
          <a:p>
            <a:pPr algn="just"/>
            <a:r>
              <a:rPr lang="mn-MN" sz="1400" dirty="0">
                <a:latin typeface="Arial" panose="020B0604020202020204" pitchFamily="34" charset="0"/>
                <a:cs typeface="Arial" panose="020B0604020202020204" pitchFamily="34" charset="0"/>
              </a:rPr>
              <a:t>Эцэг, эхийн эрх, үүргээ хэрэгжүүлэх тухай гэрээгээр хүүхдийн эрх, эрх, хууль ёсны ашиг сонирхлыг хохирох, дордуулах нөхцөлийг тохиролцохыг хориглоно</a:t>
            </a:r>
            <a:r>
              <a:rPr lang="x-none" sz="1400" dirty="0">
                <a:latin typeface="Arial" panose="020B0604020202020204" pitchFamily="34" charset="0"/>
                <a:cs typeface="Arial" panose="020B0604020202020204" pitchFamily="34" charset="0"/>
              </a:rPr>
              <a:t>.</a:t>
            </a:r>
          </a:p>
        </p:txBody>
      </p:sp>
      <p:sp>
        <p:nvSpPr>
          <p:cNvPr id="5" name="TextBox 4">
            <a:extLst>
              <a:ext uri="{FF2B5EF4-FFF2-40B4-BE49-F238E27FC236}">
                <a16:creationId xmlns:a16="http://schemas.microsoft.com/office/drawing/2014/main" id="{4995DA80-65A6-5149-8573-B9F705F68370}"/>
              </a:ext>
            </a:extLst>
          </p:cNvPr>
          <p:cNvSpPr txBox="1"/>
          <p:nvPr/>
        </p:nvSpPr>
        <p:spPr>
          <a:xfrm>
            <a:off x="3297908" y="593547"/>
            <a:ext cx="6096734" cy="369332"/>
          </a:xfrm>
          <a:prstGeom prst="rect">
            <a:avLst/>
          </a:prstGeom>
          <a:noFill/>
        </p:spPr>
        <p:txBody>
          <a:bodyPr wrap="none" rtlCol="0">
            <a:spAutoFit/>
          </a:bodyPr>
          <a:lstStyle/>
          <a:p>
            <a:r>
              <a:rPr lang="mn-MN" b="1" dirty="0">
                <a:latin typeface="Arial" panose="020B0604020202020204" pitchFamily="34" charset="0"/>
                <a:cs typeface="Arial" panose="020B0604020202020204" pitchFamily="34" charset="0"/>
              </a:rPr>
              <a:t>Хүүхдээс тусдаа амьдарч байгаа </a:t>
            </a:r>
            <a:r>
              <a:rPr lang="x-none" b="1" dirty="0">
                <a:latin typeface="Arial" panose="020B0604020202020204" pitchFamily="34" charset="0"/>
                <a:cs typeface="Arial" panose="020B0604020202020204" pitchFamily="34" charset="0"/>
              </a:rPr>
              <a:t>эцэг, эхийн үүрэг </a:t>
            </a:r>
            <a:endParaRPr lang="x-none" dirty="0">
              <a:latin typeface="Arial" panose="020B0604020202020204" pitchFamily="34" charset="0"/>
              <a:cs typeface="Arial" panose="020B0604020202020204" pitchFamily="34" charset="0"/>
            </a:endParaRPr>
          </a:p>
        </p:txBody>
      </p:sp>
      <p:sp>
        <p:nvSpPr>
          <p:cNvPr id="6" name="Rectangle: Rounded Corners 8">
            <a:extLst>
              <a:ext uri="{FF2B5EF4-FFF2-40B4-BE49-F238E27FC236}">
                <a16:creationId xmlns:a16="http://schemas.microsoft.com/office/drawing/2014/main" id="{EDF46100-D639-4E4F-8C38-E608289DB030}"/>
              </a:ext>
            </a:extLst>
          </p:cNvPr>
          <p:cNvSpPr/>
          <p:nvPr/>
        </p:nvSpPr>
        <p:spPr>
          <a:xfrm>
            <a:off x="6022424" y="1063571"/>
            <a:ext cx="647702" cy="45719"/>
          </a:xfrm>
          <a:prstGeom prst="roundRect">
            <a:avLst>
              <a:gd name="adj" fmla="val 50000"/>
            </a:avLst>
          </a:prstGeom>
          <a:solidFill>
            <a:srgbClr val="FF9A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F16011A5-AB2E-AC4E-9B89-11C26F962C02}"/>
              </a:ext>
            </a:extLst>
          </p:cNvPr>
          <p:cNvSpPr txBox="1"/>
          <p:nvPr/>
        </p:nvSpPr>
        <p:spPr>
          <a:xfrm>
            <a:off x="1678208" y="1446238"/>
            <a:ext cx="9056452" cy="523220"/>
          </a:xfrm>
          <a:prstGeom prst="rect">
            <a:avLst/>
          </a:prstGeom>
          <a:solidFill>
            <a:schemeClr val="accent2"/>
          </a:solidFill>
        </p:spPr>
        <p:txBody>
          <a:bodyPr wrap="square" rtlCol="0">
            <a:spAutoFit/>
          </a:bodyPr>
          <a:lstStyle/>
          <a:p>
            <a:pPr algn="ctr"/>
            <a:r>
              <a:rPr lang="en-US" sz="1400" dirty="0">
                <a:solidFill>
                  <a:schemeClr val="bg1"/>
                </a:solidFill>
                <a:latin typeface="Arial" panose="020B0604020202020204" pitchFamily="34" charset="0"/>
                <a:cs typeface="Arial" panose="020B0604020202020204" pitchFamily="34" charset="0"/>
              </a:rPr>
              <a:t> “</a:t>
            </a:r>
            <a:r>
              <a:rPr lang="en-US" sz="1400" dirty="0" err="1">
                <a:solidFill>
                  <a:schemeClr val="bg1"/>
                </a:solidFill>
                <a:latin typeface="Arial" panose="020B0604020202020204" pitchFamily="34" charset="0"/>
                <a:cs typeface="Arial" panose="020B0604020202020204" pitchFamily="34" charset="0"/>
              </a:rPr>
              <a:t>coparentalité</a:t>
            </a:r>
            <a:r>
              <a:rPr lang="en-US" sz="1400" dirty="0">
                <a:solidFill>
                  <a:schemeClr val="bg1"/>
                </a:solidFill>
                <a:latin typeface="Arial" panose="020B0604020202020204" pitchFamily="34" charset="0"/>
                <a:cs typeface="Arial" panose="020B0604020202020204" pitchFamily="34" charset="0"/>
              </a:rPr>
              <a:t>” principle</a:t>
            </a:r>
          </a:p>
          <a:p>
            <a:pPr algn="ctr"/>
            <a:r>
              <a:rPr lang="en-US" sz="1400" b="1" dirty="0">
                <a:solidFill>
                  <a:schemeClr val="bg1"/>
                </a:solidFill>
                <a:latin typeface="Arial" panose="020B0604020202020204" pitchFamily="34" charset="0"/>
                <a:cs typeface="Arial" panose="020B0604020202020204" pitchFamily="34" charset="0"/>
              </a:rPr>
              <a:t>“frequent, continuing and meaningful contact”</a:t>
            </a:r>
            <a:endParaRPr lang="x-none" sz="14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039341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F1A6ECE-5323-1947-9EF5-DD9832BC088D}"/>
              </a:ext>
            </a:extLst>
          </p:cNvPr>
          <p:cNvSpPr/>
          <p:nvPr/>
        </p:nvSpPr>
        <p:spPr>
          <a:xfrm>
            <a:off x="953954" y="2813483"/>
            <a:ext cx="10284090" cy="3924300"/>
          </a:xfrm>
          <a:prstGeom prst="rect">
            <a:avLst/>
          </a:prstGeom>
          <a:solidFill>
            <a:srgbClr val="0F16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x-none" dirty="0"/>
          </a:p>
        </p:txBody>
      </p:sp>
      <p:sp>
        <p:nvSpPr>
          <p:cNvPr id="5" name="TextBox 4">
            <a:extLst>
              <a:ext uri="{FF2B5EF4-FFF2-40B4-BE49-F238E27FC236}">
                <a16:creationId xmlns:a16="http://schemas.microsoft.com/office/drawing/2014/main" id="{4995DA80-65A6-5149-8573-B9F705F68370}"/>
              </a:ext>
            </a:extLst>
          </p:cNvPr>
          <p:cNvSpPr txBox="1"/>
          <p:nvPr/>
        </p:nvSpPr>
        <p:spPr>
          <a:xfrm>
            <a:off x="3638446" y="478188"/>
            <a:ext cx="5817426" cy="369332"/>
          </a:xfrm>
          <a:prstGeom prst="rect">
            <a:avLst/>
          </a:prstGeom>
          <a:noFill/>
        </p:spPr>
        <p:txBody>
          <a:bodyPr wrap="none" rtlCol="0">
            <a:spAutoFit/>
          </a:bodyPr>
          <a:lstStyle/>
          <a:p>
            <a:r>
              <a:rPr lang="x-none" b="1" dirty="0">
                <a:latin typeface="Arial" panose="020B0604020202020204" pitchFamily="34" charset="0"/>
                <a:cs typeface="Arial" panose="020B0604020202020204" pitchFamily="34" charset="0"/>
              </a:rPr>
              <a:t>Эцэг, эх болон хүүхдийн эд хөрөнгийн харилцаа</a:t>
            </a:r>
            <a:r>
              <a:rPr lang="x-none" dirty="0">
                <a:latin typeface="Arial" panose="020B0604020202020204" pitchFamily="34" charset="0"/>
                <a:cs typeface="Arial" panose="020B0604020202020204" pitchFamily="34" charset="0"/>
              </a:rPr>
              <a:t> </a:t>
            </a:r>
          </a:p>
        </p:txBody>
      </p:sp>
      <p:sp>
        <p:nvSpPr>
          <p:cNvPr id="11" name="TextBox 10">
            <a:extLst>
              <a:ext uri="{FF2B5EF4-FFF2-40B4-BE49-F238E27FC236}">
                <a16:creationId xmlns:a16="http://schemas.microsoft.com/office/drawing/2014/main" id="{64108B43-19E1-A346-83D7-6ED6B1E26EBE}"/>
              </a:ext>
            </a:extLst>
          </p:cNvPr>
          <p:cNvSpPr txBox="1"/>
          <p:nvPr/>
        </p:nvSpPr>
        <p:spPr>
          <a:xfrm>
            <a:off x="2003898" y="2905780"/>
            <a:ext cx="7811311" cy="523220"/>
          </a:xfrm>
          <a:prstGeom prst="rect">
            <a:avLst/>
          </a:prstGeom>
          <a:noFill/>
        </p:spPr>
        <p:txBody>
          <a:bodyPr wrap="square" rtlCol="0">
            <a:spAutoFit/>
          </a:bodyPr>
          <a:lstStyle/>
          <a:p>
            <a:pPr algn="ctr"/>
            <a:r>
              <a:rPr lang="x-none" sz="1400" dirty="0">
                <a:solidFill>
                  <a:schemeClr val="bg1"/>
                </a:solidFill>
                <a:effectLst/>
                <a:latin typeface="Arial" panose="020B0604020202020204" pitchFamily="34" charset="0"/>
                <a:ea typeface="Times New Roman" panose="02020603050405020304" pitchFamily="18" charset="0"/>
              </a:rPr>
              <a:t>Эцэг, эх, эсхүл хүүхдийн хууль ёсны асран хамгаалагч, харгалзан дэмжигч эрх бүхий байгууллагын зөвшөөрөлгүй (шүүхийн шийдвэргүйгээр) дараах эрх</a:t>
            </a:r>
            <a:r>
              <a:rPr lang="en-US" sz="1400" dirty="0" err="1">
                <a:solidFill>
                  <a:schemeClr val="bg1"/>
                </a:solidFill>
                <a:effectLst/>
                <a:latin typeface="Arial" panose="020B0604020202020204" pitchFamily="34" charset="0"/>
                <a:ea typeface="Times New Roman" panose="02020603050405020304" pitchFamily="18" charset="0"/>
              </a:rPr>
              <a:t>ийг</a:t>
            </a:r>
            <a:r>
              <a:rPr lang="en-US" sz="1400" dirty="0">
                <a:solidFill>
                  <a:schemeClr val="bg1"/>
                </a:solidFill>
                <a:effectLst/>
                <a:latin typeface="Arial" panose="020B0604020202020204" pitchFamily="34" charset="0"/>
                <a:ea typeface="Times New Roman" panose="02020603050405020304" pitchFamily="18" charset="0"/>
              </a:rPr>
              <a:t> </a:t>
            </a:r>
            <a:r>
              <a:rPr lang="en-US" sz="1400" dirty="0" err="1">
                <a:solidFill>
                  <a:schemeClr val="bg1"/>
                </a:solidFill>
                <a:effectLst/>
                <a:latin typeface="Arial" panose="020B0604020202020204" pitchFamily="34" charset="0"/>
                <a:ea typeface="Times New Roman" panose="02020603050405020304" pitchFamily="18" charset="0"/>
              </a:rPr>
              <a:t>эдлэхгүй</a:t>
            </a:r>
            <a:r>
              <a:rPr lang="x-none" sz="1400" dirty="0">
                <a:solidFill>
                  <a:schemeClr val="bg1"/>
                </a:solidFill>
                <a:effectLst/>
              </a:rPr>
              <a:t> </a:t>
            </a:r>
            <a:endParaRPr lang="x-none" sz="1400" dirty="0">
              <a:solidFill>
                <a:schemeClr val="bg1"/>
              </a:solidFill>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F6763449-D75A-1349-BC0F-CB1066E91A4A}"/>
              </a:ext>
            </a:extLst>
          </p:cNvPr>
          <p:cNvSpPr txBox="1"/>
          <p:nvPr/>
        </p:nvSpPr>
        <p:spPr>
          <a:xfrm>
            <a:off x="1645594" y="3852285"/>
            <a:ext cx="8900809" cy="2246769"/>
          </a:xfrm>
          <a:prstGeom prst="rect">
            <a:avLst/>
          </a:prstGeom>
          <a:noFill/>
        </p:spPr>
        <p:txBody>
          <a:bodyPr wrap="square" rtlCol="0">
            <a:spAutoFit/>
          </a:bodyPr>
          <a:lstStyle/>
          <a:p>
            <a:pPr algn="just"/>
            <a:r>
              <a:rPr lang="x-none" sz="1400" dirty="0">
                <a:solidFill>
                  <a:schemeClr val="bg1"/>
                </a:solidFill>
                <a:effectLst/>
                <a:latin typeface="Arial" panose="020B0604020202020204" pitchFamily="34" charset="0"/>
                <a:ea typeface="Times New Roman" panose="02020603050405020304" pitchFamily="18" charset="0"/>
              </a:rPr>
              <a:t> </a:t>
            </a:r>
            <a:endParaRPr lang="x-none" sz="1400" dirty="0">
              <a:solidFill>
                <a:schemeClr val="bg1"/>
              </a:solidFill>
              <a:effectLst/>
              <a:latin typeface="Times New Roman" panose="02020603050405020304" pitchFamily="18" charset="0"/>
              <a:ea typeface="Times New Roman" panose="02020603050405020304" pitchFamily="18" charset="0"/>
            </a:endParaRPr>
          </a:p>
          <a:p>
            <a:pPr marL="285750" indent="-285750" algn="just">
              <a:buFont typeface="Arial" panose="020B0604020202020204" pitchFamily="34" charset="0"/>
              <a:buChar char="•"/>
            </a:pPr>
            <a:r>
              <a:rPr lang="x-none" sz="1400" dirty="0">
                <a:solidFill>
                  <a:schemeClr val="bg1"/>
                </a:solidFill>
                <a:effectLst/>
                <a:latin typeface="Arial" panose="020B0604020202020204" pitchFamily="34" charset="0"/>
                <a:ea typeface="Times New Roman" panose="02020603050405020304" pitchFamily="18" charset="0"/>
              </a:rPr>
              <a:t>хүүхдийн өв залгамжлагдсан</a:t>
            </a:r>
            <a:r>
              <a:rPr lang="en-US" sz="1400" dirty="0">
                <a:solidFill>
                  <a:schemeClr val="bg1"/>
                </a:solidFill>
                <a:effectLst/>
                <a:latin typeface="Arial" panose="020B0604020202020204" pitchFamily="34" charset="0"/>
                <a:ea typeface="Times New Roman" panose="02020603050405020304" pitchFamily="18" charset="0"/>
              </a:rPr>
              <a:t> </a:t>
            </a:r>
            <a:r>
              <a:rPr lang="en-US" sz="1400" dirty="0" err="1">
                <a:solidFill>
                  <a:schemeClr val="bg1"/>
                </a:solidFill>
                <a:effectLst/>
                <a:latin typeface="Arial" panose="020B0604020202020204" pitchFamily="34" charset="0"/>
                <a:ea typeface="Times New Roman" panose="02020603050405020304" pitchFamily="18" charset="0"/>
              </a:rPr>
              <a:t>үл</a:t>
            </a:r>
            <a:r>
              <a:rPr lang="x-none" sz="1400" dirty="0">
                <a:solidFill>
                  <a:schemeClr val="bg1"/>
                </a:solidFill>
                <a:effectLst/>
                <a:latin typeface="Arial" panose="020B0604020202020204" pitchFamily="34" charset="0"/>
                <a:ea typeface="Times New Roman" panose="02020603050405020304" pitchFamily="18" charset="0"/>
              </a:rPr>
              <a:t> эд хөрөнгө болон өөрийн хөдөлмөрөөр олсон эд хөрөнгийг   хүүхдийн хэрэгцээнээс гадна захиран зарцуулах, эсхүл өр төлбөр төлөх;</a:t>
            </a:r>
            <a:endParaRPr lang="x-none" sz="1400" dirty="0">
              <a:solidFill>
                <a:schemeClr val="bg1"/>
              </a:solidFill>
              <a:latin typeface="Times New Roman" panose="02020603050405020304" pitchFamily="18" charset="0"/>
              <a:ea typeface="Times New Roman" panose="02020603050405020304" pitchFamily="18" charset="0"/>
            </a:endParaRPr>
          </a:p>
          <a:p>
            <a:pPr marL="285750" indent="-285750" algn="just">
              <a:buFont typeface="Arial" panose="020B0604020202020204" pitchFamily="34" charset="0"/>
              <a:buChar char="•"/>
            </a:pPr>
            <a:endParaRPr lang="x-none" sz="1400" dirty="0">
              <a:solidFill>
                <a:schemeClr val="bg1"/>
              </a:solidFill>
              <a:effectLst/>
              <a:latin typeface="Times New Roman" panose="02020603050405020304" pitchFamily="18" charset="0"/>
              <a:ea typeface="Times New Roman" panose="02020603050405020304" pitchFamily="18" charset="0"/>
            </a:endParaRPr>
          </a:p>
          <a:p>
            <a:pPr marL="285750" indent="-285750" algn="just">
              <a:buFont typeface="Arial" panose="020B0604020202020204" pitchFamily="34" charset="0"/>
              <a:buChar char="•"/>
            </a:pPr>
            <a:r>
              <a:rPr lang="x-none" sz="1400" dirty="0">
                <a:solidFill>
                  <a:schemeClr val="bg1"/>
                </a:solidFill>
                <a:effectLst/>
                <a:latin typeface="Arial" panose="020B0604020202020204" pitchFamily="34" charset="0"/>
                <a:ea typeface="Times New Roman" panose="02020603050405020304" pitchFamily="18" charset="0"/>
              </a:rPr>
              <a:t>хүүхдийн нэрийн өмнөөс өв залгамжлалаас татгалзах, болзолтойгоор өвийг хүлээн авах;</a:t>
            </a:r>
            <a:endParaRPr lang="x-none" sz="1400" dirty="0">
              <a:solidFill>
                <a:schemeClr val="bg1"/>
              </a:solidFill>
              <a:effectLst/>
              <a:latin typeface="Times New Roman" panose="02020603050405020304" pitchFamily="18" charset="0"/>
              <a:ea typeface="Times New Roman" panose="02020603050405020304" pitchFamily="18" charset="0"/>
            </a:endParaRPr>
          </a:p>
          <a:p>
            <a:pPr algn="just"/>
            <a:r>
              <a:rPr lang="x-none" sz="1400" dirty="0">
                <a:solidFill>
                  <a:schemeClr val="bg1"/>
                </a:solidFill>
                <a:effectLst/>
                <a:latin typeface="Arial" panose="020B0604020202020204" pitchFamily="34" charset="0"/>
                <a:ea typeface="Times New Roman" panose="02020603050405020304" pitchFamily="18" charset="0"/>
              </a:rPr>
              <a:t> </a:t>
            </a:r>
            <a:endParaRPr lang="x-none" sz="1400" dirty="0">
              <a:solidFill>
                <a:schemeClr val="bg1"/>
              </a:solidFill>
              <a:effectLst/>
              <a:latin typeface="Times New Roman" panose="02020603050405020304" pitchFamily="18" charset="0"/>
              <a:ea typeface="Times New Roman" panose="02020603050405020304" pitchFamily="18" charset="0"/>
            </a:endParaRPr>
          </a:p>
          <a:p>
            <a:pPr marL="285750" indent="-285750" algn="just">
              <a:buFont typeface="Arial" panose="020B0604020202020204" pitchFamily="34" charset="0"/>
              <a:buChar char="•"/>
            </a:pPr>
            <a:r>
              <a:rPr lang="x-none" sz="1400" dirty="0">
                <a:solidFill>
                  <a:schemeClr val="bg1"/>
                </a:solidFill>
                <a:effectLst/>
                <a:latin typeface="Arial" panose="020B0604020202020204" pitchFamily="34" charset="0"/>
                <a:ea typeface="Times New Roman" panose="02020603050405020304" pitchFamily="18" charset="0"/>
              </a:rPr>
              <a:t>хүүхдийн нэрийн өмнөөс хүүхдийн эд хөрөнгөд хохирол учруулах, хорогдуулах хэлцэл хийх;</a:t>
            </a:r>
          </a:p>
          <a:p>
            <a:pPr algn="just"/>
            <a:endParaRPr lang="x-none" sz="1400" dirty="0">
              <a:solidFill>
                <a:schemeClr val="bg1"/>
              </a:solidFill>
              <a:effectLst/>
              <a:latin typeface="Times New Roman" panose="02020603050405020304" pitchFamily="18" charset="0"/>
              <a:ea typeface="Times New Roman" panose="02020603050405020304" pitchFamily="18" charset="0"/>
            </a:endParaRPr>
          </a:p>
          <a:p>
            <a:pPr marL="285750" indent="-285750" algn="just">
              <a:buFont typeface="Arial" panose="020B0604020202020204" pitchFamily="34" charset="0"/>
              <a:buChar char="•"/>
            </a:pPr>
            <a:r>
              <a:rPr lang="x-none" sz="1400" dirty="0">
                <a:solidFill>
                  <a:schemeClr val="bg1"/>
                </a:solidFill>
                <a:effectLst/>
                <a:latin typeface="Arial" panose="020B0604020202020204" pitchFamily="34" charset="0"/>
                <a:ea typeface="Times New Roman" panose="02020603050405020304" pitchFamily="18" charset="0"/>
              </a:rPr>
              <a:t>хүүхдийг бэлэг  (бэлэглэлийн гэрээ) авахаас татгалзах;</a:t>
            </a:r>
          </a:p>
          <a:p>
            <a:pPr algn="just"/>
            <a:endParaRPr lang="x-none" sz="1400" dirty="0">
              <a:solidFill>
                <a:schemeClr val="bg1"/>
              </a:solidFill>
              <a:latin typeface="Arial" panose="020B0604020202020204" pitchFamily="34" charset="0"/>
              <a:ea typeface="Times New Roman" panose="02020603050405020304" pitchFamily="18" charset="0"/>
            </a:endParaRPr>
          </a:p>
        </p:txBody>
      </p:sp>
      <p:sp>
        <p:nvSpPr>
          <p:cNvPr id="13" name="Rectangle: Rounded Corners 8">
            <a:extLst>
              <a:ext uri="{FF2B5EF4-FFF2-40B4-BE49-F238E27FC236}">
                <a16:creationId xmlns:a16="http://schemas.microsoft.com/office/drawing/2014/main" id="{18C0EC4D-C697-3A4C-B32C-1AEA24E22CDD}"/>
              </a:ext>
            </a:extLst>
          </p:cNvPr>
          <p:cNvSpPr/>
          <p:nvPr/>
        </p:nvSpPr>
        <p:spPr>
          <a:xfrm>
            <a:off x="6013719" y="1074567"/>
            <a:ext cx="647702" cy="45719"/>
          </a:xfrm>
          <a:prstGeom prst="roundRect">
            <a:avLst>
              <a:gd name="adj" fmla="val 50000"/>
            </a:avLst>
          </a:prstGeom>
          <a:solidFill>
            <a:srgbClr val="FF9A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DBB38BE3-91CF-4C4D-8F7B-477D574B895C}"/>
              </a:ext>
            </a:extLst>
          </p:cNvPr>
          <p:cNvSpPr txBox="1"/>
          <p:nvPr/>
        </p:nvSpPr>
        <p:spPr>
          <a:xfrm>
            <a:off x="953954" y="1258108"/>
            <a:ext cx="10284090" cy="1169551"/>
          </a:xfrm>
          <a:prstGeom prst="rect">
            <a:avLst/>
          </a:prstGeom>
          <a:solidFill>
            <a:schemeClr val="accent2"/>
          </a:solidFill>
        </p:spPr>
        <p:txBody>
          <a:bodyPr wrap="square" rtlCol="0">
            <a:spAutoFit/>
          </a:bodyPr>
          <a:lstStyle/>
          <a:p>
            <a:pPr algn="ctr"/>
            <a:r>
              <a:rPr lang="en-US" sz="1400" dirty="0">
                <a:latin typeface="Arial" panose="020B0604020202020204" pitchFamily="34" charset="0"/>
                <a:cs typeface="Arial" panose="020B0604020202020204" pitchFamily="34" charset="0"/>
              </a:rPr>
              <a:t>   </a:t>
            </a:r>
            <a:r>
              <a:rPr lang="ru-RU" sz="1400" b="1" i="0" dirty="0" err="1">
                <a:effectLst/>
                <a:latin typeface="Arial" panose="020B0604020202020204" pitchFamily="34" charset="0"/>
              </a:rPr>
              <a:t>Гэр</a:t>
            </a:r>
            <a:r>
              <a:rPr lang="ru-RU" sz="1400" b="1" i="0" dirty="0">
                <a:effectLst/>
                <a:latin typeface="Arial" panose="020B0604020202020204" pitchFamily="34" charset="0"/>
              </a:rPr>
              <a:t> </a:t>
            </a:r>
            <a:r>
              <a:rPr lang="ru-RU" sz="1400" b="1" i="0" dirty="0" err="1">
                <a:effectLst/>
                <a:latin typeface="Arial" panose="020B0604020202020204" pitchFamily="34" charset="0"/>
              </a:rPr>
              <a:t>бүлийн</a:t>
            </a:r>
            <a:r>
              <a:rPr lang="ru-RU" sz="1400" b="1" i="0" dirty="0">
                <a:effectLst/>
                <a:latin typeface="Arial" panose="020B0604020202020204" pitchFamily="34" charset="0"/>
              </a:rPr>
              <a:t> </a:t>
            </a:r>
            <a:r>
              <a:rPr lang="ru-RU" sz="1400" b="1" i="0" dirty="0" err="1">
                <a:effectLst/>
                <a:latin typeface="Arial" panose="020B0604020202020204" pitchFamily="34" charset="0"/>
              </a:rPr>
              <a:t>гишүүний</a:t>
            </a:r>
            <a:r>
              <a:rPr lang="ru-RU" sz="1400" b="1" i="0" dirty="0">
                <a:effectLst/>
                <a:latin typeface="Arial" panose="020B0604020202020204" pitchFamily="34" charset="0"/>
              </a:rPr>
              <a:t> </a:t>
            </a:r>
            <a:r>
              <a:rPr lang="ru-RU" sz="1400" b="1" i="0" dirty="0" err="1">
                <a:effectLst/>
                <a:latin typeface="Arial" panose="020B0604020202020204" pitchFamily="34" charset="0"/>
              </a:rPr>
              <a:t>хуваарьт</a:t>
            </a:r>
            <a:r>
              <a:rPr lang="ru-RU" sz="1400" b="1" i="0" dirty="0">
                <a:effectLst/>
                <a:latin typeface="Arial" panose="020B0604020202020204" pitchFamily="34" charset="0"/>
              </a:rPr>
              <a:t> </a:t>
            </a:r>
            <a:r>
              <a:rPr lang="ru-RU" sz="1400" b="1" i="0" dirty="0" err="1">
                <a:effectLst/>
                <a:latin typeface="Arial" panose="020B0604020202020204" pitchFamily="34" charset="0"/>
              </a:rPr>
              <a:t>хөрөнг</a:t>
            </a:r>
            <a:r>
              <a:rPr lang="x-none" sz="1400" b="1" i="0" dirty="0">
                <a:effectLst/>
                <a:latin typeface="Arial" panose="020B0604020202020204" pitchFamily="34" charset="0"/>
              </a:rPr>
              <a:t>ийн хүрээнд ойлгох ба бусад этгээдээс өв залгажилсан хөрөнгө, </a:t>
            </a:r>
            <a:r>
              <a:rPr lang="ru-RU" sz="1400" b="1" i="0" dirty="0" err="1">
                <a:effectLst/>
                <a:latin typeface="Arial" panose="020B0604020202020204" pitchFamily="34" charset="0"/>
              </a:rPr>
              <a:t>оюуны</a:t>
            </a:r>
            <a:r>
              <a:rPr lang="ru-RU" sz="1400" b="1" i="0" dirty="0">
                <a:effectLst/>
                <a:latin typeface="Arial" panose="020B0604020202020204" pitchFamily="34" charset="0"/>
              </a:rPr>
              <a:t> </a:t>
            </a:r>
            <a:r>
              <a:rPr lang="ru-RU" sz="1400" b="1" i="0" dirty="0" err="1">
                <a:effectLst/>
                <a:latin typeface="Arial" panose="020B0604020202020204" pitchFamily="34" charset="0"/>
              </a:rPr>
              <a:t>өмчлөлийн</a:t>
            </a:r>
            <a:r>
              <a:rPr lang="ru-RU" sz="1400" b="1" i="0" dirty="0">
                <a:effectLst/>
                <a:latin typeface="Arial" panose="020B0604020202020204" pitchFamily="34" charset="0"/>
              </a:rPr>
              <a:t> </a:t>
            </a:r>
            <a:r>
              <a:rPr lang="ru-RU" sz="1400" b="1" i="0" dirty="0" err="1">
                <a:effectLst/>
                <a:latin typeface="Arial" panose="020B0604020202020204" pitchFamily="34" charset="0"/>
              </a:rPr>
              <a:t>зүйлийн</a:t>
            </a:r>
            <a:r>
              <a:rPr lang="ru-RU" sz="1400" b="1" i="0" dirty="0">
                <a:effectLst/>
                <a:latin typeface="Arial" panose="020B0604020202020204" pitchFamily="34" charset="0"/>
              </a:rPr>
              <a:t> </a:t>
            </a:r>
            <a:r>
              <a:rPr lang="ru-RU" sz="1400" b="1" i="0" dirty="0" err="1">
                <a:effectLst/>
                <a:latin typeface="Arial" panose="020B0604020202020204" pitchFamily="34" charset="0"/>
              </a:rPr>
              <a:t>үнэ</a:t>
            </a:r>
            <a:r>
              <a:rPr lang="ru-RU" sz="1400" b="1" i="0" dirty="0">
                <a:effectLst/>
                <a:latin typeface="Arial" panose="020B0604020202020204" pitchFamily="34" charset="0"/>
              </a:rPr>
              <a:t> </a:t>
            </a:r>
            <a:r>
              <a:rPr lang="ru-RU" sz="1400" b="1" i="0" dirty="0" err="1">
                <a:effectLst/>
                <a:latin typeface="Arial" panose="020B0604020202020204" pitchFamily="34" charset="0"/>
              </a:rPr>
              <a:t>буюу</a:t>
            </a:r>
            <a:r>
              <a:rPr lang="ru-RU" sz="1400" b="1" i="0" dirty="0">
                <a:effectLst/>
                <a:latin typeface="Arial" panose="020B0604020202020204" pitchFamily="34" charset="0"/>
              </a:rPr>
              <a:t> </a:t>
            </a:r>
            <a:r>
              <a:rPr lang="ru-RU" sz="1400" b="1" i="0" dirty="0" err="1">
                <a:effectLst/>
                <a:latin typeface="Arial" panose="020B0604020202020204" pitchFamily="34" charset="0"/>
              </a:rPr>
              <a:t>зохиогчийн</a:t>
            </a:r>
            <a:r>
              <a:rPr lang="ru-RU" sz="1400" b="1" i="0" dirty="0">
                <a:effectLst/>
                <a:latin typeface="Arial" panose="020B0604020202020204" pitchFamily="34" charset="0"/>
              </a:rPr>
              <a:t> </a:t>
            </a:r>
            <a:r>
              <a:rPr lang="ru-RU" sz="1400" b="1" i="0" dirty="0" err="1">
                <a:effectLst/>
                <a:latin typeface="Arial" panose="020B0604020202020204" pitchFamily="34" charset="0"/>
              </a:rPr>
              <a:t>шагнал</a:t>
            </a:r>
            <a:r>
              <a:rPr lang="x-none" sz="1400" b="1" i="0" dirty="0">
                <a:effectLst/>
                <a:latin typeface="Arial" panose="020B0604020202020204" pitchFamily="34" charset="0"/>
              </a:rPr>
              <a:t>,</a:t>
            </a:r>
            <a:r>
              <a:rPr lang="ru-RU" sz="1400" b="1" i="0" dirty="0">
                <a:effectLst/>
                <a:latin typeface="Arial" panose="020B0604020202020204" pitchFamily="34" charset="0"/>
              </a:rPr>
              <a:t> </a:t>
            </a:r>
            <a:r>
              <a:rPr lang="ru-RU" sz="1400" b="1" i="0" dirty="0" err="1">
                <a:effectLst/>
                <a:latin typeface="Arial" panose="020B0604020202020204" pitchFamily="34" charset="0"/>
              </a:rPr>
              <a:t>хувийн</a:t>
            </a:r>
            <a:r>
              <a:rPr lang="ru-RU" sz="1400" b="1" i="0" dirty="0">
                <a:effectLst/>
                <a:latin typeface="Arial" panose="020B0604020202020204" pitchFamily="34" charset="0"/>
              </a:rPr>
              <a:t> </a:t>
            </a:r>
            <a:r>
              <a:rPr lang="ru-RU" sz="1400" b="1" i="0" dirty="0" err="1">
                <a:effectLst/>
                <a:latin typeface="Arial" panose="020B0604020202020204" pitchFamily="34" charset="0"/>
              </a:rPr>
              <a:t>авъяас</a:t>
            </a:r>
            <a:r>
              <a:rPr lang="ru-RU" sz="1400" b="1" i="0" dirty="0">
                <a:effectLst/>
                <a:latin typeface="Arial" panose="020B0604020202020204" pitchFamily="34" charset="0"/>
              </a:rPr>
              <a:t>, </a:t>
            </a:r>
            <a:r>
              <a:rPr lang="ru-RU" sz="1400" b="1" i="0" dirty="0" err="1">
                <a:effectLst/>
                <a:latin typeface="Arial" panose="020B0604020202020204" pitchFamily="34" charset="0"/>
              </a:rPr>
              <a:t>чадвар</a:t>
            </a:r>
            <a:r>
              <a:rPr lang="ru-RU" sz="1400" b="1" i="0" dirty="0">
                <a:effectLst/>
                <a:latin typeface="Arial" panose="020B0604020202020204" pitchFamily="34" charset="0"/>
              </a:rPr>
              <a:t>, </a:t>
            </a:r>
            <a:r>
              <a:rPr lang="ru-RU" sz="1400" b="1" i="0" dirty="0" err="1">
                <a:effectLst/>
                <a:latin typeface="Arial" panose="020B0604020202020204" pitchFamily="34" charset="0"/>
              </a:rPr>
              <a:t>ололт</a:t>
            </a:r>
            <a:r>
              <a:rPr lang="ru-RU" sz="1400" b="1" i="0" dirty="0">
                <a:effectLst/>
                <a:latin typeface="Arial" panose="020B0604020202020204" pitchFamily="34" charset="0"/>
              </a:rPr>
              <a:t> </a:t>
            </a:r>
            <a:r>
              <a:rPr lang="ru-RU" sz="1400" b="1" i="0" dirty="0" err="1">
                <a:effectLst/>
                <a:latin typeface="Arial" panose="020B0604020202020204" pitchFamily="34" charset="0"/>
              </a:rPr>
              <a:t>амжилтыг</a:t>
            </a:r>
            <a:r>
              <a:rPr lang="ru-RU" sz="1400" b="1" i="0" dirty="0">
                <a:effectLst/>
                <a:latin typeface="Arial" panose="020B0604020202020204" pitchFamily="34" charset="0"/>
              </a:rPr>
              <a:t> </a:t>
            </a:r>
            <a:r>
              <a:rPr lang="ru-RU" sz="1400" b="1" i="0" dirty="0" err="1">
                <a:effectLst/>
                <a:latin typeface="Arial" panose="020B0604020202020204" pitchFamily="34" charset="0"/>
              </a:rPr>
              <a:t>сайшаан</a:t>
            </a:r>
            <a:r>
              <a:rPr lang="ru-RU" sz="1400" b="1" i="0" dirty="0">
                <a:effectLst/>
                <a:latin typeface="Arial" panose="020B0604020202020204" pitchFamily="34" charset="0"/>
              </a:rPr>
              <a:t> </a:t>
            </a:r>
            <a:r>
              <a:rPr lang="ru-RU" sz="1400" b="1" i="0" dirty="0" err="1">
                <a:effectLst/>
                <a:latin typeface="Arial" panose="020B0604020202020204" pitchFamily="34" charset="0"/>
              </a:rPr>
              <a:t>шагнасны</a:t>
            </a:r>
            <a:r>
              <a:rPr lang="ru-RU" sz="1400" b="1" i="0" dirty="0">
                <a:effectLst/>
                <a:latin typeface="Arial" panose="020B0604020202020204" pitchFamily="34" charset="0"/>
              </a:rPr>
              <a:t> </a:t>
            </a:r>
            <a:r>
              <a:rPr lang="ru-RU" sz="1400" b="1" i="0" dirty="0" err="1">
                <a:effectLst/>
                <a:latin typeface="Arial" panose="020B0604020202020204" pitchFamily="34" charset="0"/>
              </a:rPr>
              <a:t>орлого</a:t>
            </a:r>
            <a:r>
              <a:rPr lang="x-none" sz="1400" b="1" dirty="0">
                <a:latin typeface="Arial" panose="020B0604020202020204" pitchFamily="34" charset="0"/>
              </a:rPr>
              <a:t>, төрөөс олгож байгаа үл хөдлөх хөрөнгө, үнэт цаас зэргийг хамааруулах. </a:t>
            </a:r>
          </a:p>
          <a:p>
            <a:pPr algn="ctr"/>
            <a:endParaRPr lang="x-none" sz="1400" b="1" dirty="0">
              <a:solidFill>
                <a:srgbClr val="333333"/>
              </a:solidFill>
              <a:latin typeface="Arial" panose="020B0604020202020204" pitchFamily="34" charset="0"/>
              <a:cs typeface="Arial" panose="020B0604020202020204" pitchFamily="34" charset="0"/>
            </a:endParaRPr>
          </a:p>
          <a:p>
            <a:pPr algn="ctr"/>
            <a:endParaRPr lang="x-none"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970629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38">
            <a:extLst>
              <a:ext uri="{FF2B5EF4-FFF2-40B4-BE49-F238E27FC236}">
                <a16:creationId xmlns:a16="http://schemas.microsoft.com/office/drawing/2014/main" id="{8FDF1AC6-8710-4388-845B-62E85B353913}"/>
              </a:ext>
            </a:extLst>
          </p:cNvPr>
          <p:cNvSpPr/>
          <p:nvPr/>
        </p:nvSpPr>
        <p:spPr>
          <a:xfrm>
            <a:off x="6098191" y="-30122"/>
            <a:ext cx="6096000" cy="685799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b="1" dirty="0"/>
              <a:t>                                                       </a:t>
            </a:r>
            <a:r>
              <a:rPr lang="en-US" sz="1400" b="1" dirty="0">
                <a:latin typeface="Arial" panose="020B0604020202020204" pitchFamily="34" charset="0"/>
                <a:cs typeface="Arial" panose="020B0604020202020204" pitchFamily="34" charset="0"/>
              </a:rPr>
              <a:t>‘reasonably practicable</a:t>
            </a:r>
            <a:r>
              <a:rPr lang="en-US" sz="1400" b="1" dirty="0"/>
              <a:t>’</a:t>
            </a:r>
            <a:endParaRPr lang="x-none" sz="1400" b="1" dirty="0"/>
          </a:p>
        </p:txBody>
      </p:sp>
      <p:grpSp>
        <p:nvGrpSpPr>
          <p:cNvPr id="40" name="Group 39">
            <a:extLst>
              <a:ext uri="{FF2B5EF4-FFF2-40B4-BE49-F238E27FC236}">
                <a16:creationId xmlns:a16="http://schemas.microsoft.com/office/drawing/2014/main" id="{62DA311F-875E-44F9-A88E-B39CC8E2CE3E}"/>
              </a:ext>
            </a:extLst>
          </p:cNvPr>
          <p:cNvGrpSpPr/>
          <p:nvPr/>
        </p:nvGrpSpPr>
        <p:grpSpPr>
          <a:xfrm>
            <a:off x="0" y="0"/>
            <a:ext cx="6488906" cy="6858000"/>
            <a:chOff x="0" y="0"/>
            <a:chExt cx="6488906" cy="6858000"/>
          </a:xfrm>
        </p:grpSpPr>
        <p:sp>
          <p:nvSpPr>
            <p:cNvPr id="41" name="Rectangle 40">
              <a:extLst>
                <a:ext uri="{FF2B5EF4-FFF2-40B4-BE49-F238E27FC236}">
                  <a16:creationId xmlns:a16="http://schemas.microsoft.com/office/drawing/2014/main" id="{197FCAF8-EEFC-4ED5-9ED4-CBFE930F5AAE}"/>
                </a:ext>
              </a:extLst>
            </p:cNvPr>
            <p:cNvSpPr/>
            <p:nvPr/>
          </p:nvSpPr>
          <p:spPr>
            <a:xfrm>
              <a:off x="0" y="0"/>
              <a:ext cx="6096000" cy="6858000"/>
            </a:xfrm>
            <a:prstGeom prst="rect">
              <a:avLst/>
            </a:prstGeom>
            <a:solidFill>
              <a:srgbClr val="0F16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Isosceles Triangle 41">
              <a:extLst>
                <a:ext uri="{FF2B5EF4-FFF2-40B4-BE49-F238E27FC236}">
                  <a16:creationId xmlns:a16="http://schemas.microsoft.com/office/drawing/2014/main" id="{676061C2-6352-4438-8776-E7C8E35BDBF5}"/>
                </a:ext>
              </a:extLst>
            </p:cNvPr>
            <p:cNvSpPr/>
            <p:nvPr/>
          </p:nvSpPr>
          <p:spPr>
            <a:xfrm rot="5400000">
              <a:off x="5525691" y="3232548"/>
              <a:ext cx="1533524" cy="392906"/>
            </a:xfrm>
            <a:prstGeom prst="triangle">
              <a:avLst/>
            </a:prstGeom>
            <a:solidFill>
              <a:srgbClr val="0F16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8" name="Group 37">
            <a:extLst>
              <a:ext uri="{FF2B5EF4-FFF2-40B4-BE49-F238E27FC236}">
                <a16:creationId xmlns:a16="http://schemas.microsoft.com/office/drawing/2014/main" id="{CCD90644-0756-4852-A502-924CF92D7770}"/>
              </a:ext>
            </a:extLst>
          </p:cNvPr>
          <p:cNvGrpSpPr/>
          <p:nvPr/>
        </p:nvGrpSpPr>
        <p:grpSpPr>
          <a:xfrm>
            <a:off x="845144" y="1273671"/>
            <a:ext cx="4370828" cy="1312947"/>
            <a:chOff x="804344" y="925428"/>
            <a:chExt cx="4370828" cy="1312947"/>
          </a:xfrm>
        </p:grpSpPr>
        <p:sp>
          <p:nvSpPr>
            <p:cNvPr id="4" name="TextBox 3">
              <a:extLst>
                <a:ext uri="{FF2B5EF4-FFF2-40B4-BE49-F238E27FC236}">
                  <a16:creationId xmlns:a16="http://schemas.microsoft.com/office/drawing/2014/main" id="{E48A9F0A-3A67-4799-B193-B732772B26A3}"/>
                </a:ext>
              </a:extLst>
            </p:cNvPr>
            <p:cNvSpPr txBox="1"/>
            <p:nvPr/>
          </p:nvSpPr>
          <p:spPr>
            <a:xfrm>
              <a:off x="804344" y="1460252"/>
              <a:ext cx="4370828" cy="584775"/>
            </a:xfrm>
            <a:prstGeom prst="rect">
              <a:avLst/>
            </a:prstGeom>
            <a:noFill/>
          </p:spPr>
          <p:txBody>
            <a:bodyPr wrap="square">
              <a:spAutoFit/>
            </a:bodyPr>
            <a:lstStyle/>
            <a:p>
              <a:pPr algn="ctr"/>
              <a:r>
                <a:rPr lang="x-none" sz="1600" b="1" dirty="0">
                  <a:solidFill>
                    <a:schemeClr val="bg1"/>
                  </a:solidFill>
                  <a:latin typeface="Arial" panose="020B0604020202020204" pitchFamily="34" charset="0"/>
                  <a:cs typeface="Arial" panose="020B0604020202020204" pitchFamily="34" charset="0"/>
                </a:rPr>
                <a:t>ГЭР БҮЛИЙН </a:t>
              </a:r>
              <a:r>
                <a:rPr lang="x-none" sz="1600" b="1">
                  <a:solidFill>
                    <a:schemeClr val="bg1"/>
                  </a:solidFill>
                  <a:latin typeface="Arial" panose="020B0604020202020204" pitchFamily="34" charset="0"/>
                  <a:cs typeface="Arial" panose="020B0604020202020204" pitchFamily="34" charset="0"/>
                </a:rPr>
                <a:t>ТУХАЙ </a:t>
              </a:r>
              <a:r>
                <a:rPr lang="x-none" sz="1600" b="1" dirty="0">
                  <a:solidFill>
                    <a:schemeClr val="bg1"/>
                  </a:solidFill>
                  <a:latin typeface="Arial" panose="020B0604020202020204" pitchFamily="34" charset="0"/>
                  <a:cs typeface="Arial" panose="020B0604020202020204" pitchFamily="34" charset="0"/>
                </a:rPr>
                <a:t>ХУУЛ</a:t>
              </a:r>
              <a:r>
                <a:rPr lang="mn-MN" sz="1600" b="1" dirty="0">
                  <a:solidFill>
                    <a:schemeClr val="bg1"/>
                  </a:solidFill>
                  <a:latin typeface="Arial" panose="020B0604020202020204" pitchFamily="34" charset="0"/>
                  <a:cs typeface="Arial" panose="020B0604020202020204" pitchFamily="34" charset="0"/>
                </a:rPr>
                <a:t>Ь</a:t>
              </a:r>
            </a:p>
            <a:p>
              <a:pPr algn="ctr"/>
              <a:r>
                <a:rPr lang="x-none" sz="1600" dirty="0">
                  <a:solidFill>
                    <a:schemeClr val="bg1"/>
                  </a:solidFill>
                  <a:latin typeface="Arial" panose="020B0604020202020204" pitchFamily="34" charset="0"/>
                  <a:cs typeface="Arial" panose="020B0604020202020204" pitchFamily="34" charset="0"/>
                </a:rPr>
                <a:t>1999</a:t>
              </a:r>
            </a:p>
          </p:txBody>
        </p:sp>
        <p:cxnSp>
          <p:nvCxnSpPr>
            <p:cNvPr id="7" name="Straight Connector 6">
              <a:extLst>
                <a:ext uri="{FF2B5EF4-FFF2-40B4-BE49-F238E27FC236}">
                  <a16:creationId xmlns:a16="http://schemas.microsoft.com/office/drawing/2014/main" id="{E07CEC70-0DB4-440A-B23A-343A3D1B03D7}"/>
                </a:ext>
              </a:extLst>
            </p:cNvPr>
            <p:cNvCxnSpPr>
              <a:cxnSpLocks/>
            </p:cNvCxnSpPr>
            <p:nvPr/>
          </p:nvCxnSpPr>
          <p:spPr>
            <a:xfrm>
              <a:off x="913223" y="2238375"/>
              <a:ext cx="4153070"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pic>
          <p:nvPicPr>
            <p:cNvPr id="3" name="Graphic 2" descr="Scales of justice with solid fill">
              <a:extLst>
                <a:ext uri="{FF2B5EF4-FFF2-40B4-BE49-F238E27FC236}">
                  <a16:creationId xmlns:a16="http://schemas.microsoft.com/office/drawing/2014/main" id="{8222057C-E8CA-4019-91B6-1D546D163FCD}"/>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789733" y="925428"/>
              <a:ext cx="400050" cy="400050"/>
            </a:xfrm>
            <a:prstGeom prst="rect">
              <a:avLst/>
            </a:prstGeom>
          </p:spPr>
        </p:pic>
      </p:grpSp>
      <p:grpSp>
        <p:nvGrpSpPr>
          <p:cNvPr id="37" name="Group 36">
            <a:extLst>
              <a:ext uri="{FF2B5EF4-FFF2-40B4-BE49-F238E27FC236}">
                <a16:creationId xmlns:a16="http://schemas.microsoft.com/office/drawing/2014/main" id="{2D5FB48E-E16F-47A3-AC28-40DB151C8621}"/>
              </a:ext>
            </a:extLst>
          </p:cNvPr>
          <p:cNvGrpSpPr/>
          <p:nvPr/>
        </p:nvGrpSpPr>
        <p:grpSpPr>
          <a:xfrm>
            <a:off x="6986069" y="1273671"/>
            <a:ext cx="4370828" cy="1312947"/>
            <a:chOff x="7016828" y="925428"/>
            <a:chExt cx="4370828" cy="1312947"/>
          </a:xfrm>
        </p:grpSpPr>
        <p:sp>
          <p:nvSpPr>
            <p:cNvPr id="2" name="TextBox 1">
              <a:extLst>
                <a:ext uri="{FF2B5EF4-FFF2-40B4-BE49-F238E27FC236}">
                  <a16:creationId xmlns:a16="http://schemas.microsoft.com/office/drawing/2014/main" id="{E3EA34A5-DD63-469C-B994-EFE0F9CCB6B9}"/>
                </a:ext>
              </a:extLst>
            </p:cNvPr>
            <p:cNvSpPr txBox="1"/>
            <p:nvPr/>
          </p:nvSpPr>
          <p:spPr>
            <a:xfrm>
              <a:off x="7016828" y="1460252"/>
              <a:ext cx="4370828" cy="584775"/>
            </a:xfrm>
            <a:prstGeom prst="rect">
              <a:avLst/>
            </a:prstGeom>
            <a:noFill/>
          </p:spPr>
          <p:txBody>
            <a:bodyPr wrap="square">
              <a:spAutoFit/>
            </a:bodyPr>
            <a:lstStyle/>
            <a:p>
              <a:pPr algn="ctr"/>
              <a:r>
                <a:rPr lang="x-none" sz="1600" b="1" dirty="0">
                  <a:latin typeface="Arial" panose="020B0604020202020204" pitchFamily="34" charset="0"/>
                  <a:cs typeface="Arial" panose="020B0604020202020204" pitchFamily="34" charset="0"/>
                </a:rPr>
                <a:t>ГЭР БҮЛИЙН ТУХАЙ </a:t>
              </a:r>
              <a:r>
                <a:rPr lang="x-none" sz="1600" b="1">
                  <a:latin typeface="Arial" panose="020B0604020202020204" pitchFamily="34" charset="0"/>
                  <a:cs typeface="Arial" panose="020B0604020202020204" pitchFamily="34" charset="0"/>
                </a:rPr>
                <a:t>ХУУЛИЙН </a:t>
              </a:r>
              <a:r>
                <a:rPr lang="x-none" sz="1600" b="1" dirty="0">
                  <a:latin typeface="Arial" panose="020B0604020202020204" pitchFamily="34" charset="0"/>
                  <a:cs typeface="Arial" panose="020B0604020202020204" pitchFamily="34" charset="0"/>
                </a:rPr>
                <a:t>ШИНЭЧИЛСЭН НАЙРУУЛГЫН ТӨСӨЛ</a:t>
              </a:r>
            </a:p>
          </p:txBody>
        </p:sp>
        <p:pic>
          <p:nvPicPr>
            <p:cNvPr id="32" name="Graphic 31" descr="Scales of justice with solid fill">
              <a:extLst>
                <a:ext uri="{FF2B5EF4-FFF2-40B4-BE49-F238E27FC236}">
                  <a16:creationId xmlns:a16="http://schemas.microsoft.com/office/drawing/2014/main" id="{2B38618A-AD13-4A14-ABE8-F2A0F87ADA97}"/>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002217" y="925428"/>
              <a:ext cx="400050" cy="400050"/>
            </a:xfrm>
            <a:prstGeom prst="rect">
              <a:avLst/>
            </a:prstGeom>
          </p:spPr>
        </p:pic>
        <p:cxnSp>
          <p:nvCxnSpPr>
            <p:cNvPr id="36" name="Straight Connector 35">
              <a:extLst>
                <a:ext uri="{FF2B5EF4-FFF2-40B4-BE49-F238E27FC236}">
                  <a16:creationId xmlns:a16="http://schemas.microsoft.com/office/drawing/2014/main" id="{7F227949-F955-4A8B-9741-9F0C55EE7AE2}"/>
                </a:ext>
              </a:extLst>
            </p:cNvPr>
            <p:cNvCxnSpPr>
              <a:cxnSpLocks/>
            </p:cNvCxnSpPr>
            <p:nvPr/>
          </p:nvCxnSpPr>
          <p:spPr>
            <a:xfrm>
              <a:off x="7125707" y="2238375"/>
              <a:ext cx="4153070" cy="0"/>
            </a:xfrm>
            <a:prstGeom prst="line">
              <a:avLst/>
            </a:prstGeom>
          </p:spPr>
          <p:style>
            <a:lnRef idx="1">
              <a:schemeClr val="dk1"/>
            </a:lnRef>
            <a:fillRef idx="0">
              <a:schemeClr val="dk1"/>
            </a:fillRef>
            <a:effectRef idx="0">
              <a:schemeClr val="dk1"/>
            </a:effectRef>
            <a:fontRef idx="minor">
              <a:schemeClr val="tx1"/>
            </a:fontRef>
          </p:style>
        </p:cxnSp>
      </p:grpSp>
      <p:sp>
        <p:nvSpPr>
          <p:cNvPr id="33" name="Isosceles Triangle 32">
            <a:extLst>
              <a:ext uri="{FF2B5EF4-FFF2-40B4-BE49-F238E27FC236}">
                <a16:creationId xmlns:a16="http://schemas.microsoft.com/office/drawing/2014/main" id="{F58B2588-A628-42DA-BAEB-DF42ADEFA1F3}"/>
              </a:ext>
            </a:extLst>
          </p:cNvPr>
          <p:cNvSpPr/>
          <p:nvPr/>
        </p:nvSpPr>
        <p:spPr>
          <a:xfrm rot="5400000">
            <a:off x="5778965" y="3319792"/>
            <a:ext cx="852486" cy="218416"/>
          </a:xfrm>
          <a:prstGeom prs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F2BD1920-5D34-5F4B-9C14-149CAB34A587}"/>
              </a:ext>
            </a:extLst>
          </p:cNvPr>
          <p:cNvSpPr/>
          <p:nvPr/>
        </p:nvSpPr>
        <p:spPr>
          <a:xfrm>
            <a:off x="317539" y="2891039"/>
            <a:ext cx="5426038" cy="3662541"/>
          </a:xfrm>
          <a:prstGeom prst="rect">
            <a:avLst/>
          </a:prstGeom>
        </p:spPr>
        <p:txBody>
          <a:bodyPr wrap="square">
            <a:spAutoFit/>
          </a:bodyPr>
          <a:lstStyle/>
          <a:p>
            <a:endParaRPr lang="ru-RU" b="1" dirty="0">
              <a:solidFill>
                <a:schemeClr val="bg1"/>
              </a:solidFill>
            </a:endParaRPr>
          </a:p>
          <a:p>
            <a:pPr algn="just"/>
            <a:r>
              <a:rPr lang="ru-RU" sz="1400" b="1" dirty="0">
                <a:solidFill>
                  <a:schemeClr val="bg1"/>
                </a:solidFill>
                <a:latin typeface="Arial" panose="020B0604020202020204" pitchFamily="34" charset="0"/>
                <a:cs typeface="Arial" panose="020B0604020202020204" pitchFamily="34" charset="0"/>
              </a:rPr>
              <a:t>40 </a:t>
            </a:r>
            <a:r>
              <a:rPr lang="ru-RU" sz="1400" b="1" dirty="0" err="1">
                <a:solidFill>
                  <a:schemeClr val="bg1"/>
                </a:solidFill>
                <a:latin typeface="Arial" panose="020B0604020202020204" pitchFamily="34" charset="0"/>
                <a:cs typeface="Arial" panose="020B0604020202020204" pitchFamily="34" charset="0"/>
              </a:rPr>
              <a:t>дүгээр</a:t>
            </a:r>
            <a:r>
              <a:rPr lang="ru-RU" sz="1400" b="1" dirty="0">
                <a:solidFill>
                  <a:schemeClr val="bg1"/>
                </a:solidFill>
                <a:latin typeface="Arial" panose="020B0604020202020204" pitchFamily="34" charset="0"/>
                <a:cs typeface="Arial" panose="020B0604020202020204" pitchFamily="34" charset="0"/>
              </a:rPr>
              <a:t> </a:t>
            </a:r>
            <a:r>
              <a:rPr lang="ru-RU" sz="1400" b="1" dirty="0" err="1">
                <a:solidFill>
                  <a:schemeClr val="bg1"/>
                </a:solidFill>
                <a:latin typeface="Arial" panose="020B0604020202020204" pitchFamily="34" charset="0"/>
                <a:cs typeface="Arial" panose="020B0604020202020204" pitchFamily="34" charset="0"/>
              </a:rPr>
              <a:t>зүйл</a:t>
            </a:r>
            <a:r>
              <a:rPr lang="ru-RU" sz="1400" b="1" dirty="0">
                <a:solidFill>
                  <a:schemeClr val="bg1"/>
                </a:solidFill>
                <a:latin typeface="Arial" panose="020B0604020202020204" pitchFamily="34" charset="0"/>
                <a:cs typeface="Arial" panose="020B0604020202020204" pitchFamily="34" charset="0"/>
              </a:rPr>
              <a:t>. </a:t>
            </a:r>
            <a:r>
              <a:rPr lang="ru-RU" sz="1400" b="1" dirty="0" err="1">
                <a:solidFill>
                  <a:schemeClr val="bg1"/>
                </a:solidFill>
                <a:latin typeface="Arial" panose="020B0604020202020204" pitchFamily="34" charset="0"/>
                <a:cs typeface="Arial" panose="020B0604020202020204" pitchFamily="34" charset="0"/>
              </a:rPr>
              <a:t>Тэтгэлгийн</a:t>
            </a:r>
            <a:r>
              <a:rPr lang="ru-RU" sz="1400" b="1" dirty="0">
                <a:solidFill>
                  <a:schemeClr val="bg1"/>
                </a:solidFill>
                <a:latin typeface="Arial" panose="020B0604020202020204" pitchFamily="34" charset="0"/>
                <a:cs typeface="Arial" panose="020B0604020202020204" pitchFamily="34" charset="0"/>
              </a:rPr>
              <a:t> </a:t>
            </a:r>
            <a:r>
              <a:rPr lang="ru-RU" sz="1400" b="1" dirty="0" err="1">
                <a:solidFill>
                  <a:schemeClr val="bg1"/>
                </a:solidFill>
                <a:latin typeface="Arial" panose="020B0604020202020204" pitchFamily="34" charset="0"/>
                <a:cs typeface="Arial" panose="020B0604020202020204" pitchFamily="34" charset="0"/>
              </a:rPr>
              <a:t>хэмжээ</a:t>
            </a:r>
            <a:endParaRPr lang="x-none" sz="1400" b="1" dirty="0">
              <a:solidFill>
                <a:schemeClr val="bg1"/>
              </a:solidFill>
              <a:latin typeface="Arial" panose="020B0604020202020204" pitchFamily="34" charset="0"/>
              <a:cs typeface="Arial" panose="020B0604020202020204" pitchFamily="34" charset="0"/>
            </a:endParaRPr>
          </a:p>
          <a:p>
            <a:pPr algn="just"/>
            <a:endParaRPr lang="x-none" sz="1400" b="1" dirty="0">
              <a:solidFill>
                <a:schemeClr val="bg1"/>
              </a:solidFill>
              <a:latin typeface="Arial" panose="020B0604020202020204" pitchFamily="34" charset="0"/>
              <a:cs typeface="Arial" panose="020B0604020202020204" pitchFamily="34" charset="0"/>
            </a:endParaRPr>
          </a:p>
          <a:p>
            <a:pPr algn="just"/>
            <a:r>
              <a:rPr lang="ru-RU" sz="1400" b="0" i="0" dirty="0">
                <a:solidFill>
                  <a:schemeClr val="bg1"/>
                </a:solidFill>
                <a:effectLst/>
                <a:latin typeface="Arial" panose="020B0604020202020204" pitchFamily="34" charset="0"/>
                <a:cs typeface="Arial" panose="020B0604020202020204" pitchFamily="34" charset="0"/>
              </a:rPr>
              <a:t>40.1.Хүүхдэд </a:t>
            </a:r>
            <a:r>
              <a:rPr lang="ru-RU" sz="1400" b="0" i="0" dirty="0" err="1">
                <a:solidFill>
                  <a:schemeClr val="bg1"/>
                </a:solidFill>
                <a:effectLst/>
                <a:latin typeface="Arial" panose="020B0604020202020204" pitchFamily="34" charset="0"/>
                <a:cs typeface="Arial" panose="020B0604020202020204" pitchFamily="34" charset="0"/>
              </a:rPr>
              <a:t>олгох</a:t>
            </a:r>
            <a:r>
              <a:rPr lang="ru-RU" sz="1400" b="0" i="0" dirty="0">
                <a:solidFill>
                  <a:schemeClr val="bg1"/>
                </a:solidFill>
                <a:effectLst/>
                <a:latin typeface="Arial" panose="020B0604020202020204" pitchFamily="34" charset="0"/>
                <a:cs typeface="Arial" panose="020B0604020202020204" pitchFamily="34" charset="0"/>
              </a:rPr>
              <a:t> </a:t>
            </a:r>
            <a:r>
              <a:rPr lang="ru-RU" sz="1400" b="0" i="0" dirty="0" err="1">
                <a:solidFill>
                  <a:schemeClr val="bg1"/>
                </a:solidFill>
                <a:effectLst/>
                <a:latin typeface="Arial" panose="020B0604020202020204" pitchFamily="34" charset="0"/>
                <a:cs typeface="Arial" panose="020B0604020202020204" pitchFamily="34" charset="0"/>
              </a:rPr>
              <a:t>тэтгэлгийг</a:t>
            </a:r>
            <a:r>
              <a:rPr lang="ru-RU" sz="1400" b="0" i="0" dirty="0">
                <a:solidFill>
                  <a:schemeClr val="bg1"/>
                </a:solidFill>
                <a:effectLst/>
                <a:latin typeface="Arial" panose="020B0604020202020204" pitchFamily="34" charset="0"/>
                <a:cs typeface="Arial" panose="020B0604020202020204" pitchFamily="34" charset="0"/>
              </a:rPr>
              <a:t> </a:t>
            </a:r>
            <a:r>
              <a:rPr lang="ru-RU" sz="1400" b="0" i="0" dirty="0" err="1">
                <a:solidFill>
                  <a:schemeClr val="bg1"/>
                </a:solidFill>
                <a:effectLst/>
                <a:latin typeface="Arial" panose="020B0604020202020204" pitchFamily="34" charset="0"/>
                <a:cs typeface="Arial" panose="020B0604020202020204" pitchFamily="34" charset="0"/>
              </a:rPr>
              <a:t>түүний</a:t>
            </a:r>
            <a:r>
              <a:rPr lang="ru-RU" sz="1400" b="0" i="0" dirty="0">
                <a:solidFill>
                  <a:schemeClr val="bg1"/>
                </a:solidFill>
                <a:effectLst/>
                <a:latin typeface="Arial" panose="020B0604020202020204" pitchFamily="34" charset="0"/>
                <a:cs typeface="Arial" panose="020B0604020202020204" pitchFamily="34" charset="0"/>
              </a:rPr>
              <a:t> </a:t>
            </a:r>
            <a:r>
              <a:rPr lang="ru-RU" sz="1400" b="0" i="0" dirty="0" err="1">
                <a:solidFill>
                  <a:schemeClr val="bg1"/>
                </a:solidFill>
                <a:effectLst/>
                <a:latin typeface="Arial" panose="020B0604020202020204" pitchFamily="34" charset="0"/>
                <a:cs typeface="Arial" panose="020B0604020202020204" pitchFamily="34" charset="0"/>
              </a:rPr>
              <a:t>насны</a:t>
            </a:r>
            <a:r>
              <a:rPr lang="ru-RU" sz="1400" b="0" i="0" dirty="0">
                <a:solidFill>
                  <a:schemeClr val="bg1"/>
                </a:solidFill>
                <a:effectLst/>
                <a:latin typeface="Arial" panose="020B0604020202020204" pitchFamily="34" charset="0"/>
                <a:cs typeface="Arial" panose="020B0604020202020204" pitchFamily="34" charset="0"/>
              </a:rPr>
              <a:t> </a:t>
            </a:r>
            <a:r>
              <a:rPr lang="ru-RU" sz="1400" b="0" i="0" dirty="0" err="1">
                <a:solidFill>
                  <a:schemeClr val="bg1"/>
                </a:solidFill>
                <a:effectLst/>
                <a:latin typeface="Arial" panose="020B0604020202020204" pitchFamily="34" charset="0"/>
                <a:cs typeface="Arial" panose="020B0604020202020204" pitchFamily="34" charset="0"/>
              </a:rPr>
              <a:t>байдлыг</a:t>
            </a:r>
            <a:r>
              <a:rPr lang="ru-RU" sz="1400" b="0" i="0" dirty="0">
                <a:solidFill>
                  <a:schemeClr val="bg1"/>
                </a:solidFill>
                <a:effectLst/>
                <a:latin typeface="Arial" panose="020B0604020202020204" pitchFamily="34" charset="0"/>
                <a:cs typeface="Arial" panose="020B0604020202020204" pitchFamily="34" charset="0"/>
              </a:rPr>
              <a:t> </a:t>
            </a:r>
            <a:r>
              <a:rPr lang="ru-RU" sz="1400" b="0" i="0" dirty="0" err="1">
                <a:solidFill>
                  <a:schemeClr val="bg1"/>
                </a:solidFill>
                <a:effectLst/>
                <a:latin typeface="Arial" panose="020B0604020202020204" pitchFamily="34" charset="0"/>
                <a:cs typeface="Arial" panose="020B0604020202020204" pitchFamily="34" charset="0"/>
              </a:rPr>
              <a:t>харгалзан</a:t>
            </a:r>
            <a:r>
              <a:rPr lang="ru-RU" sz="1400" b="0" i="0" dirty="0">
                <a:solidFill>
                  <a:schemeClr val="bg1"/>
                </a:solidFill>
                <a:effectLst/>
                <a:latin typeface="Arial" panose="020B0604020202020204" pitchFamily="34" charset="0"/>
                <a:cs typeface="Arial" panose="020B0604020202020204" pitchFamily="34" charset="0"/>
              </a:rPr>
              <a:t> сард </a:t>
            </a:r>
            <a:r>
              <a:rPr lang="ru-RU" sz="1400" b="0" i="0" dirty="0" err="1">
                <a:solidFill>
                  <a:schemeClr val="bg1"/>
                </a:solidFill>
                <a:effectLst/>
                <a:latin typeface="Arial" panose="020B0604020202020204" pitchFamily="34" charset="0"/>
                <a:cs typeface="Arial" panose="020B0604020202020204" pitchFamily="34" charset="0"/>
              </a:rPr>
              <a:t>нэг</a:t>
            </a:r>
            <a:r>
              <a:rPr lang="ru-RU" sz="1400" b="0" i="0" dirty="0">
                <a:solidFill>
                  <a:schemeClr val="bg1"/>
                </a:solidFill>
                <a:effectLst/>
                <a:latin typeface="Arial" panose="020B0604020202020204" pitchFamily="34" charset="0"/>
                <a:cs typeface="Arial" panose="020B0604020202020204" pitchFamily="34" charset="0"/>
              </a:rPr>
              <a:t> </a:t>
            </a:r>
            <a:r>
              <a:rPr lang="ru-RU" sz="1400" b="0" i="0" dirty="0" err="1">
                <a:solidFill>
                  <a:schemeClr val="bg1"/>
                </a:solidFill>
                <a:effectLst/>
                <a:latin typeface="Arial" panose="020B0604020202020204" pitchFamily="34" charset="0"/>
                <a:cs typeface="Arial" panose="020B0604020202020204" pitchFamily="34" charset="0"/>
              </a:rPr>
              <a:t>хүүхдэд</a:t>
            </a:r>
            <a:r>
              <a:rPr lang="ru-RU" sz="1400" b="0" i="0" dirty="0">
                <a:solidFill>
                  <a:schemeClr val="bg1"/>
                </a:solidFill>
                <a:effectLst/>
                <a:latin typeface="Arial" panose="020B0604020202020204" pitchFamily="34" charset="0"/>
                <a:cs typeface="Arial" panose="020B0604020202020204" pitchFamily="34" charset="0"/>
              </a:rPr>
              <a:t> </a:t>
            </a:r>
            <a:r>
              <a:rPr lang="ru-RU" sz="1400" b="0" i="0" dirty="0" err="1">
                <a:solidFill>
                  <a:schemeClr val="bg1"/>
                </a:solidFill>
                <a:effectLst/>
                <a:latin typeface="Arial" panose="020B0604020202020204" pitchFamily="34" charset="0"/>
                <a:cs typeface="Arial" panose="020B0604020202020204" pitchFamily="34" charset="0"/>
              </a:rPr>
              <a:t>дараахь</a:t>
            </a:r>
            <a:r>
              <a:rPr lang="ru-RU" sz="1400" b="0" i="0" dirty="0">
                <a:solidFill>
                  <a:schemeClr val="bg1"/>
                </a:solidFill>
                <a:effectLst/>
                <a:latin typeface="Arial" panose="020B0604020202020204" pitchFamily="34" charset="0"/>
                <a:cs typeface="Arial" panose="020B0604020202020204" pitchFamily="34" charset="0"/>
              </a:rPr>
              <a:t> </a:t>
            </a:r>
            <a:r>
              <a:rPr lang="ru-RU" sz="1400" b="0" i="0" dirty="0" err="1">
                <a:solidFill>
                  <a:schemeClr val="bg1"/>
                </a:solidFill>
                <a:effectLst/>
                <a:latin typeface="Arial" panose="020B0604020202020204" pitchFamily="34" charset="0"/>
                <a:cs typeface="Arial" panose="020B0604020202020204" pitchFamily="34" charset="0"/>
              </a:rPr>
              <a:t>хэмжээгээр</a:t>
            </a:r>
            <a:r>
              <a:rPr lang="ru-RU" sz="1400" b="0" i="0" dirty="0">
                <a:solidFill>
                  <a:schemeClr val="bg1"/>
                </a:solidFill>
                <a:effectLst/>
                <a:latin typeface="Arial" panose="020B0604020202020204" pitchFamily="34" charset="0"/>
                <a:cs typeface="Arial" panose="020B0604020202020204" pitchFamily="34" charset="0"/>
              </a:rPr>
              <a:t> </a:t>
            </a:r>
            <a:r>
              <a:rPr lang="ru-RU" sz="1400" b="0" i="0" dirty="0" err="1">
                <a:solidFill>
                  <a:schemeClr val="bg1"/>
                </a:solidFill>
                <a:effectLst/>
                <a:latin typeface="Arial" panose="020B0604020202020204" pitchFamily="34" charset="0"/>
                <a:cs typeface="Arial" panose="020B0604020202020204" pitchFamily="34" charset="0"/>
              </a:rPr>
              <a:t>тогтооно</a:t>
            </a:r>
            <a:r>
              <a:rPr lang="ru-RU" sz="1400" b="0" i="0" dirty="0">
                <a:solidFill>
                  <a:schemeClr val="bg1"/>
                </a:solidFill>
                <a:effectLst/>
                <a:latin typeface="Arial" panose="020B0604020202020204" pitchFamily="34" charset="0"/>
                <a:cs typeface="Arial" panose="020B0604020202020204" pitchFamily="34" charset="0"/>
              </a:rPr>
              <a:t>:</a:t>
            </a:r>
          </a:p>
          <a:p>
            <a:pPr algn="just"/>
            <a:r>
              <a:rPr lang="ru-RU" sz="1400" b="0" i="0" dirty="0">
                <a:solidFill>
                  <a:schemeClr val="bg1"/>
                </a:solidFill>
                <a:effectLst/>
                <a:latin typeface="Arial" panose="020B0604020202020204" pitchFamily="34" charset="0"/>
                <a:cs typeface="Arial" panose="020B0604020202020204" pitchFamily="34" charset="0"/>
              </a:rPr>
              <a:t>40.1.1. 11 </a:t>
            </a:r>
            <a:r>
              <a:rPr lang="ru-RU" sz="1400" b="0" i="0" dirty="0" err="1">
                <a:solidFill>
                  <a:schemeClr val="bg1"/>
                </a:solidFill>
                <a:effectLst/>
                <a:latin typeface="Arial" panose="020B0604020202020204" pitchFamily="34" charset="0"/>
                <a:cs typeface="Arial" panose="020B0604020202020204" pitchFamily="34" charset="0"/>
              </a:rPr>
              <a:t>хүртэлх</a:t>
            </a:r>
            <a:r>
              <a:rPr lang="ru-RU" sz="1400" b="0" i="0" dirty="0">
                <a:solidFill>
                  <a:schemeClr val="bg1"/>
                </a:solidFill>
                <a:effectLst/>
                <a:latin typeface="Arial" panose="020B0604020202020204" pitchFamily="34" charset="0"/>
                <a:cs typeface="Arial" panose="020B0604020202020204" pitchFamily="34" charset="0"/>
              </a:rPr>
              <a:t> </a:t>
            </a:r>
            <a:r>
              <a:rPr lang="ru-RU" sz="1400" b="0" i="0" dirty="0" err="1">
                <a:solidFill>
                  <a:schemeClr val="bg1"/>
                </a:solidFill>
                <a:effectLst/>
                <a:latin typeface="Arial" panose="020B0604020202020204" pitchFamily="34" charset="0"/>
                <a:cs typeface="Arial" panose="020B0604020202020204" pitchFamily="34" charset="0"/>
              </a:rPr>
              <a:t>насны</a:t>
            </a:r>
            <a:r>
              <a:rPr lang="ru-RU" sz="1400" b="0" i="0" dirty="0">
                <a:solidFill>
                  <a:schemeClr val="bg1"/>
                </a:solidFill>
                <a:effectLst/>
                <a:latin typeface="Arial" panose="020B0604020202020204" pitchFamily="34" charset="0"/>
                <a:cs typeface="Arial" panose="020B0604020202020204" pitchFamily="34" charset="0"/>
              </a:rPr>
              <a:t> </a:t>
            </a:r>
            <a:r>
              <a:rPr lang="ru-RU" sz="1400" b="0" i="0" dirty="0" err="1">
                <a:solidFill>
                  <a:schemeClr val="bg1"/>
                </a:solidFill>
                <a:effectLst/>
                <a:latin typeface="Arial" panose="020B0604020202020204" pitchFamily="34" charset="0"/>
                <a:cs typeface="Arial" panose="020B0604020202020204" pitchFamily="34" charset="0"/>
              </a:rPr>
              <a:t>хүүхдэд</a:t>
            </a:r>
            <a:r>
              <a:rPr lang="ru-RU" sz="1400" b="0" i="0" dirty="0">
                <a:solidFill>
                  <a:schemeClr val="bg1"/>
                </a:solidFill>
                <a:effectLst/>
                <a:latin typeface="Arial" panose="020B0604020202020204" pitchFamily="34" charset="0"/>
                <a:cs typeface="Arial" panose="020B0604020202020204" pitchFamily="34" charset="0"/>
              </a:rPr>
              <a:t> </a:t>
            </a:r>
            <a:r>
              <a:rPr lang="ru-RU" sz="1400" b="0" i="0" dirty="0" err="1">
                <a:solidFill>
                  <a:schemeClr val="bg1"/>
                </a:solidFill>
                <a:effectLst/>
                <a:latin typeface="Arial" panose="020B0604020202020204" pitchFamily="34" charset="0"/>
                <a:cs typeface="Arial" panose="020B0604020202020204" pitchFamily="34" charset="0"/>
              </a:rPr>
              <a:t>тухайн</a:t>
            </a:r>
            <a:r>
              <a:rPr lang="ru-RU" sz="1400" b="0" i="0" dirty="0">
                <a:solidFill>
                  <a:schemeClr val="bg1"/>
                </a:solidFill>
                <a:effectLst/>
                <a:latin typeface="Arial" panose="020B0604020202020204" pitchFamily="34" charset="0"/>
                <a:cs typeface="Arial" panose="020B0604020202020204" pitchFamily="34" charset="0"/>
              </a:rPr>
              <a:t> </a:t>
            </a:r>
            <a:r>
              <a:rPr lang="ru-RU" sz="1400" b="0" i="0" dirty="0" err="1">
                <a:solidFill>
                  <a:schemeClr val="bg1"/>
                </a:solidFill>
                <a:effectLst/>
                <a:latin typeface="Arial" panose="020B0604020202020204" pitchFamily="34" charset="0"/>
                <a:cs typeface="Arial" panose="020B0604020202020204" pitchFamily="34" charset="0"/>
              </a:rPr>
              <a:t>бүс</a:t>
            </a:r>
            <a:r>
              <a:rPr lang="ru-RU" sz="1400" b="0" i="0" dirty="0">
                <a:solidFill>
                  <a:schemeClr val="bg1"/>
                </a:solidFill>
                <a:effectLst/>
                <a:latin typeface="Arial" panose="020B0604020202020204" pitchFamily="34" charset="0"/>
                <a:cs typeface="Arial" panose="020B0604020202020204" pitchFamily="34" charset="0"/>
              </a:rPr>
              <a:t> </a:t>
            </a:r>
            <a:r>
              <a:rPr lang="ru-RU" sz="1400" b="0" i="0" dirty="0" err="1">
                <a:solidFill>
                  <a:schemeClr val="bg1"/>
                </a:solidFill>
                <a:effectLst/>
                <a:latin typeface="Arial" panose="020B0604020202020204" pitchFamily="34" charset="0"/>
                <a:cs typeface="Arial" panose="020B0604020202020204" pitchFamily="34" charset="0"/>
              </a:rPr>
              <a:t>нутагт</a:t>
            </a:r>
            <a:r>
              <a:rPr lang="ru-RU" sz="1400" b="0" i="0" dirty="0">
                <a:solidFill>
                  <a:schemeClr val="bg1"/>
                </a:solidFill>
                <a:effectLst/>
                <a:latin typeface="Arial" panose="020B0604020202020204" pitchFamily="34" charset="0"/>
                <a:cs typeface="Arial" panose="020B0604020202020204" pitchFamily="34" charset="0"/>
              </a:rPr>
              <a:t> </a:t>
            </a:r>
            <a:r>
              <a:rPr lang="ru-RU" sz="1400" b="0" i="0" dirty="0" err="1">
                <a:solidFill>
                  <a:schemeClr val="bg1"/>
                </a:solidFill>
                <a:effectLst/>
                <a:latin typeface="Arial" panose="020B0604020202020204" pitchFamily="34" charset="0"/>
                <a:cs typeface="Arial" panose="020B0604020202020204" pitchFamily="34" charset="0"/>
              </a:rPr>
              <a:t>тогтоогдсон</a:t>
            </a:r>
            <a:r>
              <a:rPr lang="ru-RU" sz="1400" b="0" i="0" dirty="0">
                <a:solidFill>
                  <a:schemeClr val="bg1"/>
                </a:solidFill>
                <a:effectLst/>
                <a:latin typeface="Arial" panose="020B0604020202020204" pitchFamily="34" charset="0"/>
                <a:cs typeface="Arial" panose="020B0604020202020204" pitchFamily="34" charset="0"/>
              </a:rPr>
              <a:t> </a:t>
            </a:r>
            <a:r>
              <a:rPr lang="ru-RU" sz="1400" b="0" i="0" dirty="0" err="1">
                <a:solidFill>
                  <a:schemeClr val="bg1"/>
                </a:solidFill>
                <a:effectLst/>
                <a:latin typeface="Arial" panose="020B0604020202020204" pitchFamily="34" charset="0"/>
                <a:cs typeface="Arial" panose="020B0604020202020204" pitchFamily="34" charset="0"/>
              </a:rPr>
              <a:t>амьжиргааны</a:t>
            </a:r>
            <a:r>
              <a:rPr lang="ru-RU" sz="1400" b="0" i="0" dirty="0">
                <a:solidFill>
                  <a:schemeClr val="bg1"/>
                </a:solidFill>
                <a:effectLst/>
                <a:latin typeface="Arial" panose="020B0604020202020204" pitchFamily="34" charset="0"/>
                <a:cs typeface="Arial" panose="020B0604020202020204" pitchFamily="34" charset="0"/>
              </a:rPr>
              <a:t> </a:t>
            </a:r>
            <a:r>
              <a:rPr lang="ru-RU" sz="1400" b="0" i="0" dirty="0" err="1">
                <a:solidFill>
                  <a:schemeClr val="bg1"/>
                </a:solidFill>
                <a:effectLst/>
                <a:latin typeface="Arial" panose="020B0604020202020204" pitchFamily="34" charset="0"/>
                <a:cs typeface="Arial" panose="020B0604020202020204" pitchFamily="34" charset="0"/>
              </a:rPr>
              <a:t>доод</a:t>
            </a:r>
            <a:r>
              <a:rPr lang="ru-RU" sz="1400" b="0" i="0" dirty="0">
                <a:solidFill>
                  <a:schemeClr val="bg1"/>
                </a:solidFill>
                <a:effectLst/>
                <a:latin typeface="Arial" panose="020B0604020202020204" pitchFamily="34" charset="0"/>
                <a:cs typeface="Arial" panose="020B0604020202020204" pitchFamily="34" charset="0"/>
              </a:rPr>
              <a:t> </a:t>
            </a:r>
            <a:r>
              <a:rPr lang="ru-RU" sz="1400" b="0" i="0" dirty="0" err="1">
                <a:solidFill>
                  <a:schemeClr val="bg1"/>
                </a:solidFill>
                <a:effectLst/>
                <a:latin typeface="Arial" panose="020B0604020202020204" pitchFamily="34" charset="0"/>
                <a:cs typeface="Arial" panose="020B0604020202020204" pitchFamily="34" charset="0"/>
              </a:rPr>
              <a:t>түвшингийн</a:t>
            </a:r>
            <a:r>
              <a:rPr lang="ru-RU" sz="1400" b="0" i="0" dirty="0">
                <a:solidFill>
                  <a:schemeClr val="bg1"/>
                </a:solidFill>
                <a:effectLst/>
                <a:latin typeface="Arial" panose="020B0604020202020204" pitchFamily="34" charset="0"/>
                <a:cs typeface="Arial" panose="020B0604020202020204" pitchFamily="34" charset="0"/>
              </a:rPr>
              <a:t> 50 </a:t>
            </a:r>
            <a:r>
              <a:rPr lang="ru-RU" sz="1400" b="0" i="0" dirty="0" err="1">
                <a:solidFill>
                  <a:schemeClr val="bg1"/>
                </a:solidFill>
                <a:effectLst/>
                <a:latin typeface="Arial" panose="020B0604020202020204" pitchFamily="34" charset="0"/>
                <a:cs typeface="Arial" panose="020B0604020202020204" pitchFamily="34" charset="0"/>
              </a:rPr>
              <a:t>хувиар</a:t>
            </a:r>
            <a:r>
              <a:rPr lang="ru-RU" sz="1400" b="0" i="0" dirty="0">
                <a:solidFill>
                  <a:schemeClr val="bg1"/>
                </a:solidFill>
                <a:effectLst/>
                <a:latin typeface="Arial" panose="020B0604020202020204" pitchFamily="34" charset="0"/>
                <a:cs typeface="Arial" panose="020B0604020202020204" pitchFamily="34" charset="0"/>
              </a:rPr>
              <a:t>;</a:t>
            </a:r>
          </a:p>
          <a:p>
            <a:pPr algn="just"/>
            <a:r>
              <a:rPr lang="ru-RU" sz="1400" b="0" i="0" dirty="0">
                <a:solidFill>
                  <a:schemeClr val="bg1"/>
                </a:solidFill>
                <a:effectLst/>
                <a:latin typeface="Arial" panose="020B0604020202020204" pitchFamily="34" charset="0"/>
                <a:cs typeface="Arial" panose="020B0604020202020204" pitchFamily="34" charset="0"/>
              </a:rPr>
              <a:t>40.1.2. 11-16 нас /</a:t>
            </a:r>
            <a:r>
              <a:rPr lang="ru-RU" sz="1400" b="0" i="0" dirty="0" err="1">
                <a:solidFill>
                  <a:schemeClr val="bg1"/>
                </a:solidFill>
                <a:effectLst/>
                <a:latin typeface="Arial" panose="020B0604020202020204" pitchFamily="34" charset="0"/>
                <a:cs typeface="Arial" panose="020B0604020202020204" pitchFamily="34" charset="0"/>
              </a:rPr>
              <a:t>суралцаж</a:t>
            </a:r>
            <a:r>
              <a:rPr lang="ru-RU" sz="1400" b="0" i="0" dirty="0">
                <a:solidFill>
                  <a:schemeClr val="bg1"/>
                </a:solidFill>
                <a:effectLst/>
                <a:latin typeface="Arial" panose="020B0604020202020204" pitchFamily="34" charset="0"/>
                <a:cs typeface="Arial" panose="020B0604020202020204" pitchFamily="34" charset="0"/>
              </a:rPr>
              <a:t> </a:t>
            </a:r>
            <a:r>
              <a:rPr lang="ru-RU" sz="1400" b="0" i="0" dirty="0" err="1">
                <a:solidFill>
                  <a:schemeClr val="bg1"/>
                </a:solidFill>
                <a:effectLst/>
                <a:latin typeface="Arial" panose="020B0604020202020204" pitchFamily="34" charset="0"/>
                <a:cs typeface="Arial" panose="020B0604020202020204" pitchFamily="34" charset="0"/>
              </a:rPr>
              <a:t>байгаа</a:t>
            </a:r>
            <a:r>
              <a:rPr lang="ru-RU" sz="1400" b="0" i="0" dirty="0">
                <a:solidFill>
                  <a:schemeClr val="bg1"/>
                </a:solidFill>
                <a:effectLst/>
                <a:latin typeface="Arial" panose="020B0604020202020204" pitchFamily="34" charset="0"/>
                <a:cs typeface="Arial" panose="020B0604020202020204" pitchFamily="34" charset="0"/>
              </a:rPr>
              <a:t> бол 18 нас/-тай болон </a:t>
            </a:r>
            <a:r>
              <a:rPr lang="ru-RU" sz="1400" b="0" i="0" dirty="0" err="1">
                <a:solidFill>
                  <a:schemeClr val="bg1"/>
                </a:solidFill>
                <a:effectLst/>
                <a:latin typeface="Arial" panose="020B0604020202020204" pitchFamily="34" charset="0"/>
                <a:cs typeface="Arial" panose="020B0604020202020204" pitchFamily="34" charset="0"/>
              </a:rPr>
              <a:t>насанд</a:t>
            </a:r>
            <a:r>
              <a:rPr lang="ru-RU" sz="1400" b="0" i="0" dirty="0">
                <a:solidFill>
                  <a:schemeClr val="bg1"/>
                </a:solidFill>
                <a:effectLst/>
                <a:latin typeface="Arial" panose="020B0604020202020204" pitchFamily="34" charset="0"/>
                <a:cs typeface="Arial" panose="020B0604020202020204" pitchFamily="34" charset="0"/>
              </a:rPr>
              <a:t> </a:t>
            </a:r>
            <a:r>
              <a:rPr lang="ru-RU" sz="1400" b="0" i="0" dirty="0" err="1">
                <a:solidFill>
                  <a:schemeClr val="bg1"/>
                </a:solidFill>
                <a:effectLst/>
                <a:latin typeface="Arial" panose="020B0604020202020204" pitchFamily="34" charset="0"/>
                <a:cs typeface="Arial" panose="020B0604020202020204" pitchFamily="34" charset="0"/>
              </a:rPr>
              <a:t>хүрсэн</a:t>
            </a:r>
            <a:r>
              <a:rPr lang="ru-RU" sz="1400" b="0" i="0" dirty="0">
                <a:solidFill>
                  <a:schemeClr val="bg1"/>
                </a:solidFill>
                <a:effectLst/>
                <a:latin typeface="Arial" panose="020B0604020202020204" pitchFamily="34" charset="0"/>
                <a:cs typeface="Arial" panose="020B0604020202020204" pitchFamily="34" charset="0"/>
              </a:rPr>
              <a:t> </a:t>
            </a:r>
            <a:r>
              <a:rPr lang="ru-RU" sz="1400" b="0" i="0" dirty="0" err="1">
                <a:solidFill>
                  <a:schemeClr val="bg1"/>
                </a:solidFill>
                <a:effectLst/>
                <a:latin typeface="Arial" panose="020B0604020202020204" pitchFamily="34" charset="0"/>
                <a:cs typeface="Arial" panose="020B0604020202020204" pitchFamily="34" charset="0"/>
              </a:rPr>
              <a:t>боловч</a:t>
            </a:r>
            <a:r>
              <a:rPr lang="ru-RU" sz="1400" b="0" i="0" dirty="0">
                <a:solidFill>
                  <a:schemeClr val="bg1"/>
                </a:solidFill>
                <a:effectLst/>
                <a:latin typeface="Arial" panose="020B0604020202020204" pitchFamily="34" charset="0"/>
                <a:cs typeface="Arial" panose="020B0604020202020204" pitchFamily="34" charset="0"/>
              </a:rPr>
              <a:t> </a:t>
            </a:r>
            <a:r>
              <a:rPr lang="ru-RU" sz="1400" b="0" i="0" dirty="0" err="1">
                <a:solidFill>
                  <a:schemeClr val="bg1"/>
                </a:solidFill>
                <a:effectLst/>
                <a:latin typeface="Arial" panose="020B0604020202020204" pitchFamily="34" charset="0"/>
                <a:cs typeface="Arial" panose="020B0604020202020204" pitchFamily="34" charset="0"/>
              </a:rPr>
              <a:t>хөдөлмөрийн</a:t>
            </a:r>
            <a:r>
              <a:rPr lang="ru-RU" sz="1400" b="0" i="0" dirty="0">
                <a:solidFill>
                  <a:schemeClr val="bg1"/>
                </a:solidFill>
                <a:effectLst/>
                <a:latin typeface="Arial" panose="020B0604020202020204" pitchFamily="34" charset="0"/>
                <a:cs typeface="Arial" panose="020B0604020202020204" pitchFamily="34" charset="0"/>
              </a:rPr>
              <a:t> </a:t>
            </a:r>
            <a:r>
              <a:rPr lang="ru-RU" sz="1400" b="0" i="0" dirty="0" err="1">
                <a:solidFill>
                  <a:schemeClr val="bg1"/>
                </a:solidFill>
                <a:effectLst/>
                <a:latin typeface="Arial" panose="020B0604020202020204" pitchFamily="34" charset="0"/>
                <a:cs typeface="Arial" panose="020B0604020202020204" pitchFamily="34" charset="0"/>
              </a:rPr>
              <a:t>чадваргүй</a:t>
            </a:r>
            <a:r>
              <a:rPr lang="ru-RU" sz="1400" b="0" i="0" dirty="0">
                <a:solidFill>
                  <a:schemeClr val="bg1"/>
                </a:solidFill>
                <a:effectLst/>
                <a:latin typeface="Arial" panose="020B0604020202020204" pitchFamily="34" charset="0"/>
                <a:cs typeface="Arial" panose="020B0604020202020204" pitchFamily="34" charset="0"/>
              </a:rPr>
              <a:t> </a:t>
            </a:r>
            <a:r>
              <a:rPr lang="ru-RU" sz="1400" b="0" i="0" dirty="0" err="1">
                <a:solidFill>
                  <a:schemeClr val="bg1"/>
                </a:solidFill>
                <a:effectLst/>
                <a:latin typeface="Arial" panose="020B0604020202020204" pitchFamily="34" charset="0"/>
                <a:cs typeface="Arial" panose="020B0604020202020204" pitchFamily="34" charset="0"/>
              </a:rPr>
              <a:t>хүүхдэд</a:t>
            </a:r>
            <a:r>
              <a:rPr lang="ru-RU" sz="1400" b="0" i="0" dirty="0">
                <a:solidFill>
                  <a:schemeClr val="bg1"/>
                </a:solidFill>
                <a:effectLst/>
                <a:latin typeface="Arial" panose="020B0604020202020204" pitchFamily="34" charset="0"/>
                <a:cs typeface="Arial" panose="020B0604020202020204" pitchFamily="34" charset="0"/>
              </a:rPr>
              <a:t> </a:t>
            </a:r>
            <a:r>
              <a:rPr lang="ru-RU" sz="1400" b="0" i="0" dirty="0" err="1">
                <a:solidFill>
                  <a:schemeClr val="bg1"/>
                </a:solidFill>
                <a:effectLst/>
                <a:latin typeface="Arial" panose="020B0604020202020204" pitchFamily="34" charset="0"/>
                <a:cs typeface="Arial" panose="020B0604020202020204" pitchFamily="34" charset="0"/>
              </a:rPr>
              <a:t>амьжиргааны</a:t>
            </a:r>
            <a:r>
              <a:rPr lang="ru-RU" sz="1400" b="0" i="0" dirty="0">
                <a:solidFill>
                  <a:schemeClr val="bg1"/>
                </a:solidFill>
                <a:effectLst/>
                <a:latin typeface="Arial" panose="020B0604020202020204" pitchFamily="34" charset="0"/>
                <a:cs typeface="Arial" panose="020B0604020202020204" pitchFamily="34" charset="0"/>
              </a:rPr>
              <a:t> </a:t>
            </a:r>
            <a:r>
              <a:rPr lang="ru-RU" sz="1400" b="0" i="0" dirty="0" err="1">
                <a:solidFill>
                  <a:schemeClr val="bg1"/>
                </a:solidFill>
                <a:effectLst/>
                <a:latin typeface="Arial" panose="020B0604020202020204" pitchFamily="34" charset="0"/>
                <a:cs typeface="Arial" panose="020B0604020202020204" pitchFamily="34" charset="0"/>
              </a:rPr>
              <a:t>доод</a:t>
            </a:r>
            <a:r>
              <a:rPr lang="ru-RU" sz="1400" b="0" i="0" dirty="0">
                <a:solidFill>
                  <a:schemeClr val="bg1"/>
                </a:solidFill>
                <a:effectLst/>
                <a:latin typeface="Arial" panose="020B0604020202020204" pitchFamily="34" charset="0"/>
                <a:cs typeface="Arial" panose="020B0604020202020204" pitchFamily="34" charset="0"/>
              </a:rPr>
              <a:t> </a:t>
            </a:r>
            <a:r>
              <a:rPr lang="ru-RU" sz="1400" b="0" i="0" dirty="0" err="1">
                <a:solidFill>
                  <a:schemeClr val="bg1"/>
                </a:solidFill>
                <a:effectLst/>
                <a:latin typeface="Arial" panose="020B0604020202020204" pitchFamily="34" charset="0"/>
                <a:cs typeface="Arial" panose="020B0604020202020204" pitchFamily="34" charset="0"/>
              </a:rPr>
              <a:t>түвшингийн</a:t>
            </a:r>
            <a:r>
              <a:rPr lang="ru-RU" sz="1400" b="0" i="0" dirty="0">
                <a:solidFill>
                  <a:schemeClr val="bg1"/>
                </a:solidFill>
                <a:effectLst/>
                <a:latin typeface="Arial" panose="020B0604020202020204" pitchFamily="34" charset="0"/>
                <a:cs typeface="Arial" panose="020B0604020202020204" pitchFamily="34" charset="0"/>
              </a:rPr>
              <a:t> </a:t>
            </a:r>
            <a:r>
              <a:rPr lang="ru-RU" sz="1400" b="0" i="0" dirty="0" err="1">
                <a:solidFill>
                  <a:schemeClr val="bg1"/>
                </a:solidFill>
                <a:effectLst/>
                <a:latin typeface="Arial" panose="020B0604020202020204" pitchFamily="34" charset="0"/>
                <a:cs typeface="Arial" panose="020B0604020202020204" pitchFamily="34" charset="0"/>
              </a:rPr>
              <a:t>хэмжээгээр</a:t>
            </a:r>
            <a:endParaRPr lang="ru-RU" sz="1400" b="0" i="0" dirty="0">
              <a:solidFill>
                <a:schemeClr val="bg1"/>
              </a:solidFill>
              <a:effectLst/>
              <a:latin typeface="Arial" panose="020B0604020202020204" pitchFamily="34" charset="0"/>
              <a:cs typeface="Arial" panose="020B0604020202020204" pitchFamily="34" charset="0"/>
            </a:endParaRPr>
          </a:p>
          <a:p>
            <a:pPr algn="just"/>
            <a:endParaRPr lang="x-none" sz="1400" b="1" dirty="0">
              <a:solidFill>
                <a:schemeClr val="bg1"/>
              </a:solidFill>
              <a:latin typeface="Arial" panose="020B0604020202020204" pitchFamily="34" charset="0"/>
              <a:cs typeface="Arial" panose="020B0604020202020204" pitchFamily="34" charset="0"/>
            </a:endParaRPr>
          </a:p>
          <a:p>
            <a:pPr algn="just"/>
            <a:r>
              <a:rPr lang="ru-RU" sz="1400" dirty="0">
                <a:solidFill>
                  <a:schemeClr val="bg1"/>
                </a:solidFill>
                <a:latin typeface="Arial" panose="020B0604020202020204" pitchFamily="34" charset="0"/>
                <a:cs typeface="Arial" panose="020B0604020202020204" pitchFamily="34" charset="0"/>
              </a:rPr>
              <a:t>40.4.Гэрлэгчид </a:t>
            </a:r>
            <a:r>
              <a:rPr lang="ru-RU" sz="1400" dirty="0" err="1">
                <a:solidFill>
                  <a:schemeClr val="bg1"/>
                </a:solidFill>
                <a:latin typeface="Arial" panose="020B0604020202020204" pitchFamily="34" charset="0"/>
                <a:cs typeface="Arial" panose="020B0604020202020204" pitchFamily="34" charset="0"/>
              </a:rPr>
              <a:t>бие</a:t>
            </a:r>
            <a:r>
              <a:rPr lang="ru-RU" sz="1400" dirty="0">
                <a:solidFill>
                  <a:schemeClr val="bg1"/>
                </a:solidFill>
                <a:latin typeface="Arial" panose="020B0604020202020204" pitchFamily="34" charset="0"/>
                <a:cs typeface="Arial" panose="020B0604020202020204" pitchFamily="34" charset="0"/>
              </a:rPr>
              <a:t> </a:t>
            </a:r>
            <a:r>
              <a:rPr lang="ru-RU" sz="1400" dirty="0" err="1">
                <a:solidFill>
                  <a:schemeClr val="bg1"/>
                </a:solidFill>
                <a:latin typeface="Arial" panose="020B0604020202020204" pitchFamily="34" charset="0"/>
                <a:cs typeface="Arial" panose="020B0604020202020204" pitchFamily="34" charset="0"/>
              </a:rPr>
              <a:t>биеэ</a:t>
            </a:r>
            <a:r>
              <a:rPr lang="ru-RU" sz="1400" dirty="0">
                <a:solidFill>
                  <a:schemeClr val="bg1"/>
                </a:solidFill>
                <a:latin typeface="Arial" panose="020B0604020202020204" pitchFamily="34" charset="0"/>
                <a:cs typeface="Arial" panose="020B0604020202020204" pitchFamily="34" charset="0"/>
              </a:rPr>
              <a:t>, </a:t>
            </a:r>
            <a:r>
              <a:rPr lang="ru-RU" sz="1400" dirty="0" err="1">
                <a:solidFill>
                  <a:schemeClr val="bg1"/>
                </a:solidFill>
                <a:latin typeface="Arial" panose="020B0604020202020204" pitchFamily="34" charset="0"/>
                <a:cs typeface="Arial" panose="020B0604020202020204" pitchFamily="34" charset="0"/>
              </a:rPr>
              <a:t>түүнчлэн</a:t>
            </a:r>
            <a:r>
              <a:rPr lang="ru-RU" sz="1400" dirty="0">
                <a:solidFill>
                  <a:schemeClr val="bg1"/>
                </a:solidFill>
                <a:latin typeface="Arial" panose="020B0604020202020204" pitchFamily="34" charset="0"/>
                <a:cs typeface="Arial" panose="020B0604020202020204" pitchFamily="34" charset="0"/>
              </a:rPr>
              <a:t> </a:t>
            </a:r>
            <a:r>
              <a:rPr lang="ru-RU" sz="1400" dirty="0" err="1">
                <a:solidFill>
                  <a:schemeClr val="bg1"/>
                </a:solidFill>
                <a:latin typeface="Arial" panose="020B0604020202020204" pitchFamily="34" charset="0"/>
                <a:cs typeface="Arial" panose="020B0604020202020204" pitchFamily="34" charset="0"/>
              </a:rPr>
              <a:t>төрөл</a:t>
            </a:r>
            <a:r>
              <a:rPr lang="ru-RU" sz="1400" dirty="0">
                <a:solidFill>
                  <a:schemeClr val="bg1"/>
                </a:solidFill>
                <a:latin typeface="Arial" panose="020B0604020202020204" pitchFamily="34" charset="0"/>
                <a:cs typeface="Arial" panose="020B0604020202020204" pitchFamily="34" charset="0"/>
              </a:rPr>
              <a:t>, </a:t>
            </a:r>
            <a:r>
              <a:rPr lang="ru-RU" sz="1400" dirty="0" err="1">
                <a:solidFill>
                  <a:schemeClr val="bg1"/>
                </a:solidFill>
                <a:latin typeface="Arial" panose="020B0604020202020204" pitchFamily="34" charset="0"/>
                <a:cs typeface="Arial" panose="020B0604020202020204" pitchFamily="34" charset="0"/>
              </a:rPr>
              <a:t>садангийн</a:t>
            </a:r>
            <a:r>
              <a:rPr lang="ru-RU" sz="1400" dirty="0">
                <a:solidFill>
                  <a:schemeClr val="bg1"/>
                </a:solidFill>
                <a:latin typeface="Arial" panose="020B0604020202020204" pitchFamily="34" charset="0"/>
                <a:cs typeface="Arial" panose="020B0604020202020204" pitchFamily="34" charset="0"/>
              </a:rPr>
              <a:t> </a:t>
            </a:r>
            <a:r>
              <a:rPr lang="ru-RU" sz="1400" dirty="0" err="1">
                <a:solidFill>
                  <a:schemeClr val="bg1"/>
                </a:solidFill>
                <a:latin typeface="Arial" panose="020B0604020202020204" pitchFamily="34" charset="0"/>
                <a:cs typeface="Arial" panose="020B0604020202020204" pitchFamily="34" charset="0"/>
              </a:rPr>
              <a:t>хүнээ</a:t>
            </a:r>
            <a:r>
              <a:rPr lang="ru-RU" sz="1400" dirty="0">
                <a:solidFill>
                  <a:schemeClr val="bg1"/>
                </a:solidFill>
                <a:latin typeface="Arial" panose="020B0604020202020204" pitchFamily="34" charset="0"/>
                <a:cs typeface="Arial" panose="020B0604020202020204" pitchFamily="34" charset="0"/>
              </a:rPr>
              <a:t> </a:t>
            </a:r>
            <a:r>
              <a:rPr lang="ru-RU" sz="1400" dirty="0" err="1">
                <a:solidFill>
                  <a:schemeClr val="bg1"/>
                </a:solidFill>
                <a:latin typeface="Arial" panose="020B0604020202020204" pitchFamily="34" charset="0"/>
                <a:cs typeface="Arial" panose="020B0604020202020204" pitchFamily="34" charset="0"/>
              </a:rPr>
              <a:t>тэжээн</a:t>
            </a:r>
            <a:r>
              <a:rPr lang="ru-RU" sz="1400" dirty="0">
                <a:solidFill>
                  <a:schemeClr val="bg1"/>
                </a:solidFill>
                <a:latin typeface="Arial" panose="020B0604020202020204" pitchFamily="34" charset="0"/>
                <a:cs typeface="Arial" panose="020B0604020202020204" pitchFamily="34" charset="0"/>
              </a:rPr>
              <a:t> </a:t>
            </a:r>
            <a:r>
              <a:rPr lang="ru-RU" sz="1400" dirty="0" err="1">
                <a:solidFill>
                  <a:schemeClr val="bg1"/>
                </a:solidFill>
                <a:latin typeface="Arial" panose="020B0604020202020204" pitchFamily="34" charset="0"/>
                <a:cs typeface="Arial" panose="020B0604020202020204" pitchFamily="34" charset="0"/>
              </a:rPr>
              <a:t>тэтгэх</a:t>
            </a:r>
            <a:r>
              <a:rPr lang="ru-RU" sz="1400" dirty="0">
                <a:solidFill>
                  <a:schemeClr val="bg1"/>
                </a:solidFill>
                <a:latin typeface="Arial" panose="020B0604020202020204" pitchFamily="34" charset="0"/>
                <a:cs typeface="Arial" panose="020B0604020202020204" pitchFamily="34" charset="0"/>
              </a:rPr>
              <a:t> </a:t>
            </a:r>
            <a:r>
              <a:rPr lang="ru-RU" sz="1400" dirty="0" err="1">
                <a:solidFill>
                  <a:schemeClr val="bg1"/>
                </a:solidFill>
                <a:latin typeface="Arial" panose="020B0604020202020204" pitchFamily="34" charset="0"/>
                <a:cs typeface="Arial" panose="020B0604020202020204" pitchFamily="34" charset="0"/>
              </a:rPr>
              <a:t>тэтгэлэг</a:t>
            </a:r>
            <a:r>
              <a:rPr lang="ru-RU" sz="1400" dirty="0">
                <a:solidFill>
                  <a:schemeClr val="bg1"/>
                </a:solidFill>
                <a:latin typeface="Arial" panose="020B0604020202020204" pitchFamily="34" charset="0"/>
                <a:cs typeface="Arial" panose="020B0604020202020204" pitchFamily="34" charset="0"/>
              </a:rPr>
              <a:t> </a:t>
            </a:r>
            <a:r>
              <a:rPr lang="ru-RU" sz="1400" dirty="0" err="1">
                <a:solidFill>
                  <a:schemeClr val="bg1"/>
                </a:solidFill>
                <a:latin typeface="Arial" panose="020B0604020202020204" pitchFamily="34" charset="0"/>
                <a:cs typeface="Arial" panose="020B0604020202020204" pitchFamily="34" charset="0"/>
              </a:rPr>
              <a:t>нь</a:t>
            </a:r>
            <a:r>
              <a:rPr lang="ru-RU" sz="1400" dirty="0">
                <a:solidFill>
                  <a:schemeClr val="bg1"/>
                </a:solidFill>
                <a:latin typeface="Arial" panose="020B0604020202020204" pitchFamily="34" charset="0"/>
                <a:cs typeface="Arial" panose="020B0604020202020204" pitchFamily="34" charset="0"/>
              </a:rPr>
              <a:t> </a:t>
            </a:r>
            <a:r>
              <a:rPr lang="ru-RU" sz="1400" dirty="0" err="1">
                <a:solidFill>
                  <a:schemeClr val="bg1"/>
                </a:solidFill>
                <a:latin typeface="Arial" panose="020B0604020202020204" pitchFamily="34" charset="0"/>
                <a:cs typeface="Arial" panose="020B0604020202020204" pitchFamily="34" charset="0"/>
              </a:rPr>
              <a:t>тухайн</a:t>
            </a:r>
            <a:r>
              <a:rPr lang="ru-RU" sz="1400" dirty="0">
                <a:solidFill>
                  <a:schemeClr val="bg1"/>
                </a:solidFill>
                <a:latin typeface="Arial" panose="020B0604020202020204" pitchFamily="34" charset="0"/>
                <a:cs typeface="Arial" panose="020B0604020202020204" pitchFamily="34" charset="0"/>
              </a:rPr>
              <a:t> </a:t>
            </a:r>
            <a:r>
              <a:rPr lang="ru-RU" sz="1400" dirty="0" err="1">
                <a:solidFill>
                  <a:schemeClr val="bg1"/>
                </a:solidFill>
                <a:latin typeface="Arial" panose="020B0604020202020204" pitchFamily="34" charset="0"/>
                <a:cs typeface="Arial" panose="020B0604020202020204" pitchFamily="34" charset="0"/>
              </a:rPr>
              <a:t>бүс</a:t>
            </a:r>
            <a:r>
              <a:rPr lang="ru-RU" sz="1400" dirty="0">
                <a:solidFill>
                  <a:schemeClr val="bg1"/>
                </a:solidFill>
                <a:latin typeface="Arial" panose="020B0604020202020204" pitchFamily="34" charset="0"/>
                <a:cs typeface="Arial" panose="020B0604020202020204" pitchFamily="34" charset="0"/>
              </a:rPr>
              <a:t> </a:t>
            </a:r>
            <a:r>
              <a:rPr lang="ru-RU" sz="1400" dirty="0" err="1">
                <a:solidFill>
                  <a:schemeClr val="bg1"/>
                </a:solidFill>
                <a:latin typeface="Arial" panose="020B0604020202020204" pitchFamily="34" charset="0"/>
                <a:cs typeface="Arial" panose="020B0604020202020204" pitchFamily="34" charset="0"/>
              </a:rPr>
              <a:t>нутагт</a:t>
            </a:r>
            <a:r>
              <a:rPr lang="ru-RU" sz="1400" dirty="0">
                <a:solidFill>
                  <a:schemeClr val="bg1"/>
                </a:solidFill>
                <a:latin typeface="Arial" panose="020B0604020202020204" pitchFamily="34" charset="0"/>
                <a:cs typeface="Arial" panose="020B0604020202020204" pitchFamily="34" charset="0"/>
              </a:rPr>
              <a:t> </a:t>
            </a:r>
            <a:r>
              <a:rPr lang="ru-RU" sz="1400" dirty="0" err="1">
                <a:solidFill>
                  <a:schemeClr val="bg1"/>
                </a:solidFill>
                <a:latin typeface="Arial" panose="020B0604020202020204" pitchFamily="34" charset="0"/>
                <a:cs typeface="Arial" panose="020B0604020202020204" pitchFamily="34" charset="0"/>
              </a:rPr>
              <a:t>тогтоогдсон</a:t>
            </a:r>
            <a:r>
              <a:rPr lang="ru-RU" sz="1400" dirty="0">
                <a:solidFill>
                  <a:schemeClr val="bg1"/>
                </a:solidFill>
                <a:latin typeface="Arial" panose="020B0604020202020204" pitchFamily="34" charset="0"/>
                <a:cs typeface="Arial" panose="020B0604020202020204" pitchFamily="34" charset="0"/>
              </a:rPr>
              <a:t> </a:t>
            </a:r>
            <a:r>
              <a:rPr lang="ru-RU" sz="1400" dirty="0" err="1">
                <a:solidFill>
                  <a:schemeClr val="bg1"/>
                </a:solidFill>
                <a:latin typeface="Arial" panose="020B0604020202020204" pitchFamily="34" charset="0"/>
                <a:cs typeface="Arial" panose="020B0604020202020204" pitchFamily="34" charset="0"/>
              </a:rPr>
              <a:t>амьжиргааны</a:t>
            </a:r>
            <a:r>
              <a:rPr lang="ru-RU" sz="1400" dirty="0">
                <a:solidFill>
                  <a:schemeClr val="bg1"/>
                </a:solidFill>
                <a:latin typeface="Arial" panose="020B0604020202020204" pitchFamily="34" charset="0"/>
                <a:cs typeface="Arial" panose="020B0604020202020204" pitchFamily="34" charset="0"/>
              </a:rPr>
              <a:t> </a:t>
            </a:r>
            <a:r>
              <a:rPr lang="ru-RU" sz="1400" dirty="0" err="1">
                <a:solidFill>
                  <a:schemeClr val="bg1"/>
                </a:solidFill>
                <a:latin typeface="Arial" panose="020B0604020202020204" pitchFamily="34" charset="0"/>
                <a:cs typeface="Arial" panose="020B0604020202020204" pitchFamily="34" charset="0"/>
              </a:rPr>
              <a:t>доод</a:t>
            </a:r>
            <a:r>
              <a:rPr lang="ru-RU" sz="1400" dirty="0">
                <a:solidFill>
                  <a:schemeClr val="bg1"/>
                </a:solidFill>
                <a:latin typeface="Arial" panose="020B0604020202020204" pitchFamily="34" charset="0"/>
                <a:cs typeface="Arial" panose="020B0604020202020204" pitchFamily="34" charset="0"/>
              </a:rPr>
              <a:t> </a:t>
            </a:r>
            <a:r>
              <a:rPr lang="ru-RU" sz="1400" dirty="0" err="1">
                <a:solidFill>
                  <a:schemeClr val="bg1"/>
                </a:solidFill>
                <a:latin typeface="Arial" panose="020B0604020202020204" pitchFamily="34" charset="0"/>
                <a:cs typeface="Arial" panose="020B0604020202020204" pitchFamily="34" charset="0"/>
              </a:rPr>
              <a:t>түвшингийн</a:t>
            </a:r>
            <a:r>
              <a:rPr lang="ru-RU" sz="1400" dirty="0">
                <a:solidFill>
                  <a:schemeClr val="bg1"/>
                </a:solidFill>
                <a:latin typeface="Arial" panose="020B0604020202020204" pitchFamily="34" charset="0"/>
                <a:cs typeface="Arial" panose="020B0604020202020204" pitchFamily="34" charset="0"/>
              </a:rPr>
              <a:t> </a:t>
            </a:r>
            <a:r>
              <a:rPr lang="ru-RU" sz="1400" dirty="0" err="1">
                <a:solidFill>
                  <a:schemeClr val="bg1"/>
                </a:solidFill>
                <a:latin typeface="Arial" panose="020B0604020202020204" pitchFamily="34" charset="0"/>
                <a:cs typeface="Arial" panose="020B0604020202020204" pitchFamily="34" charset="0"/>
              </a:rPr>
              <a:t>хэмжээнээс</a:t>
            </a:r>
            <a:r>
              <a:rPr lang="ru-RU" sz="1400" dirty="0">
                <a:solidFill>
                  <a:schemeClr val="bg1"/>
                </a:solidFill>
                <a:latin typeface="Arial" panose="020B0604020202020204" pitchFamily="34" charset="0"/>
                <a:cs typeface="Arial" panose="020B0604020202020204" pitchFamily="34" charset="0"/>
              </a:rPr>
              <a:t> </a:t>
            </a:r>
            <a:r>
              <a:rPr lang="ru-RU" sz="1400" dirty="0" err="1">
                <a:solidFill>
                  <a:schemeClr val="bg1"/>
                </a:solidFill>
                <a:latin typeface="Arial" panose="020B0604020202020204" pitchFamily="34" charset="0"/>
                <a:cs typeface="Arial" panose="020B0604020202020204" pitchFamily="34" charset="0"/>
              </a:rPr>
              <a:t>багагүй</a:t>
            </a:r>
            <a:r>
              <a:rPr lang="ru-RU" sz="1400" dirty="0">
                <a:solidFill>
                  <a:schemeClr val="bg1"/>
                </a:solidFill>
                <a:latin typeface="Arial" panose="020B0604020202020204" pitchFamily="34" charset="0"/>
                <a:cs typeface="Arial" panose="020B0604020202020204" pitchFamily="34" charset="0"/>
              </a:rPr>
              <a:t> </a:t>
            </a:r>
            <a:r>
              <a:rPr lang="ru-RU" sz="1400" dirty="0" err="1">
                <a:solidFill>
                  <a:schemeClr val="bg1"/>
                </a:solidFill>
                <a:latin typeface="Arial" panose="020B0604020202020204" pitchFamily="34" charset="0"/>
                <a:cs typeface="Arial" panose="020B0604020202020204" pitchFamily="34" charset="0"/>
              </a:rPr>
              <a:t>байна</a:t>
            </a:r>
            <a:r>
              <a:rPr lang="ru-RU" sz="1400" dirty="0">
                <a:solidFill>
                  <a:schemeClr val="bg1"/>
                </a:solidFill>
                <a:latin typeface="Arial" panose="020B0604020202020204" pitchFamily="34" charset="0"/>
                <a:cs typeface="Arial" panose="020B0604020202020204" pitchFamily="34" charset="0"/>
              </a:rPr>
              <a:t>.</a:t>
            </a:r>
            <a:endParaRPr lang="x-none" sz="1400" dirty="0">
              <a:solidFill>
                <a:schemeClr val="bg1"/>
              </a:solidFill>
              <a:latin typeface="Arial" panose="020B0604020202020204" pitchFamily="34" charset="0"/>
              <a:cs typeface="Arial" panose="020B0604020202020204" pitchFamily="34" charset="0"/>
            </a:endParaRPr>
          </a:p>
          <a:p>
            <a:pPr algn="just"/>
            <a:endParaRPr lang="x-none" sz="1400" dirty="0">
              <a:solidFill>
                <a:schemeClr val="bg1"/>
              </a:solidFill>
              <a:latin typeface="Arial" panose="020B0604020202020204" pitchFamily="34" charset="0"/>
              <a:cs typeface="Arial" panose="020B0604020202020204" pitchFamily="34" charset="0"/>
            </a:endParaRPr>
          </a:p>
          <a:p>
            <a:endParaRPr lang="ru-RU" dirty="0">
              <a:solidFill>
                <a:schemeClr val="bg1"/>
              </a:solidFill>
            </a:endParaRPr>
          </a:p>
        </p:txBody>
      </p:sp>
      <p:sp>
        <p:nvSpPr>
          <p:cNvPr id="8" name="TextBox 7">
            <a:extLst>
              <a:ext uri="{FF2B5EF4-FFF2-40B4-BE49-F238E27FC236}">
                <a16:creationId xmlns:a16="http://schemas.microsoft.com/office/drawing/2014/main" id="{D6CE24A3-E677-7441-B03A-A3645D4A3940}"/>
              </a:ext>
            </a:extLst>
          </p:cNvPr>
          <p:cNvSpPr txBox="1"/>
          <p:nvPr/>
        </p:nvSpPr>
        <p:spPr>
          <a:xfrm>
            <a:off x="6719596" y="3482215"/>
            <a:ext cx="5214488" cy="1969770"/>
          </a:xfrm>
          <a:prstGeom prst="rect">
            <a:avLst/>
          </a:prstGeom>
          <a:noFill/>
        </p:spPr>
        <p:txBody>
          <a:bodyPr wrap="square" rtlCol="0">
            <a:spAutoFit/>
          </a:bodyPr>
          <a:lstStyle/>
          <a:p>
            <a:pPr algn="just"/>
            <a:r>
              <a:rPr lang="x-none" sz="1300" b="1" dirty="0">
                <a:latin typeface="Arial" panose="020B0604020202020204" pitchFamily="34" charset="0"/>
                <a:cs typeface="Arial" panose="020B0604020202020204" pitchFamily="34" charset="0"/>
              </a:rPr>
              <a:t>Тэтгэлгийн хэмжээ</a:t>
            </a:r>
          </a:p>
          <a:p>
            <a:pPr algn="just"/>
            <a:r>
              <a:rPr lang="x-none" sz="1300" dirty="0">
                <a:latin typeface="Arial" panose="020B0604020202020204" pitchFamily="34" charset="0"/>
                <a:cs typeface="Arial" panose="020B0604020202020204" pitchFamily="34" charset="0"/>
              </a:rPr>
              <a:t>Х</a:t>
            </a:r>
            <a:r>
              <a:rPr lang="mn-MN" sz="1300" dirty="0">
                <a:latin typeface="Arial" panose="020B0604020202020204" pitchFamily="34" charset="0"/>
                <a:cs typeface="Arial" panose="020B0604020202020204" pitchFamily="34" charset="0"/>
              </a:rPr>
              <a:t>эмжээг сард нэгээс доошгүй удаа тэтгэлэг төлөгчийн орлоготой уялдуулж </a:t>
            </a:r>
            <a:r>
              <a:rPr lang="x-none" sz="1300" dirty="0">
                <a:latin typeface="Arial" panose="020B0604020202020204" pitchFamily="34" charset="0"/>
                <a:cs typeface="Arial" panose="020B0604020202020204" pitchFamily="34" charset="0"/>
              </a:rPr>
              <a:t>аргачлалын дагуу </a:t>
            </a:r>
            <a:r>
              <a:rPr lang="mn-MN" sz="1300" dirty="0">
                <a:latin typeface="Arial" panose="020B0604020202020204" pitchFamily="34" charset="0"/>
                <a:cs typeface="Arial" panose="020B0604020202020204" pitchFamily="34" charset="0"/>
              </a:rPr>
              <a:t>шүүх тогтооно.</a:t>
            </a:r>
            <a:r>
              <a:rPr lang="x-none" sz="1300" dirty="0">
                <a:latin typeface="Arial" panose="020B0604020202020204" pitchFamily="34" charset="0"/>
                <a:cs typeface="Arial" panose="020B0604020202020204" pitchFamily="34" charset="0"/>
              </a:rPr>
              <a:t> </a:t>
            </a:r>
          </a:p>
          <a:p>
            <a:pPr algn="just"/>
            <a:r>
              <a:rPr lang="x-none" sz="1300" dirty="0">
                <a:latin typeface="Arial" panose="020B0604020202020204" pitchFamily="34" charset="0"/>
                <a:cs typeface="Arial" panose="020B0604020202020204" pitchFamily="34" charset="0"/>
              </a:rPr>
              <a:t>Тэтгэлгийн хэмжээ тэтгэлэгч төлөгч орлогын 50 хувиас хэтэрч болохгүй. </a:t>
            </a:r>
          </a:p>
          <a:p>
            <a:pPr algn="just"/>
            <a:r>
              <a:rPr lang="x-none" sz="1300" dirty="0">
                <a:latin typeface="Arial" panose="020B0604020202020204" pitchFamily="34" charset="0"/>
                <a:cs typeface="Arial" panose="020B0604020202020204" pitchFamily="34" charset="0"/>
              </a:rPr>
              <a:t>Тэтгэлэг тогтоох аргачлалыг Засгийн газар батална.</a:t>
            </a:r>
          </a:p>
          <a:p>
            <a:pPr algn="just"/>
            <a:endParaRPr lang="x-none" sz="1300" dirty="0">
              <a:latin typeface="Arial" panose="020B0604020202020204" pitchFamily="34" charset="0"/>
              <a:cs typeface="Arial" panose="020B0604020202020204" pitchFamily="34" charset="0"/>
            </a:endParaRPr>
          </a:p>
          <a:p>
            <a:pPr algn="just"/>
            <a:r>
              <a:rPr lang="x-none" sz="1300" b="1" dirty="0">
                <a:latin typeface="Arial" panose="020B0604020202020204" pitchFamily="34" charset="0"/>
                <a:cs typeface="Arial" panose="020B0604020202020204" pitchFamily="34" charset="0"/>
              </a:rPr>
              <a:t>Тэжээн тэтгэх гэрээгээр зохицуулж болно.</a:t>
            </a:r>
          </a:p>
          <a:p>
            <a:r>
              <a:rPr lang="mn-MN" dirty="0"/>
              <a:t> </a:t>
            </a:r>
            <a:endParaRPr lang="x-none" sz="1600" b="1" dirty="0"/>
          </a:p>
        </p:txBody>
      </p:sp>
    </p:spTree>
    <p:extLst>
      <p:ext uri="{BB962C8B-B14F-4D97-AF65-F5344CB8AC3E}">
        <p14:creationId xmlns:p14="http://schemas.microsoft.com/office/powerpoint/2010/main" val="882835229"/>
      </p:ext>
    </p:extLst>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fade">
                                      <p:cBhvr>
                                        <p:cTn id="7" dur="1000"/>
                                        <p:tgtEl>
                                          <p:spTgt spid="38"/>
                                        </p:tgtEl>
                                      </p:cBhvr>
                                    </p:animEffect>
                                    <p:anim calcmode="lin" valueType="num">
                                      <p:cBhvr>
                                        <p:cTn id="8" dur="1000" fill="hold"/>
                                        <p:tgtEl>
                                          <p:spTgt spid="38"/>
                                        </p:tgtEl>
                                        <p:attrNameLst>
                                          <p:attrName>ppt_x</p:attrName>
                                        </p:attrNameLst>
                                      </p:cBhvr>
                                      <p:tavLst>
                                        <p:tav tm="0">
                                          <p:val>
                                            <p:strVal val="#ppt_x"/>
                                          </p:val>
                                        </p:tav>
                                        <p:tav tm="100000">
                                          <p:val>
                                            <p:strVal val="#ppt_x"/>
                                          </p:val>
                                        </p:tav>
                                      </p:tavLst>
                                    </p:anim>
                                    <p:anim calcmode="lin" valueType="num">
                                      <p:cBhvr>
                                        <p:cTn id="9"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7"/>
                                        </p:tgtEl>
                                        <p:attrNameLst>
                                          <p:attrName>style.visibility</p:attrName>
                                        </p:attrNameLst>
                                      </p:cBhvr>
                                      <p:to>
                                        <p:strVal val="visible"/>
                                      </p:to>
                                    </p:set>
                                    <p:animEffect transition="in" filter="fade">
                                      <p:cBhvr>
                                        <p:cTn id="14" dur="1000"/>
                                        <p:tgtEl>
                                          <p:spTgt spid="37"/>
                                        </p:tgtEl>
                                      </p:cBhvr>
                                    </p:animEffect>
                                    <p:anim calcmode="lin" valueType="num">
                                      <p:cBhvr>
                                        <p:cTn id="15" dur="1000" fill="hold"/>
                                        <p:tgtEl>
                                          <p:spTgt spid="37"/>
                                        </p:tgtEl>
                                        <p:attrNameLst>
                                          <p:attrName>ppt_x</p:attrName>
                                        </p:attrNameLst>
                                      </p:cBhvr>
                                      <p:tavLst>
                                        <p:tav tm="0">
                                          <p:val>
                                            <p:strVal val="#ppt_x"/>
                                          </p:val>
                                        </p:tav>
                                        <p:tav tm="100000">
                                          <p:val>
                                            <p:strVal val="#ppt_x"/>
                                          </p:val>
                                        </p:tav>
                                      </p:tavLst>
                                    </p:anim>
                                    <p:anim calcmode="lin" valueType="num">
                                      <p:cBhvr>
                                        <p:cTn id="16" dur="1000" fill="hold"/>
                                        <p:tgtEl>
                                          <p:spTgt spid="3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1B9EADF-70F5-44A4-948F-A0646A668B5E}"/>
              </a:ext>
            </a:extLst>
          </p:cNvPr>
          <p:cNvSpPr txBox="1"/>
          <p:nvPr/>
        </p:nvSpPr>
        <p:spPr>
          <a:xfrm>
            <a:off x="1139965" y="-48077"/>
            <a:ext cx="9912070" cy="405047"/>
          </a:xfrm>
          <a:prstGeom prst="rect">
            <a:avLst/>
          </a:prstGeom>
          <a:noFill/>
        </p:spPr>
        <p:txBody>
          <a:bodyPr wrap="square">
            <a:spAutoFit/>
          </a:bodyPr>
          <a:lstStyle>
            <a:defPPr>
              <a:defRPr lang="en-US"/>
            </a:defPPr>
            <a:lvl1pPr algn="ctr">
              <a:defRPr sz="2067" b="1">
                <a:solidFill>
                  <a:schemeClr val="bg1"/>
                </a:solidFill>
                <a:latin typeface="Montserrat" pitchFamily="2" charset="0"/>
                <a:cs typeface="Arial" panose="020B0604020202020204" pitchFamily="34" charset="0"/>
              </a:defRPr>
            </a:lvl1pPr>
          </a:lstStyle>
          <a:p>
            <a:r>
              <a:rPr lang="x-none" sz="2032" dirty="0">
                <a:solidFill>
                  <a:schemeClr val="tx1"/>
                </a:solidFill>
                <a:latin typeface="Arial" panose="020B0604020202020204" pitchFamily="34" charset="0"/>
              </a:rPr>
              <a:t>УЛСЫН ИХ ХУРАЛД ӨРГӨН МЭДҮҮЛСЭН ХУУЛИЙН </a:t>
            </a:r>
            <a:r>
              <a:rPr lang="x-none" sz="2032">
                <a:solidFill>
                  <a:schemeClr val="tx1"/>
                </a:solidFill>
                <a:latin typeface="Arial" panose="020B0604020202020204" pitchFamily="34" charset="0"/>
              </a:rPr>
              <a:t>ТӨСӨЛ </a:t>
            </a:r>
            <a:endParaRPr lang="mn-MN" sz="2032" dirty="0">
              <a:solidFill>
                <a:schemeClr val="tx1"/>
              </a:solidFill>
              <a:latin typeface="Arial" panose="020B0604020202020204" pitchFamily="34" charset="0"/>
            </a:endParaRPr>
          </a:p>
        </p:txBody>
      </p:sp>
      <p:graphicFrame>
        <p:nvGraphicFramePr>
          <p:cNvPr id="5" name="Table 4">
            <a:extLst>
              <a:ext uri="{FF2B5EF4-FFF2-40B4-BE49-F238E27FC236}">
                <a16:creationId xmlns:a16="http://schemas.microsoft.com/office/drawing/2014/main" id="{1F8866EB-0744-4C69-B33C-01F4D6232B2B}"/>
              </a:ext>
            </a:extLst>
          </p:cNvPr>
          <p:cNvGraphicFramePr>
            <a:graphicFrameLocks noGrp="1"/>
          </p:cNvGraphicFramePr>
          <p:nvPr>
            <p:extLst>
              <p:ext uri="{D42A27DB-BD31-4B8C-83A1-F6EECF244321}">
                <p14:modId xmlns:p14="http://schemas.microsoft.com/office/powerpoint/2010/main" val="3741264718"/>
              </p:ext>
            </p:extLst>
          </p:nvPr>
        </p:nvGraphicFramePr>
        <p:xfrm>
          <a:off x="241738" y="620112"/>
          <a:ext cx="11645462" cy="5254600"/>
        </p:xfrm>
        <a:graphic>
          <a:graphicData uri="http://schemas.openxmlformats.org/drawingml/2006/table">
            <a:tbl>
              <a:tblPr>
                <a:tableStyleId>{2D5ABB26-0587-4C30-8999-92F81FD0307C}</a:tableStyleId>
              </a:tblPr>
              <a:tblGrid>
                <a:gridCol w="634201">
                  <a:extLst>
                    <a:ext uri="{9D8B030D-6E8A-4147-A177-3AD203B41FA5}">
                      <a16:colId xmlns:a16="http://schemas.microsoft.com/office/drawing/2014/main" val="2844453740"/>
                    </a:ext>
                  </a:extLst>
                </a:gridCol>
                <a:gridCol w="5071130">
                  <a:extLst>
                    <a:ext uri="{9D8B030D-6E8A-4147-A177-3AD203B41FA5}">
                      <a16:colId xmlns:a16="http://schemas.microsoft.com/office/drawing/2014/main" val="230198034"/>
                    </a:ext>
                  </a:extLst>
                </a:gridCol>
                <a:gridCol w="5940131">
                  <a:extLst>
                    <a:ext uri="{9D8B030D-6E8A-4147-A177-3AD203B41FA5}">
                      <a16:colId xmlns:a16="http://schemas.microsoft.com/office/drawing/2014/main" val="4119396258"/>
                    </a:ext>
                  </a:extLst>
                </a:gridCol>
              </a:tblGrid>
              <a:tr h="366005">
                <a:tc>
                  <a:txBody>
                    <a:bodyPr/>
                    <a:lstStyle/>
                    <a:p>
                      <a:pPr algn="ctr" fontAlgn="b"/>
                      <a:endParaRPr lang="x-none" sz="1300" b="1" u="none" strike="noStrike" dirty="0">
                        <a:solidFill>
                          <a:schemeClr val="tx1"/>
                        </a:solidFill>
                        <a:effectLst/>
                        <a:latin typeface="Montserrat" pitchFamily="2"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95250" algn="ctr">
                        <a:spcBef>
                          <a:spcPts val="0"/>
                        </a:spcBef>
                        <a:spcAft>
                          <a:spcPts val="0"/>
                        </a:spcAft>
                      </a:pPr>
                      <a:r>
                        <a:rPr lang="en-US" sz="1800" b="1" dirty="0" err="1">
                          <a:solidFill>
                            <a:schemeClr val="bg1"/>
                          </a:solidFill>
                          <a:effectLst/>
                          <a:latin typeface="Arial" panose="020B0604020202020204" pitchFamily="34" charset="0"/>
                          <a:cs typeface="Arial" panose="020B0604020202020204" pitchFamily="34" charset="0"/>
                        </a:rPr>
                        <a:t>Хуулийн</a:t>
                      </a:r>
                      <a:r>
                        <a:rPr lang="en-US" sz="1800" b="1" dirty="0">
                          <a:solidFill>
                            <a:schemeClr val="bg1"/>
                          </a:solidFill>
                          <a:effectLst/>
                          <a:latin typeface="Arial" panose="020B0604020202020204" pitchFamily="34" charset="0"/>
                          <a:cs typeface="Arial" panose="020B0604020202020204" pitchFamily="34" charset="0"/>
                        </a:rPr>
                        <a:t> </a:t>
                      </a:r>
                      <a:r>
                        <a:rPr lang="en-US" sz="1800" b="1" dirty="0" err="1">
                          <a:solidFill>
                            <a:schemeClr val="bg1"/>
                          </a:solidFill>
                          <a:effectLst/>
                          <a:latin typeface="Arial" panose="020B0604020202020204" pitchFamily="34" charset="0"/>
                          <a:cs typeface="Arial" panose="020B0604020202020204" pitchFamily="34" charset="0"/>
                        </a:rPr>
                        <a:t>төслийн</a:t>
                      </a:r>
                      <a:r>
                        <a:rPr lang="en-US" sz="1800" b="1" dirty="0">
                          <a:solidFill>
                            <a:schemeClr val="bg1"/>
                          </a:solidFill>
                          <a:effectLst/>
                          <a:latin typeface="Arial" panose="020B0604020202020204" pitchFamily="34" charset="0"/>
                          <a:cs typeface="Arial" panose="020B0604020202020204" pitchFamily="34" charset="0"/>
                        </a:rPr>
                        <a:t> </a:t>
                      </a:r>
                      <a:r>
                        <a:rPr lang="en-US" sz="1800" b="1" dirty="0" err="1">
                          <a:solidFill>
                            <a:schemeClr val="bg1"/>
                          </a:solidFill>
                          <a:effectLst/>
                          <a:latin typeface="Arial" panose="020B0604020202020204" pitchFamily="34" charset="0"/>
                          <a:cs typeface="Arial" panose="020B0604020202020204" pitchFamily="34" charset="0"/>
                        </a:rPr>
                        <a:t>нэр</a:t>
                      </a:r>
                      <a:endParaRPr lang="en-US" sz="1800" dirty="0">
                        <a:solidFill>
                          <a:schemeClr val="bg1"/>
                        </a:solidFill>
                        <a:effectLst/>
                        <a:latin typeface="Arial" panose="020B0604020202020204" pitchFamily="34" charset="0"/>
                        <a:ea typeface="Calibri"/>
                        <a:cs typeface="Arial" panose="020B0604020202020204" pitchFamily="34" charset="0"/>
                      </a:endParaRPr>
                    </a:p>
                  </a:txBody>
                  <a:tcPr marL="44640" marR="44640" marT="44640" marB="446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mn-MN" sz="1800" b="1" i="0" u="none" strike="noStrike" dirty="0">
                          <a:solidFill>
                            <a:schemeClr val="bg1"/>
                          </a:solidFill>
                          <a:effectLst/>
                          <a:latin typeface="Arial" panose="020B0604020202020204" pitchFamily="34" charset="0"/>
                          <a:cs typeface="Arial" panose="020B0604020202020204" pitchFamily="34" charset="0"/>
                        </a:rPr>
                        <a:t>Ө</a:t>
                      </a:r>
                      <a:r>
                        <a:rPr lang="x-none" sz="1800" b="1" i="0" u="none" strike="noStrike" dirty="0">
                          <a:solidFill>
                            <a:schemeClr val="bg1"/>
                          </a:solidFill>
                          <a:effectLst/>
                          <a:latin typeface="Arial" panose="020B0604020202020204" pitchFamily="34" charset="0"/>
                          <a:cs typeface="Arial" panose="020B0604020202020204" pitchFamily="34" charset="0"/>
                        </a:rPr>
                        <a:t>ргөн мэдүүлсэн хугацаа</a:t>
                      </a:r>
                      <a:endParaRPr lang="mn-MN" sz="1800" b="1" i="0" u="none" strike="noStrike" dirty="0">
                        <a:solidFill>
                          <a:schemeClr val="bg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3195186103"/>
                  </a:ext>
                </a:extLst>
              </a:tr>
              <a:tr h="361221">
                <a:tc>
                  <a:txBody>
                    <a:bodyPr/>
                    <a:lstStyle/>
                    <a:p>
                      <a:pPr algn="ctr" fontAlgn="b"/>
                      <a:endParaRPr lang="en-US" sz="1200" b="1" i="0" u="none" strike="noStrike" dirty="0">
                        <a:solidFill>
                          <a:schemeClr val="tx1"/>
                        </a:solidFill>
                        <a:effectLst/>
                        <a:latin typeface="Montserrat" pitchFamily="2"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lang="en-US" sz="1200" b="1" dirty="0">
                        <a:solidFill>
                          <a:schemeClr val="tx1"/>
                        </a:solidFill>
                        <a:effectLst/>
                        <a:latin typeface="Arial" panose="020B0604020202020204" pitchFamily="34" charset="0"/>
                        <a:ea typeface="Calibri"/>
                        <a:cs typeface="Arial" panose="020B0604020202020204" pitchFamily="34" charset="0"/>
                      </a:endParaRPr>
                    </a:p>
                  </a:txBody>
                  <a:tcPr marL="44640" marR="44640" marT="44640" marB="446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endParaRPr lang="en-US" sz="1200" b="0" dirty="0">
                        <a:solidFill>
                          <a:schemeClr val="tx1"/>
                        </a:solidFill>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64366800"/>
                  </a:ext>
                </a:extLst>
              </a:tr>
              <a:tr h="442611">
                <a:tc>
                  <a:txBody>
                    <a:bodyPr/>
                    <a:lstStyle/>
                    <a:p>
                      <a:pPr algn="ctr" fontAlgn="b"/>
                      <a:r>
                        <a:rPr lang="en-US" sz="1200" b="1" u="none" strike="noStrike" dirty="0">
                          <a:solidFill>
                            <a:schemeClr val="tx1"/>
                          </a:solidFill>
                          <a:effectLst/>
                          <a:latin typeface="Montserrat" pitchFamily="2" charset="0"/>
                        </a:rPr>
                        <a:t>2.</a:t>
                      </a:r>
                      <a:endParaRPr lang="en-US" sz="1200" b="1" i="0" u="none" strike="noStrike" dirty="0">
                        <a:solidFill>
                          <a:schemeClr val="tx1"/>
                        </a:solidFill>
                        <a:effectLst/>
                        <a:latin typeface="Montserrat" pitchFamily="2"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200" b="1" kern="1200" dirty="0" err="1">
                          <a:solidFill>
                            <a:schemeClr val="tx1"/>
                          </a:solidFill>
                          <a:effectLst/>
                          <a:latin typeface="Arial" panose="020B0604020202020204" pitchFamily="34" charset="0"/>
                          <a:ea typeface="+mn-ea"/>
                          <a:cs typeface="Arial" panose="020B0604020202020204" pitchFamily="34" charset="0"/>
                        </a:rPr>
                        <a:t>Шүүхийн</a:t>
                      </a:r>
                      <a:r>
                        <a:rPr lang="en-US" sz="1200" b="1" kern="1200" dirty="0">
                          <a:solidFill>
                            <a:schemeClr val="tx1"/>
                          </a:solidFill>
                          <a:effectLst/>
                          <a:latin typeface="Arial" panose="020B0604020202020204" pitchFamily="34" charset="0"/>
                          <a:ea typeface="+mn-ea"/>
                          <a:cs typeface="Arial" panose="020B0604020202020204" pitchFamily="34" charset="0"/>
                        </a:rPr>
                        <a:t> </a:t>
                      </a:r>
                      <a:r>
                        <a:rPr lang="en-US" sz="1200" b="1" kern="1200" dirty="0" err="1">
                          <a:solidFill>
                            <a:schemeClr val="tx1"/>
                          </a:solidFill>
                          <a:effectLst/>
                          <a:latin typeface="Arial" panose="020B0604020202020204" pitchFamily="34" charset="0"/>
                          <a:ea typeface="+mn-ea"/>
                          <a:cs typeface="Arial" panose="020B0604020202020204" pitchFamily="34" charset="0"/>
                        </a:rPr>
                        <a:t>шинжилгээний</a:t>
                      </a:r>
                      <a:r>
                        <a:rPr lang="en-US" sz="1200" b="1" kern="1200" dirty="0">
                          <a:solidFill>
                            <a:schemeClr val="tx1"/>
                          </a:solidFill>
                          <a:effectLst/>
                          <a:latin typeface="Arial" panose="020B0604020202020204" pitchFamily="34" charset="0"/>
                          <a:ea typeface="+mn-ea"/>
                          <a:cs typeface="Arial" panose="020B0604020202020204" pitchFamily="34" charset="0"/>
                        </a:rPr>
                        <a:t> </a:t>
                      </a:r>
                      <a:r>
                        <a:rPr lang="en-US" sz="1200" b="1" kern="1200" dirty="0" err="1">
                          <a:solidFill>
                            <a:schemeClr val="tx1"/>
                          </a:solidFill>
                          <a:effectLst/>
                          <a:latin typeface="Arial" panose="020B0604020202020204" pitchFamily="34" charset="0"/>
                          <a:ea typeface="+mn-ea"/>
                          <a:cs typeface="Arial" panose="020B0604020202020204" pitchFamily="34" charset="0"/>
                        </a:rPr>
                        <a:t>тухай</a:t>
                      </a:r>
                      <a:r>
                        <a:rPr lang="en-US" sz="1200" b="1" kern="1200" dirty="0">
                          <a:solidFill>
                            <a:schemeClr val="tx1"/>
                          </a:solidFill>
                          <a:effectLst/>
                          <a:latin typeface="Arial" panose="020B0604020202020204" pitchFamily="34" charset="0"/>
                          <a:ea typeface="+mn-ea"/>
                          <a:cs typeface="Arial" panose="020B0604020202020204" pitchFamily="34" charset="0"/>
                        </a:rPr>
                        <a:t> </a:t>
                      </a:r>
                      <a:endParaRPr lang="x-none" sz="1200" b="1" kern="1200" dirty="0">
                        <a:solidFill>
                          <a:schemeClr val="tx1"/>
                        </a:solidFill>
                        <a:effectLst/>
                        <a:latin typeface="Arial" panose="020B0604020202020204" pitchFamily="34" charset="0"/>
                        <a:ea typeface="+mn-ea"/>
                        <a:cs typeface="Arial" panose="020B0604020202020204" pitchFamily="34" charset="0"/>
                      </a:endParaRPr>
                    </a:p>
                    <a:p>
                      <a:pPr algn="l"/>
                      <a:r>
                        <a:rPr lang="en-US" sz="1200" b="1" kern="1200" dirty="0">
                          <a:solidFill>
                            <a:schemeClr val="tx1"/>
                          </a:solidFill>
                          <a:effectLst/>
                          <a:latin typeface="Arial" panose="020B0604020202020204" pitchFamily="34" charset="0"/>
                          <a:ea typeface="+mn-ea"/>
                          <a:cs typeface="Arial" panose="020B0604020202020204" pitchFamily="34" charset="0"/>
                        </a:rPr>
                        <a:t>/</a:t>
                      </a:r>
                      <a:r>
                        <a:rPr lang="en-US" sz="1200" b="1" kern="1200" dirty="0" err="1">
                          <a:solidFill>
                            <a:schemeClr val="tx1"/>
                          </a:solidFill>
                          <a:effectLst/>
                          <a:latin typeface="Arial" panose="020B0604020202020204" pitchFamily="34" charset="0"/>
                          <a:ea typeface="+mn-ea"/>
                          <a:cs typeface="Arial" panose="020B0604020202020204" pitchFamily="34" charset="0"/>
                        </a:rPr>
                        <a:t>Шинэчилсэн</a:t>
                      </a:r>
                      <a:r>
                        <a:rPr lang="en-US" sz="1200" b="1" kern="1200" dirty="0">
                          <a:solidFill>
                            <a:schemeClr val="tx1"/>
                          </a:solidFill>
                          <a:effectLst/>
                          <a:latin typeface="Arial" panose="020B0604020202020204" pitchFamily="34" charset="0"/>
                          <a:ea typeface="+mn-ea"/>
                          <a:cs typeface="Arial" panose="020B0604020202020204" pitchFamily="34" charset="0"/>
                        </a:rPr>
                        <a:t> </a:t>
                      </a:r>
                      <a:r>
                        <a:rPr lang="en-US" sz="1200" b="1" kern="1200" dirty="0" err="1">
                          <a:solidFill>
                            <a:schemeClr val="tx1"/>
                          </a:solidFill>
                          <a:effectLst/>
                          <a:latin typeface="Arial" panose="020B0604020202020204" pitchFamily="34" charset="0"/>
                          <a:ea typeface="+mn-ea"/>
                          <a:cs typeface="Arial" panose="020B0604020202020204" pitchFamily="34" charset="0"/>
                        </a:rPr>
                        <a:t>найруулга</a:t>
                      </a:r>
                      <a:r>
                        <a:rPr lang="en-US" sz="1200" b="1" kern="1200" dirty="0">
                          <a:solidFill>
                            <a:schemeClr val="tx1"/>
                          </a:solidFill>
                          <a:effectLst/>
                          <a:latin typeface="Arial" panose="020B0604020202020204" pitchFamily="34" charset="0"/>
                          <a:ea typeface="+mn-ea"/>
                          <a:cs typeface="Arial" panose="020B0604020202020204" pitchFamily="34" charset="0"/>
                        </a:rPr>
                        <a:t>/</a:t>
                      </a:r>
                      <a:r>
                        <a:rPr lang="x-none" sz="1200" b="1" dirty="0">
                          <a:solidFill>
                            <a:schemeClr val="tx1"/>
                          </a:solidFill>
                          <a:effectLst/>
                          <a:latin typeface="Arial" panose="020B0604020202020204" pitchFamily="34" charset="0"/>
                          <a:cs typeface="Arial" panose="020B0604020202020204" pitchFamily="34" charset="0"/>
                        </a:rPr>
                        <a:t> </a:t>
                      </a:r>
                      <a:endParaRPr lang="en-US" sz="1200" b="1" dirty="0">
                        <a:solidFill>
                          <a:schemeClr val="tx1"/>
                        </a:solidFill>
                        <a:effectLst/>
                        <a:latin typeface="Arial" panose="020B0604020202020204" pitchFamily="34" charset="0"/>
                        <a:ea typeface="Calibri"/>
                        <a:cs typeface="Arial" panose="020B0604020202020204" pitchFamily="34" charset="0"/>
                      </a:endParaRPr>
                    </a:p>
                  </a:txBody>
                  <a:tcPr marL="44640" marR="44640" marT="44640" marB="446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200" b="0" kern="1200" dirty="0">
                          <a:solidFill>
                            <a:schemeClr val="tx1"/>
                          </a:solidFill>
                          <a:effectLst/>
                          <a:latin typeface="Arial" panose="020B0604020202020204" pitchFamily="34" charset="0"/>
                          <a:ea typeface="+mn-ea"/>
                          <a:cs typeface="Arial" panose="020B0604020202020204" pitchFamily="34" charset="0"/>
                        </a:rPr>
                        <a:t>   2022 </a:t>
                      </a:r>
                      <a:r>
                        <a:rPr lang="en-US" sz="1200" b="0" kern="1200" dirty="0" err="1">
                          <a:solidFill>
                            <a:schemeClr val="tx1"/>
                          </a:solidFill>
                          <a:effectLst/>
                          <a:latin typeface="Arial" panose="020B0604020202020204" pitchFamily="34" charset="0"/>
                          <a:ea typeface="+mn-ea"/>
                          <a:cs typeface="Arial" panose="020B0604020202020204" pitchFamily="34" charset="0"/>
                        </a:rPr>
                        <a:t>оны</a:t>
                      </a:r>
                      <a:r>
                        <a:rPr lang="en-US" sz="1200" b="0" kern="1200" dirty="0">
                          <a:solidFill>
                            <a:schemeClr val="tx1"/>
                          </a:solidFill>
                          <a:effectLst/>
                          <a:latin typeface="Arial" panose="020B0604020202020204" pitchFamily="34" charset="0"/>
                          <a:ea typeface="+mn-ea"/>
                          <a:cs typeface="Arial" panose="020B0604020202020204" pitchFamily="34" charset="0"/>
                        </a:rPr>
                        <a:t> 03 </a:t>
                      </a:r>
                      <a:r>
                        <a:rPr lang="en-US" sz="1200" b="0" kern="1200" dirty="0" err="1">
                          <a:solidFill>
                            <a:schemeClr val="tx1"/>
                          </a:solidFill>
                          <a:effectLst/>
                          <a:latin typeface="Arial" panose="020B0604020202020204" pitchFamily="34" charset="0"/>
                          <a:ea typeface="+mn-ea"/>
                          <a:cs typeface="Arial" panose="020B0604020202020204" pitchFamily="34" charset="0"/>
                        </a:rPr>
                        <a:t>дугаар</a:t>
                      </a:r>
                      <a:r>
                        <a:rPr lang="en-US" sz="1200" b="0" kern="1200" dirty="0">
                          <a:solidFill>
                            <a:schemeClr val="tx1"/>
                          </a:solidFill>
                          <a:effectLst/>
                          <a:latin typeface="Arial" panose="020B0604020202020204" pitchFamily="34" charset="0"/>
                          <a:ea typeface="+mn-ea"/>
                          <a:cs typeface="Arial" panose="020B0604020202020204" pitchFamily="34" charset="0"/>
                        </a:rPr>
                        <a:t> </a:t>
                      </a:r>
                      <a:r>
                        <a:rPr lang="en-US" sz="1200" b="0" kern="1200" dirty="0" err="1">
                          <a:solidFill>
                            <a:schemeClr val="tx1"/>
                          </a:solidFill>
                          <a:effectLst/>
                          <a:latin typeface="Arial" panose="020B0604020202020204" pitchFamily="34" charset="0"/>
                          <a:ea typeface="+mn-ea"/>
                          <a:cs typeface="Arial" panose="020B0604020202020204" pitchFamily="34" charset="0"/>
                        </a:rPr>
                        <a:t>сарын</a:t>
                      </a:r>
                      <a:r>
                        <a:rPr lang="en-US" sz="1200" b="0" kern="1200" dirty="0">
                          <a:solidFill>
                            <a:schemeClr val="tx1"/>
                          </a:solidFill>
                          <a:effectLst/>
                          <a:latin typeface="Arial" panose="020B0604020202020204" pitchFamily="34" charset="0"/>
                          <a:ea typeface="+mn-ea"/>
                          <a:cs typeface="Arial" panose="020B0604020202020204" pitchFamily="34" charset="0"/>
                        </a:rPr>
                        <a:t> 11-ний </a:t>
                      </a:r>
                      <a:r>
                        <a:rPr lang="en-US" sz="1200" b="0" kern="1200" dirty="0" err="1">
                          <a:solidFill>
                            <a:schemeClr val="tx1"/>
                          </a:solidFill>
                          <a:effectLst/>
                          <a:latin typeface="Arial" panose="020B0604020202020204" pitchFamily="34" charset="0"/>
                          <a:ea typeface="+mn-ea"/>
                          <a:cs typeface="Arial" panose="020B0604020202020204" pitchFamily="34" charset="0"/>
                        </a:rPr>
                        <a:t>өдөр</a:t>
                      </a:r>
                      <a:r>
                        <a:rPr lang="en-US" sz="1200" b="0" kern="1200" dirty="0">
                          <a:solidFill>
                            <a:schemeClr val="tx1"/>
                          </a:solidFill>
                          <a:effectLst/>
                          <a:latin typeface="Arial" panose="020B0604020202020204" pitchFamily="34" charset="0"/>
                          <a:ea typeface="+mn-ea"/>
                          <a:cs typeface="Arial" panose="020B0604020202020204" pitchFamily="34" charset="0"/>
                        </a:rPr>
                        <a:t> </a:t>
                      </a:r>
                      <a:r>
                        <a:rPr lang="en-US" sz="1200" b="0" kern="1200" dirty="0" err="1">
                          <a:solidFill>
                            <a:schemeClr val="tx1"/>
                          </a:solidFill>
                          <a:effectLst/>
                          <a:latin typeface="Arial" panose="020B0604020202020204" pitchFamily="34" charset="0"/>
                          <a:ea typeface="+mn-ea"/>
                          <a:cs typeface="Arial" panose="020B0604020202020204" pitchFamily="34" charset="0"/>
                        </a:rPr>
                        <a:t>Улсын</a:t>
                      </a:r>
                      <a:r>
                        <a:rPr lang="en-US" sz="1200" b="0" kern="1200" dirty="0">
                          <a:solidFill>
                            <a:schemeClr val="tx1"/>
                          </a:solidFill>
                          <a:effectLst/>
                          <a:latin typeface="Arial" panose="020B0604020202020204" pitchFamily="34" charset="0"/>
                          <a:ea typeface="+mn-ea"/>
                          <a:cs typeface="Arial" panose="020B0604020202020204" pitchFamily="34" charset="0"/>
                        </a:rPr>
                        <a:t> </a:t>
                      </a:r>
                      <a:r>
                        <a:rPr lang="en-US" sz="1200" b="0" kern="1200" dirty="0" err="1">
                          <a:solidFill>
                            <a:schemeClr val="tx1"/>
                          </a:solidFill>
                          <a:effectLst/>
                          <a:latin typeface="Arial" panose="020B0604020202020204" pitchFamily="34" charset="0"/>
                          <a:ea typeface="+mn-ea"/>
                          <a:cs typeface="Arial" panose="020B0604020202020204" pitchFamily="34" charset="0"/>
                        </a:rPr>
                        <a:t>Их</a:t>
                      </a:r>
                      <a:r>
                        <a:rPr lang="en-US" sz="1200" b="0" kern="1200" dirty="0">
                          <a:solidFill>
                            <a:schemeClr val="tx1"/>
                          </a:solidFill>
                          <a:effectLst/>
                          <a:latin typeface="Arial" panose="020B0604020202020204" pitchFamily="34" charset="0"/>
                          <a:ea typeface="+mn-ea"/>
                          <a:cs typeface="Arial" panose="020B0604020202020204" pitchFamily="34" charset="0"/>
                        </a:rPr>
                        <a:t> </a:t>
                      </a:r>
                      <a:r>
                        <a:rPr lang="en-US" sz="1200" b="0" kern="1200" dirty="0" err="1">
                          <a:solidFill>
                            <a:schemeClr val="tx1"/>
                          </a:solidFill>
                          <a:effectLst/>
                          <a:latin typeface="Arial" panose="020B0604020202020204" pitchFamily="34" charset="0"/>
                          <a:ea typeface="+mn-ea"/>
                          <a:cs typeface="Arial" panose="020B0604020202020204" pitchFamily="34" charset="0"/>
                        </a:rPr>
                        <a:t>Хуралд</a:t>
                      </a:r>
                      <a:r>
                        <a:rPr lang="en-US" sz="1200" b="0" kern="1200" dirty="0">
                          <a:solidFill>
                            <a:schemeClr val="tx1"/>
                          </a:solidFill>
                          <a:effectLst/>
                          <a:latin typeface="Arial" panose="020B0604020202020204" pitchFamily="34" charset="0"/>
                          <a:ea typeface="+mn-ea"/>
                          <a:cs typeface="Arial" panose="020B0604020202020204" pitchFamily="34" charset="0"/>
                        </a:rPr>
                        <a:t> </a:t>
                      </a:r>
                      <a:r>
                        <a:rPr lang="en-US" sz="1200" b="0" kern="1200" dirty="0" err="1">
                          <a:solidFill>
                            <a:schemeClr val="tx1"/>
                          </a:solidFill>
                          <a:effectLst/>
                          <a:latin typeface="Arial" panose="020B0604020202020204" pitchFamily="34" charset="0"/>
                          <a:ea typeface="+mn-ea"/>
                          <a:cs typeface="Arial" panose="020B0604020202020204" pitchFamily="34" charset="0"/>
                        </a:rPr>
                        <a:t>өргөн</a:t>
                      </a:r>
                      <a:r>
                        <a:rPr lang="en-US" sz="1200" b="0" kern="1200" dirty="0">
                          <a:solidFill>
                            <a:schemeClr val="tx1"/>
                          </a:solidFill>
                          <a:effectLst/>
                          <a:latin typeface="Arial" panose="020B0604020202020204" pitchFamily="34" charset="0"/>
                          <a:ea typeface="+mn-ea"/>
                          <a:cs typeface="Arial" panose="020B0604020202020204" pitchFamily="34" charset="0"/>
                        </a:rPr>
                        <a:t> </a:t>
                      </a:r>
                      <a:r>
                        <a:rPr lang="en-US" sz="1200" b="0" kern="1200" dirty="0" err="1">
                          <a:solidFill>
                            <a:schemeClr val="tx1"/>
                          </a:solidFill>
                          <a:effectLst/>
                          <a:latin typeface="Arial" panose="020B0604020202020204" pitchFamily="34" charset="0"/>
                          <a:ea typeface="+mn-ea"/>
                          <a:cs typeface="Arial" panose="020B0604020202020204" pitchFamily="34" charset="0"/>
                        </a:rPr>
                        <a:t>мэдүүлсэн</a:t>
                      </a:r>
                      <a:r>
                        <a:rPr lang="x-none" sz="1200" b="0" kern="1200" dirty="0">
                          <a:solidFill>
                            <a:schemeClr val="tx1"/>
                          </a:solidFill>
                          <a:effectLst/>
                          <a:latin typeface="Arial" panose="020B0604020202020204" pitchFamily="34" charset="0"/>
                          <a:ea typeface="+mn-ea"/>
                          <a:cs typeface="Arial" panose="020B0604020202020204" pitchFamily="34" charset="0"/>
                        </a:rPr>
                        <a:t>. </a:t>
                      </a:r>
                    </a:p>
                    <a:p>
                      <a:pPr algn="just"/>
                      <a:r>
                        <a:rPr lang="en-US" sz="1200" b="0" kern="1200" dirty="0">
                          <a:solidFill>
                            <a:schemeClr val="tx1"/>
                          </a:solidFill>
                          <a:effectLst/>
                          <a:latin typeface="Arial" panose="020B0604020202020204" pitchFamily="34" charset="0"/>
                          <a:ea typeface="+mn-ea"/>
                          <a:cs typeface="Arial" panose="020B0604020202020204" pitchFamily="34" charset="0"/>
                        </a:rPr>
                        <a:t>   /</a:t>
                      </a:r>
                      <a:r>
                        <a:rPr lang="en-US" sz="1200" b="0" kern="1200" dirty="0" err="1">
                          <a:solidFill>
                            <a:schemeClr val="tx1"/>
                          </a:solidFill>
                          <a:effectLst/>
                          <a:latin typeface="Arial" panose="020B0604020202020204" pitchFamily="34" charset="0"/>
                          <a:ea typeface="+mn-ea"/>
                          <a:cs typeface="Arial" panose="020B0604020202020204" pitchFamily="34" charset="0"/>
                        </a:rPr>
                        <a:t>Хэлэлцэх</a:t>
                      </a:r>
                      <a:r>
                        <a:rPr lang="en-US" sz="1200" b="0" kern="1200" dirty="0">
                          <a:solidFill>
                            <a:schemeClr val="tx1"/>
                          </a:solidFill>
                          <a:effectLst/>
                          <a:latin typeface="Arial" panose="020B0604020202020204" pitchFamily="34" charset="0"/>
                          <a:ea typeface="+mn-ea"/>
                          <a:cs typeface="Arial" panose="020B0604020202020204" pitchFamily="34" charset="0"/>
                        </a:rPr>
                        <a:t> </a:t>
                      </a:r>
                      <a:r>
                        <a:rPr lang="en-US" sz="1200" b="0" kern="1200" dirty="0" err="1">
                          <a:solidFill>
                            <a:schemeClr val="tx1"/>
                          </a:solidFill>
                          <a:effectLst/>
                          <a:latin typeface="Arial" panose="020B0604020202020204" pitchFamily="34" charset="0"/>
                          <a:ea typeface="+mn-ea"/>
                          <a:cs typeface="Arial" panose="020B0604020202020204" pitchFamily="34" charset="0"/>
                        </a:rPr>
                        <a:t>эсэх</a:t>
                      </a:r>
                      <a:r>
                        <a:rPr lang="en-US" sz="1200" b="0" kern="1200" dirty="0">
                          <a:solidFill>
                            <a:schemeClr val="tx1"/>
                          </a:solidFill>
                          <a:effectLst/>
                          <a:latin typeface="Arial" panose="020B0604020202020204" pitchFamily="34" charset="0"/>
                          <a:ea typeface="+mn-ea"/>
                          <a:cs typeface="Arial" panose="020B0604020202020204" pitchFamily="34" charset="0"/>
                        </a:rPr>
                        <a:t> 2022.03.24/</a:t>
                      </a:r>
                      <a:endParaRPr lang="x-none" sz="1200" b="0" kern="1200" dirty="0">
                        <a:solidFill>
                          <a:schemeClr val="tx1"/>
                        </a:solidFill>
                        <a:effectLst/>
                        <a:latin typeface="Arial" panose="020B0604020202020204" pitchFamily="34" charset="0"/>
                        <a:ea typeface="+mn-ea"/>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82529042"/>
                  </a:ext>
                </a:extLst>
              </a:tr>
              <a:tr h="623222">
                <a:tc>
                  <a:txBody>
                    <a:bodyPr/>
                    <a:lstStyle/>
                    <a:p>
                      <a:pPr algn="ctr" fontAlgn="b"/>
                      <a:r>
                        <a:rPr lang="en-US" sz="1200" b="1" u="none" strike="noStrike" dirty="0">
                          <a:solidFill>
                            <a:schemeClr val="tx1"/>
                          </a:solidFill>
                          <a:effectLst/>
                          <a:latin typeface="Montserrat" pitchFamily="2" charset="0"/>
                        </a:rPr>
                        <a:t>3.</a:t>
                      </a:r>
                      <a:endParaRPr lang="en-US" sz="1200" b="1" i="0" u="none" strike="noStrike" dirty="0">
                        <a:solidFill>
                          <a:schemeClr val="tx1"/>
                        </a:solidFill>
                        <a:effectLst/>
                        <a:latin typeface="Montserrat" pitchFamily="2"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200" b="1" kern="1200" dirty="0" err="1">
                          <a:solidFill>
                            <a:schemeClr val="tx1"/>
                          </a:solidFill>
                          <a:effectLst/>
                          <a:latin typeface="Arial" panose="020B0604020202020204" pitchFamily="34" charset="0"/>
                          <a:ea typeface="+mn-ea"/>
                          <a:cs typeface="Arial" panose="020B0604020202020204" pitchFamily="34" charset="0"/>
                        </a:rPr>
                        <a:t>Дампуурлын</a:t>
                      </a:r>
                      <a:r>
                        <a:rPr lang="en-US" sz="1200" b="1" kern="1200" dirty="0">
                          <a:solidFill>
                            <a:schemeClr val="tx1"/>
                          </a:solidFill>
                          <a:effectLst/>
                          <a:latin typeface="Arial" panose="020B0604020202020204" pitchFamily="34" charset="0"/>
                          <a:ea typeface="+mn-ea"/>
                          <a:cs typeface="Arial" panose="020B0604020202020204" pitchFamily="34" charset="0"/>
                        </a:rPr>
                        <a:t> </a:t>
                      </a:r>
                      <a:r>
                        <a:rPr lang="en-US" sz="1200" b="1" kern="1200" dirty="0" err="1">
                          <a:solidFill>
                            <a:schemeClr val="tx1"/>
                          </a:solidFill>
                          <a:effectLst/>
                          <a:latin typeface="Arial" panose="020B0604020202020204" pitchFamily="34" charset="0"/>
                          <a:ea typeface="+mn-ea"/>
                          <a:cs typeface="Arial" panose="020B0604020202020204" pitchFamily="34" charset="0"/>
                        </a:rPr>
                        <a:t>тухай</a:t>
                      </a:r>
                      <a:r>
                        <a:rPr lang="en-US" sz="1200" b="1" kern="1200" dirty="0">
                          <a:solidFill>
                            <a:schemeClr val="tx1"/>
                          </a:solidFill>
                          <a:effectLst/>
                          <a:latin typeface="Arial" panose="020B0604020202020204" pitchFamily="34" charset="0"/>
                          <a:ea typeface="+mn-ea"/>
                          <a:cs typeface="Arial" panose="020B0604020202020204" pitchFamily="34" charset="0"/>
                        </a:rPr>
                        <a:t> </a:t>
                      </a:r>
                      <a:r>
                        <a:rPr lang="en-US" sz="1200" b="1" kern="1200" dirty="0" err="1">
                          <a:solidFill>
                            <a:schemeClr val="tx1"/>
                          </a:solidFill>
                          <a:effectLst/>
                          <a:latin typeface="Arial" panose="020B0604020202020204" pitchFamily="34" charset="0"/>
                          <a:ea typeface="+mn-ea"/>
                          <a:cs typeface="Arial" panose="020B0604020202020204" pitchFamily="34" charset="0"/>
                        </a:rPr>
                        <a:t>буюу</a:t>
                      </a:r>
                      <a:r>
                        <a:rPr lang="en-US" sz="1200" b="1" kern="1200" dirty="0">
                          <a:solidFill>
                            <a:schemeClr val="tx1"/>
                          </a:solidFill>
                          <a:effectLst/>
                          <a:latin typeface="Arial" panose="020B0604020202020204" pitchFamily="34" charset="0"/>
                          <a:ea typeface="+mn-ea"/>
                          <a:cs typeface="Arial" panose="020B0604020202020204" pitchFamily="34" charset="0"/>
                        </a:rPr>
                        <a:t> </a:t>
                      </a:r>
                      <a:r>
                        <a:rPr lang="en-US" sz="1200" b="1" kern="1200" dirty="0" err="1">
                          <a:solidFill>
                            <a:schemeClr val="tx1"/>
                          </a:solidFill>
                          <a:effectLst/>
                          <a:latin typeface="Arial" panose="020B0604020202020204" pitchFamily="34" charset="0"/>
                          <a:ea typeface="+mn-ea"/>
                          <a:cs typeface="Arial" panose="020B0604020202020204" pitchFamily="34" charset="0"/>
                        </a:rPr>
                        <a:t>Төлбөрийн</a:t>
                      </a:r>
                      <a:r>
                        <a:rPr lang="en-US" sz="1200" b="1" kern="1200" dirty="0">
                          <a:solidFill>
                            <a:schemeClr val="tx1"/>
                          </a:solidFill>
                          <a:effectLst/>
                          <a:latin typeface="Arial" panose="020B0604020202020204" pitchFamily="34" charset="0"/>
                          <a:ea typeface="+mn-ea"/>
                          <a:cs typeface="Arial" panose="020B0604020202020204" pitchFamily="34" charset="0"/>
                        </a:rPr>
                        <a:t> </a:t>
                      </a:r>
                      <a:r>
                        <a:rPr lang="en-US" sz="1200" b="1" kern="1200" dirty="0" err="1">
                          <a:solidFill>
                            <a:schemeClr val="tx1"/>
                          </a:solidFill>
                          <a:effectLst/>
                          <a:latin typeface="Arial" panose="020B0604020202020204" pitchFamily="34" charset="0"/>
                          <a:ea typeface="+mn-ea"/>
                          <a:cs typeface="Arial" panose="020B0604020202020204" pitchFamily="34" charset="0"/>
                        </a:rPr>
                        <a:t>чадваргүйдлийн</a:t>
                      </a:r>
                      <a:r>
                        <a:rPr lang="en-US" sz="1200" b="1" kern="1200" dirty="0">
                          <a:solidFill>
                            <a:schemeClr val="tx1"/>
                          </a:solidFill>
                          <a:effectLst/>
                          <a:latin typeface="Arial" panose="020B0604020202020204" pitchFamily="34" charset="0"/>
                          <a:ea typeface="+mn-ea"/>
                          <a:cs typeface="Arial" panose="020B0604020202020204" pitchFamily="34" charset="0"/>
                        </a:rPr>
                        <a:t> </a:t>
                      </a:r>
                      <a:r>
                        <a:rPr lang="en-US" sz="1200" b="1" kern="1200" dirty="0" err="1">
                          <a:solidFill>
                            <a:schemeClr val="tx1"/>
                          </a:solidFill>
                          <a:effectLst/>
                          <a:latin typeface="Arial" panose="020B0604020202020204" pitchFamily="34" charset="0"/>
                          <a:ea typeface="+mn-ea"/>
                          <a:cs typeface="Arial" panose="020B0604020202020204" pitchFamily="34" charset="0"/>
                        </a:rPr>
                        <a:t>тухай</a:t>
                      </a:r>
                      <a:r>
                        <a:rPr lang="en-US" sz="1200" b="1" kern="1200" dirty="0">
                          <a:solidFill>
                            <a:schemeClr val="tx1"/>
                          </a:solidFill>
                          <a:effectLst/>
                          <a:latin typeface="Arial" panose="020B0604020202020204" pitchFamily="34" charset="0"/>
                          <a:ea typeface="+mn-ea"/>
                          <a:cs typeface="Arial" panose="020B0604020202020204" pitchFamily="34" charset="0"/>
                        </a:rPr>
                        <a:t>     </a:t>
                      </a:r>
                      <a:endParaRPr lang="x-none" sz="1200" b="1" kern="1200" dirty="0">
                        <a:solidFill>
                          <a:schemeClr val="tx1"/>
                        </a:solidFill>
                        <a:effectLst/>
                        <a:latin typeface="Arial" panose="020B0604020202020204" pitchFamily="34" charset="0"/>
                        <a:ea typeface="+mn-ea"/>
                        <a:cs typeface="Arial" panose="020B0604020202020204" pitchFamily="34" charset="0"/>
                      </a:endParaRPr>
                    </a:p>
                    <a:p>
                      <a:pPr algn="l"/>
                      <a:r>
                        <a:rPr lang="en-US" sz="1200" b="1" kern="1200" dirty="0">
                          <a:solidFill>
                            <a:schemeClr val="tx1"/>
                          </a:solidFill>
                          <a:effectLst/>
                          <a:latin typeface="Arial" panose="020B0604020202020204" pitchFamily="34" charset="0"/>
                          <a:ea typeface="+mn-ea"/>
                          <a:cs typeface="Arial" panose="020B0604020202020204" pitchFamily="34" charset="0"/>
                        </a:rPr>
                        <a:t>/</a:t>
                      </a:r>
                      <a:r>
                        <a:rPr lang="en-US" sz="1200" b="1" kern="1200" dirty="0" err="1">
                          <a:solidFill>
                            <a:schemeClr val="tx1"/>
                          </a:solidFill>
                          <a:effectLst/>
                          <a:latin typeface="Arial" panose="020B0604020202020204" pitchFamily="34" charset="0"/>
                          <a:ea typeface="+mn-ea"/>
                          <a:cs typeface="Arial" panose="020B0604020202020204" pitchFamily="34" charset="0"/>
                        </a:rPr>
                        <a:t>Шинэчилсэн</a:t>
                      </a:r>
                      <a:r>
                        <a:rPr lang="en-US" sz="1200" b="1" kern="1200" dirty="0">
                          <a:solidFill>
                            <a:schemeClr val="tx1"/>
                          </a:solidFill>
                          <a:effectLst/>
                          <a:latin typeface="Arial" panose="020B0604020202020204" pitchFamily="34" charset="0"/>
                          <a:ea typeface="+mn-ea"/>
                          <a:cs typeface="Arial" panose="020B0604020202020204" pitchFamily="34" charset="0"/>
                        </a:rPr>
                        <a:t> </a:t>
                      </a:r>
                      <a:r>
                        <a:rPr lang="en-US" sz="1200" b="1" kern="1200" dirty="0" err="1">
                          <a:solidFill>
                            <a:schemeClr val="tx1"/>
                          </a:solidFill>
                          <a:effectLst/>
                          <a:latin typeface="Arial" panose="020B0604020202020204" pitchFamily="34" charset="0"/>
                          <a:ea typeface="+mn-ea"/>
                          <a:cs typeface="Arial" panose="020B0604020202020204" pitchFamily="34" charset="0"/>
                        </a:rPr>
                        <a:t>найруулга</a:t>
                      </a:r>
                      <a:r>
                        <a:rPr lang="en-US" sz="1200" b="1" kern="1200" dirty="0">
                          <a:solidFill>
                            <a:schemeClr val="tx1"/>
                          </a:solidFill>
                          <a:effectLst/>
                          <a:latin typeface="Arial" panose="020B0604020202020204" pitchFamily="34" charset="0"/>
                          <a:ea typeface="+mn-ea"/>
                          <a:cs typeface="Arial" panose="020B0604020202020204" pitchFamily="34" charset="0"/>
                        </a:rPr>
                        <a:t>/</a:t>
                      </a:r>
                      <a:r>
                        <a:rPr lang="x-none" sz="1200" b="1" dirty="0">
                          <a:solidFill>
                            <a:schemeClr val="tx1"/>
                          </a:solidFill>
                          <a:effectLst/>
                          <a:latin typeface="Arial" panose="020B0604020202020204" pitchFamily="34" charset="0"/>
                          <a:cs typeface="Arial" panose="020B0604020202020204" pitchFamily="34" charset="0"/>
                        </a:rPr>
                        <a:t> </a:t>
                      </a:r>
                      <a:endParaRPr lang="en-US" sz="1200" b="1" dirty="0">
                        <a:solidFill>
                          <a:schemeClr val="tx1"/>
                        </a:solidFill>
                        <a:effectLst/>
                        <a:latin typeface="Arial" panose="020B0604020202020204" pitchFamily="34" charset="0"/>
                        <a:ea typeface="Calibri"/>
                        <a:cs typeface="Arial" panose="020B0604020202020204" pitchFamily="34" charset="0"/>
                      </a:endParaRPr>
                    </a:p>
                  </a:txBody>
                  <a:tcPr marL="44640" marR="44640" marT="44640" marB="446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200" b="0" kern="1200" dirty="0">
                          <a:solidFill>
                            <a:schemeClr val="tx1"/>
                          </a:solidFill>
                          <a:effectLst/>
                          <a:latin typeface="Arial" panose="020B0604020202020204" pitchFamily="34" charset="0"/>
                          <a:ea typeface="+mn-ea"/>
                          <a:cs typeface="Arial" panose="020B0604020202020204" pitchFamily="34" charset="0"/>
                        </a:rPr>
                        <a:t>   2022 </a:t>
                      </a:r>
                      <a:r>
                        <a:rPr lang="en-US" sz="1200" b="0" kern="1200" dirty="0" err="1">
                          <a:solidFill>
                            <a:schemeClr val="tx1"/>
                          </a:solidFill>
                          <a:effectLst/>
                          <a:latin typeface="Arial" panose="020B0604020202020204" pitchFamily="34" charset="0"/>
                          <a:ea typeface="+mn-ea"/>
                          <a:cs typeface="Arial" panose="020B0604020202020204" pitchFamily="34" charset="0"/>
                        </a:rPr>
                        <a:t>оны</a:t>
                      </a:r>
                      <a:r>
                        <a:rPr lang="en-US" sz="1200" b="0" kern="1200" dirty="0">
                          <a:solidFill>
                            <a:schemeClr val="tx1"/>
                          </a:solidFill>
                          <a:effectLst/>
                          <a:latin typeface="Arial" panose="020B0604020202020204" pitchFamily="34" charset="0"/>
                          <a:ea typeface="+mn-ea"/>
                          <a:cs typeface="Arial" panose="020B0604020202020204" pitchFamily="34" charset="0"/>
                        </a:rPr>
                        <a:t> 03 </a:t>
                      </a:r>
                      <a:r>
                        <a:rPr lang="en-US" sz="1200" b="0" kern="1200" dirty="0" err="1">
                          <a:solidFill>
                            <a:schemeClr val="tx1"/>
                          </a:solidFill>
                          <a:effectLst/>
                          <a:latin typeface="Arial" panose="020B0604020202020204" pitchFamily="34" charset="0"/>
                          <a:ea typeface="+mn-ea"/>
                          <a:cs typeface="Arial" panose="020B0604020202020204" pitchFamily="34" charset="0"/>
                        </a:rPr>
                        <a:t>дугаар</a:t>
                      </a:r>
                      <a:r>
                        <a:rPr lang="en-US" sz="1200" b="0" kern="1200" dirty="0">
                          <a:solidFill>
                            <a:schemeClr val="tx1"/>
                          </a:solidFill>
                          <a:effectLst/>
                          <a:latin typeface="Arial" panose="020B0604020202020204" pitchFamily="34" charset="0"/>
                          <a:ea typeface="+mn-ea"/>
                          <a:cs typeface="Arial" panose="020B0604020202020204" pitchFamily="34" charset="0"/>
                        </a:rPr>
                        <a:t> </a:t>
                      </a:r>
                      <a:r>
                        <a:rPr lang="en-US" sz="1200" b="0" kern="1200" dirty="0" err="1">
                          <a:solidFill>
                            <a:schemeClr val="tx1"/>
                          </a:solidFill>
                          <a:effectLst/>
                          <a:latin typeface="Arial" panose="020B0604020202020204" pitchFamily="34" charset="0"/>
                          <a:ea typeface="+mn-ea"/>
                          <a:cs typeface="Arial" panose="020B0604020202020204" pitchFamily="34" charset="0"/>
                        </a:rPr>
                        <a:t>сарын</a:t>
                      </a:r>
                      <a:r>
                        <a:rPr lang="en-US" sz="1200" b="0" kern="1200" dirty="0">
                          <a:solidFill>
                            <a:schemeClr val="tx1"/>
                          </a:solidFill>
                          <a:effectLst/>
                          <a:latin typeface="Arial" panose="020B0604020202020204" pitchFamily="34" charset="0"/>
                          <a:ea typeface="+mn-ea"/>
                          <a:cs typeface="Arial" panose="020B0604020202020204" pitchFamily="34" charset="0"/>
                        </a:rPr>
                        <a:t> 11-ний </a:t>
                      </a:r>
                      <a:r>
                        <a:rPr lang="en-US" sz="1200" b="0" kern="1200" dirty="0" err="1">
                          <a:solidFill>
                            <a:schemeClr val="tx1"/>
                          </a:solidFill>
                          <a:effectLst/>
                          <a:latin typeface="Arial" panose="020B0604020202020204" pitchFamily="34" charset="0"/>
                          <a:ea typeface="+mn-ea"/>
                          <a:cs typeface="Arial" panose="020B0604020202020204" pitchFamily="34" charset="0"/>
                        </a:rPr>
                        <a:t>өдөр</a:t>
                      </a:r>
                      <a:r>
                        <a:rPr lang="en-US" sz="1200" b="0" kern="1200" dirty="0">
                          <a:solidFill>
                            <a:schemeClr val="tx1"/>
                          </a:solidFill>
                          <a:effectLst/>
                          <a:latin typeface="Arial" panose="020B0604020202020204" pitchFamily="34" charset="0"/>
                          <a:ea typeface="+mn-ea"/>
                          <a:cs typeface="Arial" panose="020B0604020202020204" pitchFamily="34" charset="0"/>
                        </a:rPr>
                        <a:t> </a:t>
                      </a:r>
                      <a:r>
                        <a:rPr lang="en-US" sz="1200" b="0" kern="1200" dirty="0" err="1">
                          <a:solidFill>
                            <a:schemeClr val="tx1"/>
                          </a:solidFill>
                          <a:effectLst/>
                          <a:latin typeface="Arial" panose="020B0604020202020204" pitchFamily="34" charset="0"/>
                          <a:ea typeface="+mn-ea"/>
                          <a:cs typeface="Arial" panose="020B0604020202020204" pitchFamily="34" charset="0"/>
                        </a:rPr>
                        <a:t>Улсын</a:t>
                      </a:r>
                      <a:r>
                        <a:rPr lang="en-US" sz="1200" b="0" kern="1200" dirty="0">
                          <a:solidFill>
                            <a:schemeClr val="tx1"/>
                          </a:solidFill>
                          <a:effectLst/>
                          <a:latin typeface="Arial" panose="020B0604020202020204" pitchFamily="34" charset="0"/>
                          <a:ea typeface="+mn-ea"/>
                          <a:cs typeface="Arial" panose="020B0604020202020204" pitchFamily="34" charset="0"/>
                        </a:rPr>
                        <a:t> </a:t>
                      </a:r>
                      <a:r>
                        <a:rPr lang="en-US" sz="1200" b="0" kern="1200" dirty="0" err="1">
                          <a:solidFill>
                            <a:schemeClr val="tx1"/>
                          </a:solidFill>
                          <a:effectLst/>
                          <a:latin typeface="Arial" panose="020B0604020202020204" pitchFamily="34" charset="0"/>
                          <a:ea typeface="+mn-ea"/>
                          <a:cs typeface="Arial" panose="020B0604020202020204" pitchFamily="34" charset="0"/>
                        </a:rPr>
                        <a:t>Их</a:t>
                      </a:r>
                      <a:r>
                        <a:rPr lang="en-US" sz="1200" b="0" kern="1200" dirty="0">
                          <a:solidFill>
                            <a:schemeClr val="tx1"/>
                          </a:solidFill>
                          <a:effectLst/>
                          <a:latin typeface="Arial" panose="020B0604020202020204" pitchFamily="34" charset="0"/>
                          <a:ea typeface="+mn-ea"/>
                          <a:cs typeface="Arial" panose="020B0604020202020204" pitchFamily="34" charset="0"/>
                        </a:rPr>
                        <a:t> </a:t>
                      </a:r>
                      <a:r>
                        <a:rPr lang="en-US" sz="1200" b="0" kern="1200" dirty="0" err="1">
                          <a:solidFill>
                            <a:schemeClr val="tx1"/>
                          </a:solidFill>
                          <a:effectLst/>
                          <a:latin typeface="Arial" panose="020B0604020202020204" pitchFamily="34" charset="0"/>
                          <a:ea typeface="+mn-ea"/>
                          <a:cs typeface="Arial" panose="020B0604020202020204" pitchFamily="34" charset="0"/>
                        </a:rPr>
                        <a:t>Хуралд</a:t>
                      </a:r>
                      <a:r>
                        <a:rPr lang="en-US" sz="1200" b="0" kern="1200" dirty="0">
                          <a:solidFill>
                            <a:schemeClr val="tx1"/>
                          </a:solidFill>
                          <a:effectLst/>
                          <a:latin typeface="Arial" panose="020B0604020202020204" pitchFamily="34" charset="0"/>
                          <a:ea typeface="+mn-ea"/>
                          <a:cs typeface="Arial" panose="020B0604020202020204" pitchFamily="34" charset="0"/>
                        </a:rPr>
                        <a:t> </a:t>
                      </a:r>
                      <a:r>
                        <a:rPr lang="en-US" sz="1200" b="0" kern="1200" dirty="0" err="1">
                          <a:solidFill>
                            <a:schemeClr val="tx1"/>
                          </a:solidFill>
                          <a:effectLst/>
                          <a:latin typeface="Arial" panose="020B0604020202020204" pitchFamily="34" charset="0"/>
                          <a:ea typeface="+mn-ea"/>
                          <a:cs typeface="Arial" panose="020B0604020202020204" pitchFamily="34" charset="0"/>
                        </a:rPr>
                        <a:t>өргөн</a:t>
                      </a:r>
                      <a:r>
                        <a:rPr lang="en-US" sz="1200" b="0" kern="1200" dirty="0">
                          <a:solidFill>
                            <a:schemeClr val="tx1"/>
                          </a:solidFill>
                          <a:effectLst/>
                          <a:latin typeface="Arial" panose="020B0604020202020204" pitchFamily="34" charset="0"/>
                          <a:ea typeface="+mn-ea"/>
                          <a:cs typeface="Arial" panose="020B0604020202020204" pitchFamily="34" charset="0"/>
                        </a:rPr>
                        <a:t> </a:t>
                      </a:r>
                      <a:r>
                        <a:rPr lang="en-US" sz="1200" b="0" kern="1200" dirty="0" err="1">
                          <a:solidFill>
                            <a:schemeClr val="tx1"/>
                          </a:solidFill>
                          <a:effectLst/>
                          <a:latin typeface="Arial" panose="020B0604020202020204" pitchFamily="34" charset="0"/>
                          <a:ea typeface="+mn-ea"/>
                          <a:cs typeface="Arial" panose="020B0604020202020204" pitchFamily="34" charset="0"/>
                        </a:rPr>
                        <a:t>мэдүүлсэн</a:t>
                      </a:r>
                      <a:r>
                        <a:rPr lang="en-US" sz="1200" b="0" kern="1200" dirty="0">
                          <a:solidFill>
                            <a:schemeClr val="tx1"/>
                          </a:solidFill>
                          <a:effectLst/>
                          <a:latin typeface="Arial" panose="020B0604020202020204" pitchFamily="34" charset="0"/>
                          <a:ea typeface="+mn-ea"/>
                          <a:cs typeface="Arial" panose="020B0604020202020204" pitchFamily="34" charset="0"/>
                        </a:rPr>
                        <a:t>.</a:t>
                      </a:r>
                      <a:r>
                        <a:rPr lang="x-none" sz="1200" b="0" dirty="0">
                          <a:solidFill>
                            <a:schemeClr val="tx1"/>
                          </a:solidFill>
                          <a:effectLst/>
                          <a:latin typeface="Arial" panose="020B0604020202020204" pitchFamily="34" charset="0"/>
                          <a:cs typeface="Arial" panose="020B0604020202020204" pitchFamily="34" charset="0"/>
                        </a:rPr>
                        <a:t>      </a:t>
                      </a:r>
                    </a:p>
                    <a:p>
                      <a:pPr algn="just"/>
                      <a:r>
                        <a:rPr lang="x-none" sz="1200" b="0" kern="1200" dirty="0">
                          <a:solidFill>
                            <a:schemeClr val="tx1"/>
                          </a:solidFill>
                          <a:effectLst/>
                          <a:latin typeface="Arial" panose="020B0604020202020204" pitchFamily="34" charset="0"/>
                          <a:ea typeface="+mn-ea"/>
                          <a:cs typeface="Arial" panose="020B0604020202020204" pitchFamily="34" charset="0"/>
                        </a:rPr>
                        <a:t>   </a:t>
                      </a:r>
                      <a:r>
                        <a:rPr lang="en-US" sz="1200" b="0" kern="1200" dirty="0">
                          <a:solidFill>
                            <a:schemeClr val="tx1"/>
                          </a:solidFill>
                          <a:effectLst/>
                          <a:latin typeface="Arial" panose="020B0604020202020204" pitchFamily="34" charset="0"/>
                          <a:ea typeface="+mn-ea"/>
                          <a:cs typeface="Arial" panose="020B0604020202020204" pitchFamily="34" charset="0"/>
                        </a:rPr>
                        <a:t>/</a:t>
                      </a:r>
                      <a:r>
                        <a:rPr lang="en-US" sz="1200" b="0" kern="1200" dirty="0" err="1">
                          <a:solidFill>
                            <a:schemeClr val="tx1"/>
                          </a:solidFill>
                          <a:effectLst/>
                          <a:latin typeface="Arial" panose="020B0604020202020204" pitchFamily="34" charset="0"/>
                          <a:ea typeface="+mn-ea"/>
                          <a:cs typeface="Arial" panose="020B0604020202020204" pitchFamily="34" charset="0"/>
                        </a:rPr>
                        <a:t>Хэлэлцэх</a:t>
                      </a:r>
                      <a:r>
                        <a:rPr lang="en-US" sz="1200" b="0" kern="1200" dirty="0">
                          <a:solidFill>
                            <a:schemeClr val="tx1"/>
                          </a:solidFill>
                          <a:effectLst/>
                          <a:latin typeface="Arial" panose="020B0604020202020204" pitchFamily="34" charset="0"/>
                          <a:ea typeface="+mn-ea"/>
                          <a:cs typeface="Arial" panose="020B0604020202020204" pitchFamily="34" charset="0"/>
                        </a:rPr>
                        <a:t> </a:t>
                      </a:r>
                      <a:r>
                        <a:rPr lang="en-US" sz="1200" b="0" kern="1200" dirty="0" err="1">
                          <a:solidFill>
                            <a:schemeClr val="tx1"/>
                          </a:solidFill>
                          <a:effectLst/>
                          <a:latin typeface="Arial" panose="020B0604020202020204" pitchFamily="34" charset="0"/>
                          <a:ea typeface="+mn-ea"/>
                          <a:cs typeface="Arial" panose="020B0604020202020204" pitchFamily="34" charset="0"/>
                        </a:rPr>
                        <a:t>эсэх</a:t>
                      </a:r>
                      <a:r>
                        <a:rPr lang="en-US" sz="1200" b="0" kern="1200" dirty="0">
                          <a:solidFill>
                            <a:schemeClr val="tx1"/>
                          </a:solidFill>
                          <a:effectLst/>
                          <a:latin typeface="Arial" panose="020B0604020202020204" pitchFamily="34" charset="0"/>
                          <a:ea typeface="+mn-ea"/>
                          <a:cs typeface="Arial" panose="020B0604020202020204" pitchFamily="34" charset="0"/>
                        </a:rPr>
                        <a:t> 2022.06.09/</a:t>
                      </a:r>
                      <a:endParaRPr lang="en-US" sz="1200" b="0" dirty="0">
                        <a:solidFill>
                          <a:schemeClr val="tx1"/>
                        </a:solidFill>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76805240"/>
                  </a:ext>
                </a:extLst>
              </a:tr>
              <a:tr h="361221">
                <a:tc>
                  <a:txBody>
                    <a:bodyPr/>
                    <a:lstStyle/>
                    <a:p>
                      <a:pPr algn="ctr" fontAlgn="b"/>
                      <a:r>
                        <a:rPr lang="en-US" sz="1200" b="1" i="0" u="none" strike="noStrike" dirty="0">
                          <a:solidFill>
                            <a:schemeClr val="tx1"/>
                          </a:solidFill>
                          <a:effectLst/>
                          <a:latin typeface="Montserrat" pitchFamily="2" charset="0"/>
                          <a:cs typeface="Arial" panose="020B0604020202020204" pitchFamily="34" charset="0"/>
                        </a:rPr>
                        <a:t>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200" b="1" kern="1200" dirty="0" err="1">
                          <a:solidFill>
                            <a:schemeClr val="tx1"/>
                          </a:solidFill>
                          <a:effectLst/>
                          <a:latin typeface="Arial" panose="020B0604020202020204" pitchFamily="34" charset="0"/>
                          <a:ea typeface="+mn-ea"/>
                          <a:cs typeface="Arial" panose="020B0604020202020204" pitchFamily="34" charset="0"/>
                        </a:rPr>
                        <a:t>Зарим</a:t>
                      </a:r>
                      <a:r>
                        <a:rPr lang="en-US" sz="1200" b="1" kern="1200" dirty="0">
                          <a:solidFill>
                            <a:schemeClr val="tx1"/>
                          </a:solidFill>
                          <a:effectLst/>
                          <a:latin typeface="Arial" panose="020B0604020202020204" pitchFamily="34" charset="0"/>
                          <a:ea typeface="+mn-ea"/>
                          <a:cs typeface="Arial" panose="020B0604020202020204" pitchFamily="34" charset="0"/>
                        </a:rPr>
                        <a:t> </a:t>
                      </a:r>
                      <a:r>
                        <a:rPr lang="en-US" sz="1200" b="1" kern="1200" dirty="0" err="1">
                          <a:solidFill>
                            <a:schemeClr val="tx1"/>
                          </a:solidFill>
                          <a:effectLst/>
                          <a:latin typeface="Arial" panose="020B0604020202020204" pitchFamily="34" charset="0"/>
                          <a:ea typeface="+mn-ea"/>
                          <a:cs typeface="Arial" panose="020B0604020202020204" pitchFamily="34" charset="0"/>
                        </a:rPr>
                        <a:t>төрлийн</a:t>
                      </a:r>
                      <a:r>
                        <a:rPr lang="en-US" sz="1200" b="1" kern="1200" dirty="0">
                          <a:solidFill>
                            <a:schemeClr val="tx1"/>
                          </a:solidFill>
                          <a:effectLst/>
                          <a:latin typeface="Arial" panose="020B0604020202020204" pitchFamily="34" charset="0"/>
                          <a:ea typeface="+mn-ea"/>
                          <a:cs typeface="Arial" panose="020B0604020202020204" pitchFamily="34" charset="0"/>
                        </a:rPr>
                        <a:t> </a:t>
                      </a:r>
                      <a:r>
                        <a:rPr lang="en-US" sz="1200" b="1" kern="1200" dirty="0" err="1">
                          <a:solidFill>
                            <a:schemeClr val="tx1"/>
                          </a:solidFill>
                          <a:effectLst/>
                          <a:latin typeface="Arial" panose="020B0604020202020204" pitchFamily="34" charset="0"/>
                          <a:ea typeface="+mn-ea"/>
                          <a:cs typeface="Arial" panose="020B0604020202020204" pitchFamily="34" charset="0"/>
                        </a:rPr>
                        <a:t>хяналт</a:t>
                      </a:r>
                      <a:r>
                        <a:rPr lang="en-US" sz="1200" b="1" kern="1200" dirty="0">
                          <a:solidFill>
                            <a:schemeClr val="tx1"/>
                          </a:solidFill>
                          <a:effectLst/>
                          <a:latin typeface="Arial" panose="020B0604020202020204" pitchFamily="34" charset="0"/>
                          <a:ea typeface="+mn-ea"/>
                          <a:cs typeface="Arial" panose="020B0604020202020204" pitchFamily="34" charset="0"/>
                        </a:rPr>
                        <a:t> </a:t>
                      </a:r>
                      <a:r>
                        <a:rPr lang="en-US" sz="1200" b="1" kern="1200" dirty="0" err="1">
                          <a:solidFill>
                            <a:schemeClr val="tx1"/>
                          </a:solidFill>
                          <a:effectLst/>
                          <a:latin typeface="Arial" panose="020B0604020202020204" pitchFamily="34" charset="0"/>
                          <a:ea typeface="+mn-ea"/>
                          <a:cs typeface="Arial" panose="020B0604020202020204" pitchFamily="34" charset="0"/>
                        </a:rPr>
                        <a:t>шалгалтыг</a:t>
                      </a:r>
                      <a:r>
                        <a:rPr lang="en-US" sz="1200" b="1" kern="1200" dirty="0">
                          <a:solidFill>
                            <a:schemeClr val="tx1"/>
                          </a:solidFill>
                          <a:effectLst/>
                          <a:latin typeface="Arial" panose="020B0604020202020204" pitchFamily="34" charset="0"/>
                          <a:ea typeface="+mn-ea"/>
                          <a:cs typeface="Arial" panose="020B0604020202020204" pitchFamily="34" charset="0"/>
                        </a:rPr>
                        <a:t> </a:t>
                      </a:r>
                      <a:r>
                        <a:rPr lang="en-US" sz="1200" b="1" kern="1200" dirty="0" err="1">
                          <a:solidFill>
                            <a:schemeClr val="tx1"/>
                          </a:solidFill>
                          <a:effectLst/>
                          <a:latin typeface="Arial" panose="020B0604020202020204" pitchFamily="34" charset="0"/>
                          <a:ea typeface="+mn-ea"/>
                          <a:cs typeface="Arial" panose="020B0604020202020204" pitchFamily="34" charset="0"/>
                        </a:rPr>
                        <a:t>түр</a:t>
                      </a:r>
                      <a:r>
                        <a:rPr lang="en-US" sz="1200" b="1" kern="1200" dirty="0">
                          <a:solidFill>
                            <a:schemeClr val="tx1"/>
                          </a:solidFill>
                          <a:effectLst/>
                          <a:latin typeface="Arial" panose="020B0604020202020204" pitchFamily="34" charset="0"/>
                          <a:ea typeface="+mn-ea"/>
                          <a:cs typeface="Arial" panose="020B0604020202020204" pitchFamily="34" charset="0"/>
                        </a:rPr>
                        <a:t> </a:t>
                      </a:r>
                      <a:r>
                        <a:rPr lang="en-US" sz="1200" b="1" kern="1200" dirty="0" err="1">
                          <a:solidFill>
                            <a:schemeClr val="tx1"/>
                          </a:solidFill>
                          <a:effectLst/>
                          <a:latin typeface="Arial" panose="020B0604020202020204" pitchFamily="34" charset="0"/>
                          <a:ea typeface="+mn-ea"/>
                          <a:cs typeface="Arial" panose="020B0604020202020204" pitchFamily="34" charset="0"/>
                        </a:rPr>
                        <a:t>зогсоох</a:t>
                      </a:r>
                      <a:r>
                        <a:rPr lang="en-US" sz="1200" b="1" kern="1200" dirty="0">
                          <a:solidFill>
                            <a:schemeClr val="tx1"/>
                          </a:solidFill>
                          <a:effectLst/>
                          <a:latin typeface="Arial" panose="020B0604020202020204" pitchFamily="34" charset="0"/>
                          <a:ea typeface="+mn-ea"/>
                          <a:cs typeface="Arial" panose="020B0604020202020204" pitchFamily="34" charset="0"/>
                        </a:rPr>
                        <a:t> </a:t>
                      </a:r>
                      <a:r>
                        <a:rPr lang="en-US" sz="1200" b="1" kern="1200" dirty="0" err="1">
                          <a:solidFill>
                            <a:schemeClr val="tx1"/>
                          </a:solidFill>
                          <a:effectLst/>
                          <a:latin typeface="Arial" panose="020B0604020202020204" pitchFamily="34" charset="0"/>
                          <a:ea typeface="+mn-ea"/>
                          <a:cs typeface="Arial" panose="020B0604020202020204" pitchFamily="34" charset="0"/>
                        </a:rPr>
                        <a:t>тухай</a:t>
                      </a:r>
                      <a:r>
                        <a:rPr lang="x-none" sz="1200" b="1" dirty="0">
                          <a:solidFill>
                            <a:schemeClr val="tx1"/>
                          </a:solidFill>
                          <a:effectLst/>
                          <a:latin typeface="Arial" panose="020B0604020202020204" pitchFamily="34" charset="0"/>
                          <a:cs typeface="Arial" panose="020B0604020202020204" pitchFamily="34" charset="0"/>
                        </a:rPr>
                        <a:t> </a:t>
                      </a:r>
                      <a:endParaRPr lang="en-US" sz="1200" b="1" dirty="0">
                        <a:solidFill>
                          <a:schemeClr val="tx1"/>
                        </a:solidFill>
                        <a:effectLst/>
                        <a:latin typeface="Arial" panose="020B0604020202020204" pitchFamily="34" charset="0"/>
                        <a:ea typeface="Calibri"/>
                        <a:cs typeface="Arial" panose="020B0604020202020204" pitchFamily="34" charset="0"/>
                      </a:endParaRPr>
                    </a:p>
                  </a:txBody>
                  <a:tcPr marL="44640" marR="44640" marT="44640" marB="446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200" b="0" kern="1200" dirty="0">
                          <a:solidFill>
                            <a:schemeClr val="tx1"/>
                          </a:solidFill>
                          <a:effectLst/>
                          <a:latin typeface="Arial" panose="020B0604020202020204" pitchFamily="34" charset="0"/>
                          <a:ea typeface="+mn-ea"/>
                          <a:cs typeface="Arial" panose="020B0604020202020204" pitchFamily="34" charset="0"/>
                        </a:rPr>
                        <a:t>   2022 </a:t>
                      </a:r>
                      <a:r>
                        <a:rPr lang="en-US" sz="1200" b="0" kern="1200" dirty="0" err="1">
                          <a:solidFill>
                            <a:schemeClr val="tx1"/>
                          </a:solidFill>
                          <a:effectLst/>
                          <a:latin typeface="Arial" panose="020B0604020202020204" pitchFamily="34" charset="0"/>
                          <a:ea typeface="+mn-ea"/>
                          <a:cs typeface="Arial" panose="020B0604020202020204" pitchFamily="34" charset="0"/>
                        </a:rPr>
                        <a:t>оны</a:t>
                      </a:r>
                      <a:r>
                        <a:rPr lang="en-US" sz="1200" b="0" kern="1200" dirty="0">
                          <a:solidFill>
                            <a:schemeClr val="tx1"/>
                          </a:solidFill>
                          <a:effectLst/>
                          <a:latin typeface="Arial" panose="020B0604020202020204" pitchFamily="34" charset="0"/>
                          <a:ea typeface="+mn-ea"/>
                          <a:cs typeface="Arial" panose="020B0604020202020204" pitchFamily="34" charset="0"/>
                        </a:rPr>
                        <a:t> 03 </a:t>
                      </a:r>
                      <a:r>
                        <a:rPr lang="en-US" sz="1200" b="0" kern="1200" dirty="0" err="1">
                          <a:solidFill>
                            <a:schemeClr val="tx1"/>
                          </a:solidFill>
                          <a:effectLst/>
                          <a:latin typeface="Arial" panose="020B0604020202020204" pitchFamily="34" charset="0"/>
                          <a:ea typeface="+mn-ea"/>
                          <a:cs typeface="Arial" panose="020B0604020202020204" pitchFamily="34" charset="0"/>
                        </a:rPr>
                        <a:t>дугаар</a:t>
                      </a:r>
                      <a:r>
                        <a:rPr lang="en-US" sz="1200" b="0" kern="1200" dirty="0">
                          <a:solidFill>
                            <a:schemeClr val="tx1"/>
                          </a:solidFill>
                          <a:effectLst/>
                          <a:latin typeface="Arial" panose="020B0604020202020204" pitchFamily="34" charset="0"/>
                          <a:ea typeface="+mn-ea"/>
                          <a:cs typeface="Arial" panose="020B0604020202020204" pitchFamily="34" charset="0"/>
                        </a:rPr>
                        <a:t> </a:t>
                      </a:r>
                      <a:r>
                        <a:rPr lang="en-US" sz="1200" b="0" kern="1200" dirty="0" err="1">
                          <a:solidFill>
                            <a:schemeClr val="tx1"/>
                          </a:solidFill>
                          <a:effectLst/>
                          <a:latin typeface="Arial" panose="020B0604020202020204" pitchFamily="34" charset="0"/>
                          <a:ea typeface="+mn-ea"/>
                          <a:cs typeface="Arial" panose="020B0604020202020204" pitchFamily="34" charset="0"/>
                        </a:rPr>
                        <a:t>сарын</a:t>
                      </a:r>
                      <a:r>
                        <a:rPr lang="en-US" sz="1200" b="0" kern="1200" dirty="0">
                          <a:solidFill>
                            <a:schemeClr val="tx1"/>
                          </a:solidFill>
                          <a:effectLst/>
                          <a:latin typeface="Arial" panose="020B0604020202020204" pitchFamily="34" charset="0"/>
                          <a:ea typeface="+mn-ea"/>
                          <a:cs typeface="Arial" panose="020B0604020202020204" pitchFamily="34" charset="0"/>
                        </a:rPr>
                        <a:t> 11-ний </a:t>
                      </a:r>
                      <a:r>
                        <a:rPr lang="en-US" sz="1200" b="0" kern="1200" dirty="0" err="1">
                          <a:solidFill>
                            <a:schemeClr val="tx1"/>
                          </a:solidFill>
                          <a:effectLst/>
                          <a:latin typeface="Arial" panose="020B0604020202020204" pitchFamily="34" charset="0"/>
                          <a:ea typeface="+mn-ea"/>
                          <a:cs typeface="Arial" panose="020B0604020202020204" pitchFamily="34" charset="0"/>
                        </a:rPr>
                        <a:t>өдөр</a:t>
                      </a:r>
                      <a:r>
                        <a:rPr lang="en-US" sz="1200" b="0" kern="1200" dirty="0">
                          <a:solidFill>
                            <a:schemeClr val="tx1"/>
                          </a:solidFill>
                          <a:effectLst/>
                          <a:latin typeface="Arial" panose="020B0604020202020204" pitchFamily="34" charset="0"/>
                          <a:ea typeface="+mn-ea"/>
                          <a:cs typeface="Arial" panose="020B0604020202020204" pitchFamily="34" charset="0"/>
                        </a:rPr>
                        <a:t> </a:t>
                      </a:r>
                      <a:r>
                        <a:rPr lang="en-US" sz="1200" b="0" kern="1200" dirty="0" err="1">
                          <a:solidFill>
                            <a:schemeClr val="tx1"/>
                          </a:solidFill>
                          <a:effectLst/>
                          <a:latin typeface="Arial" panose="020B0604020202020204" pitchFamily="34" charset="0"/>
                          <a:ea typeface="+mn-ea"/>
                          <a:cs typeface="Arial" panose="020B0604020202020204" pitchFamily="34" charset="0"/>
                        </a:rPr>
                        <a:t>Улсын</a:t>
                      </a:r>
                      <a:r>
                        <a:rPr lang="en-US" sz="1200" b="0" kern="1200" dirty="0">
                          <a:solidFill>
                            <a:schemeClr val="tx1"/>
                          </a:solidFill>
                          <a:effectLst/>
                          <a:latin typeface="Arial" panose="020B0604020202020204" pitchFamily="34" charset="0"/>
                          <a:ea typeface="+mn-ea"/>
                          <a:cs typeface="Arial" panose="020B0604020202020204" pitchFamily="34" charset="0"/>
                        </a:rPr>
                        <a:t> </a:t>
                      </a:r>
                      <a:r>
                        <a:rPr lang="en-US" sz="1200" b="0" kern="1200" dirty="0" err="1">
                          <a:solidFill>
                            <a:schemeClr val="tx1"/>
                          </a:solidFill>
                          <a:effectLst/>
                          <a:latin typeface="Arial" panose="020B0604020202020204" pitchFamily="34" charset="0"/>
                          <a:ea typeface="+mn-ea"/>
                          <a:cs typeface="Arial" panose="020B0604020202020204" pitchFamily="34" charset="0"/>
                        </a:rPr>
                        <a:t>Их</a:t>
                      </a:r>
                      <a:r>
                        <a:rPr lang="en-US" sz="1200" b="0" kern="1200" dirty="0">
                          <a:solidFill>
                            <a:schemeClr val="tx1"/>
                          </a:solidFill>
                          <a:effectLst/>
                          <a:latin typeface="Arial" panose="020B0604020202020204" pitchFamily="34" charset="0"/>
                          <a:ea typeface="+mn-ea"/>
                          <a:cs typeface="Arial" panose="020B0604020202020204" pitchFamily="34" charset="0"/>
                        </a:rPr>
                        <a:t> </a:t>
                      </a:r>
                      <a:r>
                        <a:rPr lang="en-US" sz="1200" b="0" kern="1200" dirty="0" err="1">
                          <a:solidFill>
                            <a:schemeClr val="tx1"/>
                          </a:solidFill>
                          <a:effectLst/>
                          <a:latin typeface="Arial" panose="020B0604020202020204" pitchFamily="34" charset="0"/>
                          <a:ea typeface="+mn-ea"/>
                          <a:cs typeface="Arial" panose="020B0604020202020204" pitchFamily="34" charset="0"/>
                        </a:rPr>
                        <a:t>Хуралд</a:t>
                      </a:r>
                      <a:r>
                        <a:rPr lang="en-US" sz="1200" b="0" kern="1200" dirty="0">
                          <a:solidFill>
                            <a:schemeClr val="tx1"/>
                          </a:solidFill>
                          <a:effectLst/>
                          <a:latin typeface="Arial" panose="020B0604020202020204" pitchFamily="34" charset="0"/>
                          <a:ea typeface="+mn-ea"/>
                          <a:cs typeface="Arial" panose="020B0604020202020204" pitchFamily="34" charset="0"/>
                        </a:rPr>
                        <a:t> </a:t>
                      </a:r>
                      <a:r>
                        <a:rPr lang="en-US" sz="1200" b="0" kern="1200" dirty="0" err="1">
                          <a:solidFill>
                            <a:schemeClr val="tx1"/>
                          </a:solidFill>
                          <a:effectLst/>
                          <a:latin typeface="Arial" panose="020B0604020202020204" pitchFamily="34" charset="0"/>
                          <a:ea typeface="+mn-ea"/>
                          <a:cs typeface="Arial" panose="020B0604020202020204" pitchFamily="34" charset="0"/>
                        </a:rPr>
                        <a:t>өргөн</a:t>
                      </a:r>
                      <a:r>
                        <a:rPr lang="en-US" sz="1200" b="0" kern="1200" dirty="0">
                          <a:solidFill>
                            <a:schemeClr val="tx1"/>
                          </a:solidFill>
                          <a:effectLst/>
                          <a:latin typeface="Arial" panose="020B0604020202020204" pitchFamily="34" charset="0"/>
                          <a:ea typeface="+mn-ea"/>
                          <a:cs typeface="Arial" panose="020B0604020202020204" pitchFamily="34" charset="0"/>
                        </a:rPr>
                        <a:t> </a:t>
                      </a:r>
                      <a:r>
                        <a:rPr lang="en-US" sz="1200" b="0" kern="1200" dirty="0" err="1">
                          <a:solidFill>
                            <a:schemeClr val="tx1"/>
                          </a:solidFill>
                          <a:effectLst/>
                          <a:latin typeface="Arial" panose="020B0604020202020204" pitchFamily="34" charset="0"/>
                          <a:ea typeface="+mn-ea"/>
                          <a:cs typeface="Arial" panose="020B0604020202020204" pitchFamily="34" charset="0"/>
                        </a:rPr>
                        <a:t>мэдүүлсэн</a:t>
                      </a:r>
                      <a:r>
                        <a:rPr lang="en-US" sz="1200" b="0" kern="1200" dirty="0">
                          <a:solidFill>
                            <a:schemeClr val="tx1"/>
                          </a:solidFill>
                          <a:effectLst/>
                          <a:latin typeface="Arial" panose="020B0604020202020204" pitchFamily="34" charset="0"/>
                          <a:ea typeface="+mn-ea"/>
                          <a:cs typeface="Arial" panose="020B0604020202020204" pitchFamily="34" charset="0"/>
                        </a:rPr>
                        <a:t>. </a:t>
                      </a:r>
                      <a:endParaRPr lang="en-US" sz="1200" b="0" dirty="0">
                        <a:solidFill>
                          <a:schemeClr val="tx1"/>
                        </a:solidFill>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32302813"/>
                  </a:ext>
                </a:extLst>
              </a:tr>
              <a:tr h="361221">
                <a:tc>
                  <a:txBody>
                    <a:bodyPr/>
                    <a:lstStyle/>
                    <a:p>
                      <a:pPr algn="ctr" fontAlgn="b"/>
                      <a:r>
                        <a:rPr lang="en-US" sz="1200" b="1" i="0" u="none" strike="noStrike" dirty="0">
                          <a:solidFill>
                            <a:schemeClr val="tx1"/>
                          </a:solidFill>
                          <a:effectLst/>
                          <a:latin typeface="Montserrat" pitchFamily="2" charset="0"/>
                          <a:cs typeface="Arial" panose="020B0604020202020204" pitchFamily="34" charset="0"/>
                        </a:rPr>
                        <a:t>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200" b="1" kern="1200" dirty="0" err="1">
                          <a:solidFill>
                            <a:schemeClr val="tx1"/>
                          </a:solidFill>
                          <a:effectLst/>
                          <a:latin typeface="Arial" panose="020B0604020202020204" pitchFamily="34" charset="0"/>
                          <a:ea typeface="+mn-ea"/>
                          <a:cs typeface="Arial" panose="020B0604020202020204" pitchFamily="34" charset="0"/>
                        </a:rPr>
                        <a:t>Зөрчлийн</a:t>
                      </a:r>
                      <a:r>
                        <a:rPr lang="en-US" sz="1200" b="1" kern="1200" dirty="0">
                          <a:solidFill>
                            <a:schemeClr val="tx1"/>
                          </a:solidFill>
                          <a:effectLst/>
                          <a:latin typeface="Arial" panose="020B0604020202020204" pitchFamily="34" charset="0"/>
                          <a:ea typeface="+mn-ea"/>
                          <a:cs typeface="Arial" panose="020B0604020202020204" pitchFamily="34" charset="0"/>
                        </a:rPr>
                        <a:t> </a:t>
                      </a:r>
                      <a:r>
                        <a:rPr lang="en-US" sz="1200" b="1" kern="1200" dirty="0" err="1">
                          <a:solidFill>
                            <a:schemeClr val="tx1"/>
                          </a:solidFill>
                          <a:effectLst/>
                          <a:latin typeface="Arial" panose="020B0604020202020204" pitchFamily="34" charset="0"/>
                          <a:ea typeface="+mn-ea"/>
                          <a:cs typeface="Arial" panose="020B0604020202020204" pitchFamily="34" charset="0"/>
                        </a:rPr>
                        <a:t>тухай</a:t>
                      </a:r>
                      <a:r>
                        <a:rPr lang="en-US" sz="1200" b="1" kern="1200" dirty="0">
                          <a:solidFill>
                            <a:schemeClr val="tx1"/>
                          </a:solidFill>
                          <a:effectLst/>
                          <a:latin typeface="Arial" panose="020B0604020202020204" pitchFamily="34" charset="0"/>
                          <a:ea typeface="+mn-ea"/>
                          <a:cs typeface="Arial" panose="020B0604020202020204" pitchFamily="34" charset="0"/>
                        </a:rPr>
                        <a:t>  /</a:t>
                      </a:r>
                      <a:r>
                        <a:rPr lang="en-US" sz="1200" b="1" kern="1200" dirty="0" err="1">
                          <a:solidFill>
                            <a:schemeClr val="tx1"/>
                          </a:solidFill>
                          <a:effectLst/>
                          <a:latin typeface="Arial" panose="020B0604020202020204" pitchFamily="34" charset="0"/>
                          <a:ea typeface="+mn-ea"/>
                          <a:cs typeface="Arial" panose="020B0604020202020204" pitchFamily="34" charset="0"/>
                        </a:rPr>
                        <a:t>Шинэчилсэн</a:t>
                      </a:r>
                      <a:r>
                        <a:rPr lang="en-US" sz="1200" b="1" kern="1200" dirty="0">
                          <a:solidFill>
                            <a:schemeClr val="tx1"/>
                          </a:solidFill>
                          <a:effectLst/>
                          <a:latin typeface="Arial" panose="020B0604020202020204" pitchFamily="34" charset="0"/>
                          <a:ea typeface="+mn-ea"/>
                          <a:cs typeface="Arial" panose="020B0604020202020204" pitchFamily="34" charset="0"/>
                        </a:rPr>
                        <a:t> </a:t>
                      </a:r>
                      <a:r>
                        <a:rPr lang="en-US" sz="1200" b="1" kern="1200" dirty="0" err="1">
                          <a:solidFill>
                            <a:schemeClr val="tx1"/>
                          </a:solidFill>
                          <a:effectLst/>
                          <a:latin typeface="Arial" panose="020B0604020202020204" pitchFamily="34" charset="0"/>
                          <a:ea typeface="+mn-ea"/>
                          <a:cs typeface="Arial" panose="020B0604020202020204" pitchFamily="34" charset="0"/>
                        </a:rPr>
                        <a:t>найруулга</a:t>
                      </a:r>
                      <a:r>
                        <a:rPr lang="en-US" sz="1200" b="1" kern="1200" dirty="0">
                          <a:solidFill>
                            <a:schemeClr val="tx1"/>
                          </a:solidFill>
                          <a:effectLst/>
                          <a:latin typeface="Arial" panose="020B0604020202020204" pitchFamily="34" charset="0"/>
                          <a:ea typeface="+mn-ea"/>
                          <a:cs typeface="Arial" panose="020B0604020202020204" pitchFamily="34" charset="0"/>
                        </a:rPr>
                        <a:t>/</a:t>
                      </a:r>
                      <a:r>
                        <a:rPr lang="x-none" sz="1200" b="1" dirty="0">
                          <a:solidFill>
                            <a:schemeClr val="tx1"/>
                          </a:solidFill>
                          <a:effectLst/>
                          <a:latin typeface="Arial" panose="020B0604020202020204" pitchFamily="34" charset="0"/>
                          <a:cs typeface="Arial" panose="020B0604020202020204" pitchFamily="34" charset="0"/>
                        </a:rPr>
                        <a:t> </a:t>
                      </a:r>
                      <a:endParaRPr lang="en-US" sz="1200" b="1" dirty="0">
                        <a:solidFill>
                          <a:schemeClr val="tx1"/>
                        </a:solidFill>
                        <a:effectLst/>
                        <a:latin typeface="Arial" panose="020B0604020202020204" pitchFamily="34" charset="0"/>
                        <a:ea typeface="Calibri"/>
                        <a:cs typeface="Arial" panose="020B0604020202020204" pitchFamily="34" charset="0"/>
                      </a:endParaRPr>
                    </a:p>
                  </a:txBody>
                  <a:tcPr marL="44640" marR="44640" marT="44640" marB="446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200" b="0" kern="1200" dirty="0">
                          <a:solidFill>
                            <a:schemeClr val="tx1"/>
                          </a:solidFill>
                          <a:effectLst/>
                          <a:latin typeface="Arial" panose="020B0604020202020204" pitchFamily="34" charset="0"/>
                          <a:ea typeface="+mn-ea"/>
                          <a:cs typeface="Arial" panose="020B0604020202020204" pitchFamily="34" charset="0"/>
                        </a:rPr>
                        <a:t>   2022 </a:t>
                      </a:r>
                      <a:r>
                        <a:rPr lang="en-US" sz="1200" b="0" kern="1200" dirty="0" err="1">
                          <a:solidFill>
                            <a:schemeClr val="tx1"/>
                          </a:solidFill>
                          <a:effectLst/>
                          <a:latin typeface="Arial" panose="020B0604020202020204" pitchFamily="34" charset="0"/>
                          <a:ea typeface="+mn-ea"/>
                          <a:cs typeface="Arial" panose="020B0604020202020204" pitchFamily="34" charset="0"/>
                        </a:rPr>
                        <a:t>оны</a:t>
                      </a:r>
                      <a:r>
                        <a:rPr lang="en-US" sz="1200" b="0" kern="1200" dirty="0">
                          <a:solidFill>
                            <a:schemeClr val="tx1"/>
                          </a:solidFill>
                          <a:effectLst/>
                          <a:latin typeface="Arial" panose="020B0604020202020204" pitchFamily="34" charset="0"/>
                          <a:ea typeface="+mn-ea"/>
                          <a:cs typeface="Arial" panose="020B0604020202020204" pitchFamily="34" charset="0"/>
                        </a:rPr>
                        <a:t>  04 </a:t>
                      </a:r>
                      <a:r>
                        <a:rPr lang="en-US" sz="1200" b="0" kern="1200" dirty="0" err="1">
                          <a:solidFill>
                            <a:schemeClr val="tx1"/>
                          </a:solidFill>
                          <a:effectLst/>
                          <a:latin typeface="Arial" panose="020B0604020202020204" pitchFamily="34" charset="0"/>
                          <a:ea typeface="+mn-ea"/>
                          <a:cs typeface="Arial" panose="020B0604020202020204" pitchFamily="34" charset="0"/>
                        </a:rPr>
                        <a:t>дүгээр</a:t>
                      </a:r>
                      <a:r>
                        <a:rPr lang="en-US" sz="1200" b="0" kern="1200" dirty="0">
                          <a:solidFill>
                            <a:schemeClr val="tx1"/>
                          </a:solidFill>
                          <a:effectLst/>
                          <a:latin typeface="Arial" panose="020B0604020202020204" pitchFamily="34" charset="0"/>
                          <a:ea typeface="+mn-ea"/>
                          <a:cs typeface="Arial" panose="020B0604020202020204" pitchFamily="34" charset="0"/>
                        </a:rPr>
                        <a:t> </a:t>
                      </a:r>
                      <a:r>
                        <a:rPr lang="en-US" sz="1200" b="0" kern="1200" dirty="0" err="1">
                          <a:solidFill>
                            <a:schemeClr val="tx1"/>
                          </a:solidFill>
                          <a:effectLst/>
                          <a:latin typeface="Arial" panose="020B0604020202020204" pitchFamily="34" charset="0"/>
                          <a:ea typeface="+mn-ea"/>
                          <a:cs typeface="Arial" panose="020B0604020202020204" pitchFamily="34" charset="0"/>
                        </a:rPr>
                        <a:t>сарын</a:t>
                      </a:r>
                      <a:r>
                        <a:rPr lang="en-US" sz="1200" b="0" kern="1200" dirty="0">
                          <a:solidFill>
                            <a:schemeClr val="tx1"/>
                          </a:solidFill>
                          <a:effectLst/>
                          <a:latin typeface="Arial" panose="020B0604020202020204" pitchFamily="34" charset="0"/>
                          <a:ea typeface="+mn-ea"/>
                          <a:cs typeface="Arial" panose="020B0604020202020204" pitchFamily="34" charset="0"/>
                        </a:rPr>
                        <a:t> 12-ны </a:t>
                      </a:r>
                      <a:r>
                        <a:rPr lang="en-US" sz="1200" b="0" kern="1200" dirty="0" err="1">
                          <a:solidFill>
                            <a:schemeClr val="tx1"/>
                          </a:solidFill>
                          <a:effectLst/>
                          <a:latin typeface="Arial" panose="020B0604020202020204" pitchFamily="34" charset="0"/>
                          <a:ea typeface="+mn-ea"/>
                          <a:cs typeface="Arial" panose="020B0604020202020204" pitchFamily="34" charset="0"/>
                        </a:rPr>
                        <a:t>өдөр</a:t>
                      </a:r>
                      <a:r>
                        <a:rPr lang="en-US" sz="1200" b="0" kern="1200" dirty="0">
                          <a:solidFill>
                            <a:schemeClr val="tx1"/>
                          </a:solidFill>
                          <a:effectLst/>
                          <a:latin typeface="Arial" panose="020B0604020202020204" pitchFamily="34" charset="0"/>
                          <a:ea typeface="+mn-ea"/>
                          <a:cs typeface="Arial" panose="020B0604020202020204" pitchFamily="34" charset="0"/>
                        </a:rPr>
                        <a:t> </a:t>
                      </a:r>
                      <a:r>
                        <a:rPr lang="en-US" sz="1200" b="0" kern="1200" dirty="0" err="1">
                          <a:solidFill>
                            <a:schemeClr val="tx1"/>
                          </a:solidFill>
                          <a:effectLst/>
                          <a:latin typeface="Arial" panose="020B0604020202020204" pitchFamily="34" charset="0"/>
                          <a:ea typeface="+mn-ea"/>
                          <a:cs typeface="Arial" panose="020B0604020202020204" pitchFamily="34" charset="0"/>
                        </a:rPr>
                        <a:t>Улсын</a:t>
                      </a:r>
                      <a:r>
                        <a:rPr lang="en-US" sz="1200" b="0" kern="1200" dirty="0">
                          <a:solidFill>
                            <a:schemeClr val="tx1"/>
                          </a:solidFill>
                          <a:effectLst/>
                          <a:latin typeface="Arial" panose="020B0604020202020204" pitchFamily="34" charset="0"/>
                          <a:ea typeface="+mn-ea"/>
                          <a:cs typeface="Arial" panose="020B0604020202020204" pitchFamily="34" charset="0"/>
                        </a:rPr>
                        <a:t> </a:t>
                      </a:r>
                      <a:r>
                        <a:rPr lang="en-US" sz="1200" b="0" kern="1200" dirty="0" err="1">
                          <a:solidFill>
                            <a:schemeClr val="tx1"/>
                          </a:solidFill>
                          <a:effectLst/>
                          <a:latin typeface="Arial" panose="020B0604020202020204" pitchFamily="34" charset="0"/>
                          <a:ea typeface="+mn-ea"/>
                          <a:cs typeface="Arial" panose="020B0604020202020204" pitchFamily="34" charset="0"/>
                        </a:rPr>
                        <a:t>Их</a:t>
                      </a:r>
                      <a:r>
                        <a:rPr lang="en-US" sz="1200" b="0" kern="1200" dirty="0">
                          <a:solidFill>
                            <a:schemeClr val="tx1"/>
                          </a:solidFill>
                          <a:effectLst/>
                          <a:latin typeface="Arial" panose="020B0604020202020204" pitchFamily="34" charset="0"/>
                          <a:ea typeface="+mn-ea"/>
                          <a:cs typeface="Arial" panose="020B0604020202020204" pitchFamily="34" charset="0"/>
                        </a:rPr>
                        <a:t> </a:t>
                      </a:r>
                      <a:r>
                        <a:rPr lang="en-US" sz="1200" b="0" kern="1200" dirty="0" err="1">
                          <a:solidFill>
                            <a:schemeClr val="tx1"/>
                          </a:solidFill>
                          <a:effectLst/>
                          <a:latin typeface="Arial" panose="020B0604020202020204" pitchFamily="34" charset="0"/>
                          <a:ea typeface="+mn-ea"/>
                          <a:cs typeface="Arial" panose="020B0604020202020204" pitchFamily="34" charset="0"/>
                        </a:rPr>
                        <a:t>Хуралд</a:t>
                      </a:r>
                      <a:r>
                        <a:rPr lang="en-US" sz="1200" b="0" kern="1200" dirty="0">
                          <a:solidFill>
                            <a:schemeClr val="tx1"/>
                          </a:solidFill>
                          <a:effectLst/>
                          <a:latin typeface="Arial" panose="020B0604020202020204" pitchFamily="34" charset="0"/>
                          <a:ea typeface="+mn-ea"/>
                          <a:cs typeface="Arial" panose="020B0604020202020204" pitchFamily="34" charset="0"/>
                        </a:rPr>
                        <a:t> </a:t>
                      </a:r>
                      <a:r>
                        <a:rPr lang="en-US" sz="1200" b="0" kern="1200" dirty="0" err="1">
                          <a:solidFill>
                            <a:schemeClr val="tx1"/>
                          </a:solidFill>
                          <a:effectLst/>
                          <a:latin typeface="Arial" panose="020B0604020202020204" pitchFamily="34" charset="0"/>
                          <a:ea typeface="+mn-ea"/>
                          <a:cs typeface="Arial" panose="020B0604020202020204" pitchFamily="34" charset="0"/>
                        </a:rPr>
                        <a:t>өргөн</a:t>
                      </a:r>
                      <a:r>
                        <a:rPr lang="en-US" sz="1200" b="0" kern="1200" dirty="0">
                          <a:solidFill>
                            <a:schemeClr val="tx1"/>
                          </a:solidFill>
                          <a:effectLst/>
                          <a:latin typeface="Arial" panose="020B0604020202020204" pitchFamily="34" charset="0"/>
                          <a:ea typeface="+mn-ea"/>
                          <a:cs typeface="Arial" panose="020B0604020202020204" pitchFamily="34" charset="0"/>
                        </a:rPr>
                        <a:t> </a:t>
                      </a:r>
                      <a:r>
                        <a:rPr lang="en-US" sz="1200" b="0" kern="1200" dirty="0" err="1">
                          <a:solidFill>
                            <a:schemeClr val="tx1"/>
                          </a:solidFill>
                          <a:effectLst/>
                          <a:latin typeface="Arial" panose="020B0604020202020204" pitchFamily="34" charset="0"/>
                          <a:ea typeface="+mn-ea"/>
                          <a:cs typeface="Arial" panose="020B0604020202020204" pitchFamily="34" charset="0"/>
                        </a:rPr>
                        <a:t>мэдүүлсэн</a:t>
                      </a:r>
                      <a:r>
                        <a:rPr lang="en-US" sz="1200" b="0" kern="1200" dirty="0">
                          <a:solidFill>
                            <a:schemeClr val="tx1"/>
                          </a:solidFill>
                          <a:effectLst/>
                          <a:latin typeface="Arial" panose="020B0604020202020204" pitchFamily="34" charset="0"/>
                          <a:ea typeface="+mn-ea"/>
                          <a:cs typeface="Arial" panose="020B0604020202020204" pitchFamily="34" charset="0"/>
                        </a:rPr>
                        <a:t>. </a:t>
                      </a:r>
                    </a:p>
                    <a:p>
                      <a:pPr algn="just"/>
                      <a:r>
                        <a:rPr lang="en-US" sz="1200" b="0" kern="1200" dirty="0">
                          <a:solidFill>
                            <a:schemeClr val="tx1"/>
                          </a:solidFill>
                          <a:effectLst/>
                          <a:latin typeface="Arial" panose="020B0604020202020204" pitchFamily="34" charset="0"/>
                          <a:ea typeface="+mn-ea"/>
                          <a:cs typeface="Arial" panose="020B0604020202020204" pitchFamily="34" charset="0"/>
                        </a:rPr>
                        <a:t>   /</a:t>
                      </a:r>
                      <a:r>
                        <a:rPr lang="en-US" sz="1200" b="0" kern="1200" dirty="0" err="1">
                          <a:solidFill>
                            <a:schemeClr val="tx1"/>
                          </a:solidFill>
                          <a:effectLst/>
                          <a:latin typeface="Arial" panose="020B0604020202020204" pitchFamily="34" charset="0"/>
                          <a:ea typeface="+mn-ea"/>
                          <a:cs typeface="Arial" panose="020B0604020202020204" pitchFamily="34" charset="0"/>
                        </a:rPr>
                        <a:t>Хэлэлцэх</a:t>
                      </a:r>
                      <a:r>
                        <a:rPr lang="en-US" sz="1200" b="0" kern="1200" dirty="0">
                          <a:solidFill>
                            <a:schemeClr val="tx1"/>
                          </a:solidFill>
                          <a:effectLst/>
                          <a:latin typeface="Arial" panose="020B0604020202020204" pitchFamily="34" charset="0"/>
                          <a:ea typeface="+mn-ea"/>
                          <a:cs typeface="Arial" panose="020B0604020202020204" pitchFamily="34" charset="0"/>
                        </a:rPr>
                        <a:t> </a:t>
                      </a:r>
                      <a:r>
                        <a:rPr lang="en-US" sz="1200" b="0" kern="1200" dirty="0" err="1">
                          <a:solidFill>
                            <a:schemeClr val="tx1"/>
                          </a:solidFill>
                          <a:effectLst/>
                          <a:latin typeface="Arial" panose="020B0604020202020204" pitchFamily="34" charset="0"/>
                          <a:ea typeface="+mn-ea"/>
                          <a:cs typeface="Arial" panose="020B0604020202020204" pitchFamily="34" charset="0"/>
                        </a:rPr>
                        <a:t>эсэх</a:t>
                      </a:r>
                      <a:r>
                        <a:rPr lang="en-US" sz="1200" b="0" kern="1200" dirty="0">
                          <a:solidFill>
                            <a:schemeClr val="tx1"/>
                          </a:solidFill>
                          <a:effectLst/>
                          <a:latin typeface="Arial" panose="020B0604020202020204" pitchFamily="34" charset="0"/>
                          <a:ea typeface="+mn-ea"/>
                          <a:cs typeface="Arial" panose="020B0604020202020204" pitchFamily="34" charset="0"/>
                        </a:rPr>
                        <a:t> 2022.05.05/</a:t>
                      </a:r>
                      <a:endParaRPr lang="en-US" sz="1200" b="0" dirty="0">
                        <a:solidFill>
                          <a:schemeClr val="tx1"/>
                        </a:solidFill>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89572168"/>
                  </a:ext>
                </a:extLst>
              </a:tr>
              <a:tr h="442611">
                <a:tc>
                  <a:txBody>
                    <a:bodyPr/>
                    <a:lstStyle/>
                    <a:p>
                      <a:pPr algn="ctr" fontAlgn="b"/>
                      <a:r>
                        <a:rPr lang="en-US" sz="1200" b="1" i="0" u="none" strike="noStrike" dirty="0">
                          <a:solidFill>
                            <a:schemeClr val="tx1"/>
                          </a:solidFill>
                          <a:effectLst/>
                          <a:latin typeface="Montserrat" pitchFamily="2" charset="0"/>
                          <a:cs typeface="Arial" panose="020B0604020202020204" pitchFamily="34" charset="0"/>
                        </a:rPr>
                        <a:t>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spcBef>
                          <a:spcPts val="0"/>
                        </a:spcBef>
                        <a:spcAft>
                          <a:spcPts val="0"/>
                        </a:spcAft>
                      </a:pPr>
                      <a:r>
                        <a:rPr lang="en-US" sz="1200" b="1" kern="1200" dirty="0" err="1">
                          <a:solidFill>
                            <a:schemeClr val="tx1"/>
                          </a:solidFill>
                          <a:effectLst/>
                          <a:latin typeface="Arial" panose="020B0604020202020204" pitchFamily="34" charset="0"/>
                          <a:ea typeface="+mn-ea"/>
                          <a:cs typeface="Arial" panose="020B0604020202020204" pitchFamily="34" charset="0"/>
                        </a:rPr>
                        <a:t>Зөрчил</a:t>
                      </a:r>
                      <a:r>
                        <a:rPr lang="en-US" sz="1200" b="1" kern="1200" dirty="0">
                          <a:solidFill>
                            <a:schemeClr val="tx1"/>
                          </a:solidFill>
                          <a:effectLst/>
                          <a:latin typeface="Arial" panose="020B0604020202020204" pitchFamily="34" charset="0"/>
                          <a:ea typeface="+mn-ea"/>
                          <a:cs typeface="Arial" panose="020B0604020202020204" pitchFamily="34" charset="0"/>
                        </a:rPr>
                        <a:t> </a:t>
                      </a:r>
                      <a:r>
                        <a:rPr lang="en-US" sz="1200" b="1" kern="1200" dirty="0" err="1">
                          <a:solidFill>
                            <a:schemeClr val="tx1"/>
                          </a:solidFill>
                          <a:effectLst/>
                          <a:latin typeface="Arial" panose="020B0604020202020204" pitchFamily="34" charset="0"/>
                          <a:ea typeface="+mn-ea"/>
                          <a:cs typeface="Arial" panose="020B0604020202020204" pitchFamily="34" charset="0"/>
                        </a:rPr>
                        <a:t>шалган</a:t>
                      </a:r>
                      <a:r>
                        <a:rPr lang="en-US" sz="1200" b="1" kern="1200" dirty="0">
                          <a:solidFill>
                            <a:schemeClr val="tx1"/>
                          </a:solidFill>
                          <a:effectLst/>
                          <a:latin typeface="Arial" panose="020B0604020202020204" pitchFamily="34" charset="0"/>
                          <a:ea typeface="+mn-ea"/>
                          <a:cs typeface="Arial" panose="020B0604020202020204" pitchFamily="34" charset="0"/>
                        </a:rPr>
                        <a:t> </a:t>
                      </a:r>
                      <a:r>
                        <a:rPr lang="en-US" sz="1200" b="1" kern="1200" dirty="0" err="1">
                          <a:solidFill>
                            <a:schemeClr val="tx1"/>
                          </a:solidFill>
                          <a:effectLst/>
                          <a:latin typeface="Arial" panose="020B0604020202020204" pitchFamily="34" charset="0"/>
                          <a:ea typeface="+mn-ea"/>
                          <a:cs typeface="Arial" panose="020B0604020202020204" pitchFamily="34" charset="0"/>
                        </a:rPr>
                        <a:t>шийдвэрлэх</a:t>
                      </a:r>
                      <a:r>
                        <a:rPr lang="en-US" sz="1200" b="1" kern="1200" dirty="0">
                          <a:solidFill>
                            <a:schemeClr val="tx1"/>
                          </a:solidFill>
                          <a:effectLst/>
                          <a:latin typeface="Arial" panose="020B0604020202020204" pitchFamily="34" charset="0"/>
                          <a:ea typeface="+mn-ea"/>
                          <a:cs typeface="Arial" panose="020B0604020202020204" pitchFamily="34" charset="0"/>
                        </a:rPr>
                        <a:t> </a:t>
                      </a:r>
                      <a:r>
                        <a:rPr lang="en-US" sz="1200" b="1" kern="1200" dirty="0" err="1">
                          <a:solidFill>
                            <a:schemeClr val="tx1"/>
                          </a:solidFill>
                          <a:effectLst/>
                          <a:latin typeface="Arial" panose="020B0604020202020204" pitchFamily="34" charset="0"/>
                          <a:ea typeface="+mn-ea"/>
                          <a:cs typeface="Arial" panose="020B0604020202020204" pitchFamily="34" charset="0"/>
                        </a:rPr>
                        <a:t>тухай</a:t>
                      </a:r>
                      <a:r>
                        <a:rPr lang="en-US" sz="1200" b="1" kern="1200" dirty="0">
                          <a:solidFill>
                            <a:schemeClr val="tx1"/>
                          </a:solidFill>
                          <a:effectLst/>
                          <a:latin typeface="Arial" panose="020B0604020202020204" pitchFamily="34" charset="0"/>
                          <a:ea typeface="+mn-ea"/>
                          <a:cs typeface="Arial" panose="020B0604020202020204" pitchFamily="34" charset="0"/>
                        </a:rPr>
                        <a:t> </a:t>
                      </a:r>
                      <a:r>
                        <a:rPr lang="en-US" sz="1200" b="1" kern="1200" dirty="0" err="1">
                          <a:solidFill>
                            <a:schemeClr val="tx1"/>
                          </a:solidFill>
                          <a:effectLst/>
                          <a:latin typeface="Arial" panose="020B0604020202020204" pitchFamily="34" charset="0"/>
                          <a:ea typeface="+mn-ea"/>
                          <a:cs typeface="Arial" panose="020B0604020202020204" pitchFamily="34" charset="0"/>
                        </a:rPr>
                        <a:t>хуульд</a:t>
                      </a:r>
                      <a:r>
                        <a:rPr lang="en-US" sz="1200" b="1" kern="1200" dirty="0">
                          <a:solidFill>
                            <a:schemeClr val="tx1"/>
                          </a:solidFill>
                          <a:effectLst/>
                          <a:latin typeface="Arial" panose="020B0604020202020204" pitchFamily="34" charset="0"/>
                          <a:ea typeface="+mn-ea"/>
                          <a:cs typeface="Arial" panose="020B0604020202020204" pitchFamily="34" charset="0"/>
                        </a:rPr>
                        <a:t> </a:t>
                      </a:r>
                      <a:r>
                        <a:rPr lang="en-US" sz="1200" b="1" kern="1200" dirty="0" err="1">
                          <a:solidFill>
                            <a:schemeClr val="tx1"/>
                          </a:solidFill>
                          <a:effectLst/>
                          <a:latin typeface="Arial" panose="020B0604020202020204" pitchFamily="34" charset="0"/>
                          <a:ea typeface="+mn-ea"/>
                          <a:cs typeface="Arial" panose="020B0604020202020204" pitchFamily="34" charset="0"/>
                        </a:rPr>
                        <a:t>нэмэлт</a:t>
                      </a:r>
                      <a:r>
                        <a:rPr lang="en-US" sz="1200" b="1" kern="1200" dirty="0">
                          <a:solidFill>
                            <a:schemeClr val="tx1"/>
                          </a:solidFill>
                          <a:effectLst/>
                          <a:latin typeface="Arial" panose="020B0604020202020204" pitchFamily="34" charset="0"/>
                          <a:ea typeface="+mn-ea"/>
                          <a:cs typeface="Arial" panose="020B0604020202020204" pitchFamily="34" charset="0"/>
                        </a:rPr>
                        <a:t>, </a:t>
                      </a:r>
                      <a:r>
                        <a:rPr lang="en-US" sz="1200" b="1" kern="1200" dirty="0" err="1">
                          <a:solidFill>
                            <a:schemeClr val="tx1"/>
                          </a:solidFill>
                          <a:effectLst/>
                          <a:latin typeface="Arial" panose="020B0604020202020204" pitchFamily="34" charset="0"/>
                          <a:ea typeface="+mn-ea"/>
                          <a:cs typeface="Arial" panose="020B0604020202020204" pitchFamily="34" charset="0"/>
                        </a:rPr>
                        <a:t>өөрчлөлт</a:t>
                      </a:r>
                      <a:r>
                        <a:rPr lang="en-US" sz="1200" b="1" kern="1200" dirty="0">
                          <a:solidFill>
                            <a:schemeClr val="tx1"/>
                          </a:solidFill>
                          <a:effectLst/>
                          <a:latin typeface="Arial" panose="020B0604020202020204" pitchFamily="34" charset="0"/>
                          <a:ea typeface="+mn-ea"/>
                          <a:cs typeface="Arial" panose="020B0604020202020204" pitchFamily="34" charset="0"/>
                        </a:rPr>
                        <a:t>   </a:t>
                      </a:r>
                      <a:r>
                        <a:rPr lang="en-US" sz="1200" b="1" kern="1200" dirty="0" err="1">
                          <a:solidFill>
                            <a:schemeClr val="tx1"/>
                          </a:solidFill>
                          <a:effectLst/>
                          <a:latin typeface="Arial" panose="020B0604020202020204" pitchFamily="34" charset="0"/>
                          <a:ea typeface="+mn-ea"/>
                          <a:cs typeface="Arial" panose="020B0604020202020204" pitchFamily="34" charset="0"/>
                        </a:rPr>
                        <a:t>оруулах</a:t>
                      </a:r>
                      <a:r>
                        <a:rPr lang="en-US" sz="1200" b="1" kern="1200" dirty="0">
                          <a:solidFill>
                            <a:schemeClr val="tx1"/>
                          </a:solidFill>
                          <a:effectLst/>
                          <a:latin typeface="Arial" panose="020B0604020202020204" pitchFamily="34" charset="0"/>
                          <a:ea typeface="+mn-ea"/>
                          <a:cs typeface="Arial" panose="020B0604020202020204" pitchFamily="34" charset="0"/>
                        </a:rPr>
                        <a:t> </a:t>
                      </a:r>
                      <a:r>
                        <a:rPr lang="en-US" sz="1200" b="1" kern="1200" dirty="0" err="1">
                          <a:solidFill>
                            <a:schemeClr val="tx1"/>
                          </a:solidFill>
                          <a:effectLst/>
                          <a:latin typeface="Arial" panose="020B0604020202020204" pitchFamily="34" charset="0"/>
                          <a:ea typeface="+mn-ea"/>
                          <a:cs typeface="Arial" panose="020B0604020202020204" pitchFamily="34" charset="0"/>
                        </a:rPr>
                        <a:t>тухай</a:t>
                      </a:r>
                      <a:r>
                        <a:rPr lang="x-none" sz="1200" b="1" dirty="0">
                          <a:solidFill>
                            <a:schemeClr val="tx1"/>
                          </a:solidFill>
                          <a:effectLst/>
                          <a:latin typeface="Arial" panose="020B0604020202020204" pitchFamily="34" charset="0"/>
                          <a:cs typeface="Arial" panose="020B0604020202020204" pitchFamily="34" charset="0"/>
                        </a:rPr>
                        <a:t> </a:t>
                      </a:r>
                      <a:endParaRPr lang="en-US" sz="1200" b="1" dirty="0">
                        <a:solidFill>
                          <a:schemeClr val="tx1"/>
                        </a:solidFill>
                        <a:effectLst/>
                        <a:latin typeface="Arial" panose="020B0604020202020204" pitchFamily="34" charset="0"/>
                        <a:ea typeface="Calibri"/>
                        <a:cs typeface="Arial" panose="020B0604020202020204" pitchFamily="34" charset="0"/>
                      </a:endParaRPr>
                    </a:p>
                  </a:txBody>
                  <a:tcPr marL="44640" marR="44640" marT="44640" marB="446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8900" marR="79375" lvl="0" indent="0" algn="just" defTabSz="675010" rtl="0" eaLnBrk="1" fontAlgn="auto" latinLnBrk="0" hangingPunct="1">
                        <a:lnSpc>
                          <a:spcPct val="100000"/>
                        </a:lnSpc>
                        <a:spcBef>
                          <a:spcPts val="0"/>
                        </a:spcBef>
                        <a:spcAft>
                          <a:spcPts val="0"/>
                        </a:spcAft>
                        <a:buClrTx/>
                        <a:buSzTx/>
                        <a:buFontTx/>
                        <a:buNone/>
                        <a:tabLst>
                          <a:tab pos="179070" algn="l"/>
                        </a:tabLst>
                        <a:defRPr/>
                      </a:pPr>
                      <a:r>
                        <a:rPr lang="en-US" sz="1200" b="0" kern="1200" dirty="0">
                          <a:solidFill>
                            <a:schemeClr val="tx1"/>
                          </a:solidFill>
                          <a:effectLst/>
                          <a:latin typeface="Arial" panose="020B0604020202020204" pitchFamily="34" charset="0"/>
                          <a:ea typeface="+mn-ea"/>
                          <a:cs typeface="Arial" panose="020B0604020202020204" pitchFamily="34" charset="0"/>
                        </a:rPr>
                        <a:t>2022 </a:t>
                      </a:r>
                      <a:r>
                        <a:rPr lang="en-US" sz="1200" b="0" kern="1200" dirty="0" err="1">
                          <a:solidFill>
                            <a:schemeClr val="tx1"/>
                          </a:solidFill>
                          <a:effectLst/>
                          <a:latin typeface="Arial" panose="020B0604020202020204" pitchFamily="34" charset="0"/>
                          <a:ea typeface="+mn-ea"/>
                          <a:cs typeface="Arial" panose="020B0604020202020204" pitchFamily="34" charset="0"/>
                        </a:rPr>
                        <a:t>оны</a:t>
                      </a:r>
                      <a:r>
                        <a:rPr lang="en-US" sz="1200" b="0" kern="1200" dirty="0">
                          <a:solidFill>
                            <a:schemeClr val="tx1"/>
                          </a:solidFill>
                          <a:effectLst/>
                          <a:latin typeface="Arial" panose="020B0604020202020204" pitchFamily="34" charset="0"/>
                          <a:ea typeface="+mn-ea"/>
                          <a:cs typeface="Arial" panose="020B0604020202020204" pitchFamily="34" charset="0"/>
                        </a:rPr>
                        <a:t>  04 </a:t>
                      </a:r>
                      <a:r>
                        <a:rPr lang="en-US" sz="1200" b="0" kern="1200" dirty="0" err="1">
                          <a:solidFill>
                            <a:schemeClr val="tx1"/>
                          </a:solidFill>
                          <a:effectLst/>
                          <a:latin typeface="Arial" panose="020B0604020202020204" pitchFamily="34" charset="0"/>
                          <a:ea typeface="+mn-ea"/>
                          <a:cs typeface="Arial" panose="020B0604020202020204" pitchFamily="34" charset="0"/>
                        </a:rPr>
                        <a:t>дүгээр</a:t>
                      </a:r>
                      <a:r>
                        <a:rPr lang="en-US" sz="1200" b="0" kern="1200" dirty="0">
                          <a:solidFill>
                            <a:schemeClr val="tx1"/>
                          </a:solidFill>
                          <a:effectLst/>
                          <a:latin typeface="Arial" panose="020B0604020202020204" pitchFamily="34" charset="0"/>
                          <a:ea typeface="+mn-ea"/>
                          <a:cs typeface="Arial" panose="020B0604020202020204" pitchFamily="34" charset="0"/>
                        </a:rPr>
                        <a:t> </a:t>
                      </a:r>
                      <a:r>
                        <a:rPr lang="en-US" sz="1200" b="0" kern="1200" dirty="0" err="1">
                          <a:solidFill>
                            <a:schemeClr val="tx1"/>
                          </a:solidFill>
                          <a:effectLst/>
                          <a:latin typeface="Arial" panose="020B0604020202020204" pitchFamily="34" charset="0"/>
                          <a:ea typeface="+mn-ea"/>
                          <a:cs typeface="Arial" panose="020B0604020202020204" pitchFamily="34" charset="0"/>
                        </a:rPr>
                        <a:t>сарын</a:t>
                      </a:r>
                      <a:r>
                        <a:rPr lang="en-US" sz="1200" b="0" kern="1200" dirty="0">
                          <a:solidFill>
                            <a:schemeClr val="tx1"/>
                          </a:solidFill>
                          <a:effectLst/>
                          <a:latin typeface="Arial" panose="020B0604020202020204" pitchFamily="34" charset="0"/>
                          <a:ea typeface="+mn-ea"/>
                          <a:cs typeface="Arial" panose="020B0604020202020204" pitchFamily="34" charset="0"/>
                        </a:rPr>
                        <a:t> 12-ны </a:t>
                      </a:r>
                      <a:r>
                        <a:rPr lang="en-US" sz="1200" b="0" kern="1200" dirty="0" err="1">
                          <a:solidFill>
                            <a:schemeClr val="tx1"/>
                          </a:solidFill>
                          <a:effectLst/>
                          <a:latin typeface="Arial" panose="020B0604020202020204" pitchFamily="34" charset="0"/>
                          <a:ea typeface="+mn-ea"/>
                          <a:cs typeface="Arial" panose="020B0604020202020204" pitchFamily="34" charset="0"/>
                        </a:rPr>
                        <a:t>өдөр</a:t>
                      </a:r>
                      <a:r>
                        <a:rPr lang="en-US" sz="1200" b="0" kern="1200" dirty="0">
                          <a:solidFill>
                            <a:schemeClr val="tx1"/>
                          </a:solidFill>
                          <a:effectLst/>
                          <a:latin typeface="Arial" panose="020B0604020202020204" pitchFamily="34" charset="0"/>
                          <a:ea typeface="+mn-ea"/>
                          <a:cs typeface="Arial" panose="020B0604020202020204" pitchFamily="34" charset="0"/>
                        </a:rPr>
                        <a:t> </a:t>
                      </a:r>
                      <a:r>
                        <a:rPr lang="en-US" sz="1200" b="0" kern="1200" dirty="0" err="1">
                          <a:solidFill>
                            <a:schemeClr val="tx1"/>
                          </a:solidFill>
                          <a:effectLst/>
                          <a:latin typeface="Arial" panose="020B0604020202020204" pitchFamily="34" charset="0"/>
                          <a:ea typeface="+mn-ea"/>
                          <a:cs typeface="Arial" panose="020B0604020202020204" pitchFamily="34" charset="0"/>
                        </a:rPr>
                        <a:t>Улсын</a:t>
                      </a:r>
                      <a:r>
                        <a:rPr lang="en-US" sz="1200" b="0" kern="1200" dirty="0">
                          <a:solidFill>
                            <a:schemeClr val="tx1"/>
                          </a:solidFill>
                          <a:effectLst/>
                          <a:latin typeface="Arial" panose="020B0604020202020204" pitchFamily="34" charset="0"/>
                          <a:ea typeface="+mn-ea"/>
                          <a:cs typeface="Arial" panose="020B0604020202020204" pitchFamily="34" charset="0"/>
                        </a:rPr>
                        <a:t> </a:t>
                      </a:r>
                      <a:r>
                        <a:rPr lang="en-US" sz="1200" b="0" kern="1200" dirty="0" err="1">
                          <a:solidFill>
                            <a:schemeClr val="tx1"/>
                          </a:solidFill>
                          <a:effectLst/>
                          <a:latin typeface="Arial" panose="020B0604020202020204" pitchFamily="34" charset="0"/>
                          <a:ea typeface="+mn-ea"/>
                          <a:cs typeface="Arial" panose="020B0604020202020204" pitchFamily="34" charset="0"/>
                        </a:rPr>
                        <a:t>Их</a:t>
                      </a:r>
                      <a:r>
                        <a:rPr lang="en-US" sz="1200" b="0" kern="1200" dirty="0">
                          <a:solidFill>
                            <a:schemeClr val="tx1"/>
                          </a:solidFill>
                          <a:effectLst/>
                          <a:latin typeface="Arial" panose="020B0604020202020204" pitchFamily="34" charset="0"/>
                          <a:ea typeface="+mn-ea"/>
                          <a:cs typeface="Arial" panose="020B0604020202020204" pitchFamily="34" charset="0"/>
                        </a:rPr>
                        <a:t> </a:t>
                      </a:r>
                      <a:r>
                        <a:rPr lang="en-US" sz="1200" b="0" kern="1200" dirty="0" err="1">
                          <a:solidFill>
                            <a:schemeClr val="tx1"/>
                          </a:solidFill>
                          <a:effectLst/>
                          <a:latin typeface="Arial" panose="020B0604020202020204" pitchFamily="34" charset="0"/>
                          <a:ea typeface="+mn-ea"/>
                          <a:cs typeface="Arial" panose="020B0604020202020204" pitchFamily="34" charset="0"/>
                        </a:rPr>
                        <a:t>Хуралд</a:t>
                      </a:r>
                      <a:r>
                        <a:rPr lang="en-US" sz="1200" b="0" kern="1200" dirty="0">
                          <a:solidFill>
                            <a:schemeClr val="tx1"/>
                          </a:solidFill>
                          <a:effectLst/>
                          <a:latin typeface="Arial" panose="020B0604020202020204" pitchFamily="34" charset="0"/>
                          <a:ea typeface="+mn-ea"/>
                          <a:cs typeface="Arial" panose="020B0604020202020204" pitchFamily="34" charset="0"/>
                        </a:rPr>
                        <a:t> </a:t>
                      </a:r>
                      <a:r>
                        <a:rPr lang="en-US" sz="1200" b="0" kern="1200" dirty="0" err="1">
                          <a:solidFill>
                            <a:schemeClr val="tx1"/>
                          </a:solidFill>
                          <a:effectLst/>
                          <a:latin typeface="Arial" panose="020B0604020202020204" pitchFamily="34" charset="0"/>
                          <a:ea typeface="+mn-ea"/>
                          <a:cs typeface="Arial" panose="020B0604020202020204" pitchFamily="34" charset="0"/>
                        </a:rPr>
                        <a:t>өргөн</a:t>
                      </a:r>
                      <a:r>
                        <a:rPr lang="en-US" sz="1200" b="0" kern="1200" dirty="0">
                          <a:solidFill>
                            <a:schemeClr val="tx1"/>
                          </a:solidFill>
                          <a:effectLst/>
                          <a:latin typeface="Arial" panose="020B0604020202020204" pitchFamily="34" charset="0"/>
                          <a:ea typeface="+mn-ea"/>
                          <a:cs typeface="Arial" panose="020B0604020202020204" pitchFamily="34" charset="0"/>
                        </a:rPr>
                        <a:t> </a:t>
                      </a:r>
                      <a:r>
                        <a:rPr lang="en-US" sz="1200" b="0" kern="1200" dirty="0" err="1">
                          <a:solidFill>
                            <a:schemeClr val="tx1"/>
                          </a:solidFill>
                          <a:effectLst/>
                          <a:latin typeface="Arial" panose="020B0604020202020204" pitchFamily="34" charset="0"/>
                          <a:ea typeface="+mn-ea"/>
                          <a:cs typeface="Arial" panose="020B0604020202020204" pitchFamily="34" charset="0"/>
                        </a:rPr>
                        <a:t>мэдүүлсэн</a:t>
                      </a:r>
                      <a:r>
                        <a:rPr lang="en-US" sz="1200" b="0" kern="1200" dirty="0">
                          <a:solidFill>
                            <a:schemeClr val="tx1"/>
                          </a:solidFill>
                          <a:effectLst/>
                          <a:latin typeface="Arial" panose="020B0604020202020204" pitchFamily="34" charset="0"/>
                          <a:ea typeface="+mn-ea"/>
                          <a:cs typeface="Arial" panose="020B0604020202020204" pitchFamily="34" charset="0"/>
                        </a:rPr>
                        <a:t>. /</a:t>
                      </a:r>
                      <a:r>
                        <a:rPr lang="en-US" sz="1200" b="0" kern="1200" dirty="0" err="1">
                          <a:solidFill>
                            <a:schemeClr val="tx1"/>
                          </a:solidFill>
                          <a:effectLst/>
                          <a:latin typeface="Arial" panose="020B0604020202020204" pitchFamily="34" charset="0"/>
                          <a:ea typeface="+mn-ea"/>
                          <a:cs typeface="Arial" panose="020B0604020202020204" pitchFamily="34" charset="0"/>
                        </a:rPr>
                        <a:t>Хэлэлцэх</a:t>
                      </a:r>
                      <a:r>
                        <a:rPr lang="en-US" sz="1200" b="0" kern="1200" dirty="0">
                          <a:solidFill>
                            <a:schemeClr val="tx1"/>
                          </a:solidFill>
                          <a:effectLst/>
                          <a:latin typeface="Arial" panose="020B0604020202020204" pitchFamily="34" charset="0"/>
                          <a:ea typeface="+mn-ea"/>
                          <a:cs typeface="Arial" panose="020B0604020202020204" pitchFamily="34" charset="0"/>
                        </a:rPr>
                        <a:t> </a:t>
                      </a:r>
                      <a:r>
                        <a:rPr lang="en-US" sz="1200" b="0" kern="1200" dirty="0" err="1">
                          <a:solidFill>
                            <a:schemeClr val="tx1"/>
                          </a:solidFill>
                          <a:effectLst/>
                          <a:latin typeface="Arial" panose="020B0604020202020204" pitchFamily="34" charset="0"/>
                          <a:ea typeface="+mn-ea"/>
                          <a:cs typeface="Arial" panose="020B0604020202020204" pitchFamily="34" charset="0"/>
                        </a:rPr>
                        <a:t>эсэх</a:t>
                      </a:r>
                      <a:r>
                        <a:rPr lang="en-US" sz="1200" b="0" kern="1200" dirty="0">
                          <a:solidFill>
                            <a:schemeClr val="tx1"/>
                          </a:solidFill>
                          <a:effectLst/>
                          <a:latin typeface="Arial" panose="020B0604020202020204" pitchFamily="34" charset="0"/>
                          <a:ea typeface="+mn-ea"/>
                          <a:cs typeface="Arial" panose="020B0604020202020204" pitchFamily="34" charset="0"/>
                        </a:rPr>
                        <a:t> 2022.05.05/</a:t>
                      </a:r>
                      <a:endParaRPr lang="en-US" sz="1200" b="0" dirty="0">
                        <a:solidFill>
                          <a:schemeClr val="tx1"/>
                        </a:solidFill>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61427089"/>
                  </a:ext>
                </a:extLst>
              </a:tr>
              <a:tr h="361221">
                <a:tc>
                  <a:txBody>
                    <a:bodyPr/>
                    <a:lstStyle/>
                    <a:p>
                      <a:pPr algn="ctr" fontAlgn="b"/>
                      <a:r>
                        <a:rPr lang="en-US" sz="1200" b="1" i="0" u="none" strike="noStrike" dirty="0">
                          <a:solidFill>
                            <a:schemeClr val="tx1"/>
                          </a:solidFill>
                          <a:effectLst/>
                          <a:latin typeface="Montserrat" pitchFamily="2" charset="0"/>
                          <a:cs typeface="Arial" panose="020B0604020202020204" pitchFamily="34" charset="0"/>
                        </a:rPr>
                        <a:t>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spcBef>
                          <a:spcPts val="0"/>
                        </a:spcBef>
                        <a:spcAft>
                          <a:spcPts val="0"/>
                        </a:spcAft>
                      </a:pPr>
                      <a:r>
                        <a:rPr lang="en-US" sz="1200" b="1" kern="1200" dirty="0" err="1">
                          <a:solidFill>
                            <a:schemeClr val="tx1"/>
                          </a:solidFill>
                          <a:effectLst/>
                          <a:latin typeface="Arial" panose="020B0604020202020204" pitchFamily="34" charset="0"/>
                          <a:ea typeface="+mn-ea"/>
                          <a:cs typeface="Arial" panose="020B0604020202020204" pitchFamily="34" charset="0"/>
                        </a:rPr>
                        <a:t>Эрүүгийн</a:t>
                      </a:r>
                      <a:r>
                        <a:rPr lang="en-US" sz="1200" b="1" kern="1200" dirty="0">
                          <a:solidFill>
                            <a:schemeClr val="tx1"/>
                          </a:solidFill>
                          <a:effectLst/>
                          <a:latin typeface="Arial" panose="020B0604020202020204" pitchFamily="34" charset="0"/>
                          <a:ea typeface="+mn-ea"/>
                          <a:cs typeface="Arial" panose="020B0604020202020204" pitchFamily="34" charset="0"/>
                        </a:rPr>
                        <a:t> </a:t>
                      </a:r>
                      <a:r>
                        <a:rPr lang="en-US" sz="1200" b="1" kern="1200" dirty="0" err="1">
                          <a:solidFill>
                            <a:schemeClr val="tx1"/>
                          </a:solidFill>
                          <a:effectLst/>
                          <a:latin typeface="Arial" panose="020B0604020202020204" pitchFamily="34" charset="0"/>
                          <a:ea typeface="+mn-ea"/>
                          <a:cs typeface="Arial" panose="020B0604020202020204" pitchFamily="34" charset="0"/>
                        </a:rPr>
                        <a:t>хуульд</a:t>
                      </a:r>
                      <a:r>
                        <a:rPr lang="en-US" sz="1200" b="1" kern="1200" dirty="0">
                          <a:solidFill>
                            <a:schemeClr val="tx1"/>
                          </a:solidFill>
                          <a:effectLst/>
                          <a:latin typeface="Arial" panose="020B0604020202020204" pitchFamily="34" charset="0"/>
                          <a:ea typeface="+mn-ea"/>
                          <a:cs typeface="Arial" panose="020B0604020202020204" pitchFamily="34" charset="0"/>
                        </a:rPr>
                        <a:t> </a:t>
                      </a:r>
                      <a:r>
                        <a:rPr lang="en-US" sz="1200" b="1" kern="1200" dirty="0" err="1">
                          <a:solidFill>
                            <a:schemeClr val="tx1"/>
                          </a:solidFill>
                          <a:effectLst/>
                          <a:latin typeface="Arial" panose="020B0604020202020204" pitchFamily="34" charset="0"/>
                          <a:ea typeface="+mn-ea"/>
                          <a:cs typeface="Arial" panose="020B0604020202020204" pitchFamily="34" charset="0"/>
                        </a:rPr>
                        <a:t>нэмэлт</a:t>
                      </a:r>
                      <a:r>
                        <a:rPr lang="en-US" sz="1200" b="1" kern="1200" dirty="0">
                          <a:solidFill>
                            <a:schemeClr val="tx1"/>
                          </a:solidFill>
                          <a:effectLst/>
                          <a:latin typeface="Arial" panose="020B0604020202020204" pitchFamily="34" charset="0"/>
                          <a:ea typeface="+mn-ea"/>
                          <a:cs typeface="Arial" panose="020B0604020202020204" pitchFamily="34" charset="0"/>
                        </a:rPr>
                        <a:t>, </a:t>
                      </a:r>
                      <a:r>
                        <a:rPr lang="en-US" sz="1200" b="1" kern="1200" dirty="0" err="1">
                          <a:solidFill>
                            <a:schemeClr val="tx1"/>
                          </a:solidFill>
                          <a:effectLst/>
                          <a:latin typeface="Arial" panose="020B0604020202020204" pitchFamily="34" charset="0"/>
                          <a:ea typeface="+mn-ea"/>
                          <a:cs typeface="Arial" panose="020B0604020202020204" pitchFamily="34" charset="0"/>
                        </a:rPr>
                        <a:t>өөрчлөлт</a:t>
                      </a:r>
                      <a:r>
                        <a:rPr lang="en-US" sz="1200" b="1" kern="1200" dirty="0">
                          <a:solidFill>
                            <a:schemeClr val="tx1"/>
                          </a:solidFill>
                          <a:effectLst/>
                          <a:latin typeface="Arial" panose="020B0604020202020204" pitchFamily="34" charset="0"/>
                          <a:ea typeface="+mn-ea"/>
                          <a:cs typeface="Arial" panose="020B0604020202020204" pitchFamily="34" charset="0"/>
                        </a:rPr>
                        <a:t> </a:t>
                      </a:r>
                      <a:r>
                        <a:rPr lang="en-US" sz="1200" b="1" kern="1200" dirty="0" err="1">
                          <a:solidFill>
                            <a:schemeClr val="tx1"/>
                          </a:solidFill>
                          <a:effectLst/>
                          <a:latin typeface="Arial" panose="020B0604020202020204" pitchFamily="34" charset="0"/>
                          <a:ea typeface="+mn-ea"/>
                          <a:cs typeface="Arial" panose="020B0604020202020204" pitchFamily="34" charset="0"/>
                        </a:rPr>
                        <a:t>оруулах</a:t>
                      </a:r>
                      <a:r>
                        <a:rPr lang="en-US" sz="1200" b="1" kern="1200" dirty="0">
                          <a:solidFill>
                            <a:schemeClr val="tx1"/>
                          </a:solidFill>
                          <a:effectLst/>
                          <a:latin typeface="Arial" panose="020B0604020202020204" pitchFamily="34" charset="0"/>
                          <a:ea typeface="+mn-ea"/>
                          <a:cs typeface="Arial" panose="020B0604020202020204" pitchFamily="34" charset="0"/>
                        </a:rPr>
                        <a:t> </a:t>
                      </a:r>
                      <a:r>
                        <a:rPr lang="en-US" sz="1200" b="1" kern="1200" dirty="0" err="1">
                          <a:solidFill>
                            <a:schemeClr val="tx1"/>
                          </a:solidFill>
                          <a:effectLst/>
                          <a:latin typeface="Arial" panose="020B0604020202020204" pitchFamily="34" charset="0"/>
                          <a:ea typeface="+mn-ea"/>
                          <a:cs typeface="Arial" panose="020B0604020202020204" pitchFamily="34" charset="0"/>
                        </a:rPr>
                        <a:t>тухай</a:t>
                      </a:r>
                      <a:r>
                        <a:rPr lang="x-none" sz="1200" b="1" dirty="0">
                          <a:solidFill>
                            <a:schemeClr val="tx1"/>
                          </a:solidFill>
                          <a:effectLst/>
                          <a:latin typeface="Arial" panose="020B0604020202020204" pitchFamily="34" charset="0"/>
                          <a:cs typeface="Arial" panose="020B0604020202020204" pitchFamily="34" charset="0"/>
                        </a:rPr>
                        <a:t> </a:t>
                      </a:r>
                      <a:endParaRPr lang="en-US" sz="1200" b="1" dirty="0">
                        <a:solidFill>
                          <a:schemeClr val="tx1"/>
                        </a:solidFill>
                        <a:effectLst/>
                        <a:latin typeface="Arial" panose="020B0604020202020204" pitchFamily="34" charset="0"/>
                        <a:ea typeface="Calibri"/>
                        <a:cs typeface="Arial" panose="020B0604020202020204" pitchFamily="34" charset="0"/>
                      </a:endParaRPr>
                    </a:p>
                  </a:txBody>
                  <a:tcPr marL="44640" marR="44640" marT="44640" marB="446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8900" marR="79375" algn="just">
                        <a:spcBef>
                          <a:spcPts val="0"/>
                        </a:spcBef>
                        <a:spcAft>
                          <a:spcPts val="0"/>
                        </a:spcAft>
                        <a:tabLst>
                          <a:tab pos="179070" algn="l"/>
                        </a:tabLst>
                      </a:pPr>
                      <a:r>
                        <a:rPr lang="mn-MN" sz="1200" b="0" kern="1200" dirty="0">
                          <a:solidFill>
                            <a:schemeClr val="tx1"/>
                          </a:solidFill>
                          <a:effectLst/>
                          <a:latin typeface="Arial" panose="020B0604020202020204" pitchFamily="34" charset="0"/>
                          <a:ea typeface="+mn-ea"/>
                          <a:cs typeface="Arial" panose="020B0604020202020204" pitchFamily="34" charset="0"/>
                        </a:rPr>
                        <a:t>2022 оны 05 дугаар сарын 04</a:t>
                      </a:r>
                      <a:r>
                        <a:rPr lang="en-US" sz="1200" b="0" kern="1200" dirty="0">
                          <a:solidFill>
                            <a:schemeClr val="tx1"/>
                          </a:solidFill>
                          <a:effectLst/>
                          <a:latin typeface="Arial" panose="020B0604020202020204" pitchFamily="34" charset="0"/>
                          <a:ea typeface="+mn-ea"/>
                          <a:cs typeface="Arial" panose="020B0604020202020204" pitchFamily="34" charset="0"/>
                        </a:rPr>
                        <a:t>-</a:t>
                      </a:r>
                      <a:r>
                        <a:rPr lang="en-US" sz="1200" b="0" kern="1200" dirty="0" err="1">
                          <a:solidFill>
                            <a:schemeClr val="tx1"/>
                          </a:solidFill>
                          <a:effectLst/>
                          <a:latin typeface="Arial" panose="020B0604020202020204" pitchFamily="34" charset="0"/>
                          <a:ea typeface="+mn-ea"/>
                          <a:cs typeface="Arial" panose="020B0604020202020204" pitchFamily="34" charset="0"/>
                        </a:rPr>
                        <a:t>ний</a:t>
                      </a:r>
                      <a:r>
                        <a:rPr lang="en-US" sz="1200" b="0" kern="1200" dirty="0">
                          <a:solidFill>
                            <a:schemeClr val="tx1"/>
                          </a:solidFill>
                          <a:effectLst/>
                          <a:latin typeface="Arial" panose="020B0604020202020204" pitchFamily="34" charset="0"/>
                          <a:ea typeface="+mn-ea"/>
                          <a:cs typeface="Arial" panose="020B0604020202020204" pitchFamily="34" charset="0"/>
                        </a:rPr>
                        <a:t> </a:t>
                      </a:r>
                      <a:r>
                        <a:rPr lang="en-US" sz="1200" b="0" kern="1200" dirty="0" err="1">
                          <a:solidFill>
                            <a:schemeClr val="tx1"/>
                          </a:solidFill>
                          <a:effectLst/>
                          <a:latin typeface="Arial" panose="020B0604020202020204" pitchFamily="34" charset="0"/>
                          <a:ea typeface="+mn-ea"/>
                          <a:cs typeface="Arial" panose="020B0604020202020204" pitchFamily="34" charset="0"/>
                        </a:rPr>
                        <a:t>өдөр</a:t>
                      </a:r>
                      <a:r>
                        <a:rPr lang="en-US" sz="1200" b="0" kern="1200" dirty="0">
                          <a:solidFill>
                            <a:schemeClr val="tx1"/>
                          </a:solidFill>
                          <a:effectLst/>
                          <a:latin typeface="Arial" panose="020B0604020202020204" pitchFamily="34" charset="0"/>
                          <a:ea typeface="+mn-ea"/>
                          <a:cs typeface="Arial" panose="020B0604020202020204" pitchFamily="34" charset="0"/>
                        </a:rPr>
                        <a:t> </a:t>
                      </a:r>
                      <a:r>
                        <a:rPr lang="mn-MN" sz="1200" b="0" kern="1200" dirty="0">
                          <a:solidFill>
                            <a:schemeClr val="tx1"/>
                          </a:solidFill>
                          <a:effectLst/>
                          <a:latin typeface="Arial" panose="020B0604020202020204" pitchFamily="34" charset="0"/>
                          <a:ea typeface="+mn-ea"/>
                          <a:cs typeface="Arial" panose="020B0604020202020204" pitchFamily="34" charset="0"/>
                        </a:rPr>
                        <a:t>Улсын Их Хуралд өргөн мэдүүлсэн</a:t>
                      </a:r>
                      <a:r>
                        <a:rPr lang="x-none" sz="1200" b="0" kern="1200" dirty="0">
                          <a:solidFill>
                            <a:schemeClr val="tx1"/>
                          </a:solidFill>
                          <a:effectLst/>
                          <a:latin typeface="Arial" panose="020B0604020202020204" pitchFamily="34" charset="0"/>
                          <a:ea typeface="+mn-ea"/>
                          <a:cs typeface="Arial" panose="020B0604020202020204" pitchFamily="34" charset="0"/>
                        </a:rPr>
                        <a:t>.</a:t>
                      </a:r>
                      <a:r>
                        <a:rPr lang="en-US" sz="1200" b="0" kern="1200" dirty="0">
                          <a:solidFill>
                            <a:schemeClr val="tx1"/>
                          </a:solidFill>
                          <a:effectLst/>
                          <a:latin typeface="Arial" panose="020B0604020202020204" pitchFamily="34" charset="0"/>
                          <a:ea typeface="+mn-ea"/>
                          <a:cs typeface="Arial" panose="020B0604020202020204" pitchFamily="34" charset="0"/>
                        </a:rPr>
                        <a:t> /</a:t>
                      </a:r>
                      <a:r>
                        <a:rPr lang="en-US" sz="1200" b="0" kern="1200" dirty="0" err="1">
                          <a:solidFill>
                            <a:schemeClr val="tx1"/>
                          </a:solidFill>
                          <a:effectLst/>
                          <a:latin typeface="Arial" panose="020B0604020202020204" pitchFamily="34" charset="0"/>
                          <a:ea typeface="+mn-ea"/>
                          <a:cs typeface="Arial" panose="020B0604020202020204" pitchFamily="34" charset="0"/>
                        </a:rPr>
                        <a:t>Хэлэлцэх</a:t>
                      </a:r>
                      <a:r>
                        <a:rPr lang="en-US" sz="1200" b="0" kern="1200" dirty="0">
                          <a:solidFill>
                            <a:schemeClr val="tx1"/>
                          </a:solidFill>
                          <a:effectLst/>
                          <a:latin typeface="Arial" panose="020B0604020202020204" pitchFamily="34" charset="0"/>
                          <a:ea typeface="+mn-ea"/>
                          <a:cs typeface="Arial" panose="020B0604020202020204" pitchFamily="34" charset="0"/>
                        </a:rPr>
                        <a:t> </a:t>
                      </a:r>
                      <a:r>
                        <a:rPr lang="en-US" sz="1200" b="0" kern="1200" dirty="0" err="1">
                          <a:solidFill>
                            <a:schemeClr val="tx1"/>
                          </a:solidFill>
                          <a:effectLst/>
                          <a:latin typeface="Arial" panose="020B0604020202020204" pitchFamily="34" charset="0"/>
                          <a:ea typeface="+mn-ea"/>
                          <a:cs typeface="Arial" panose="020B0604020202020204" pitchFamily="34" charset="0"/>
                        </a:rPr>
                        <a:t>эсэх</a:t>
                      </a:r>
                      <a:r>
                        <a:rPr lang="en-US" sz="1200" b="0" kern="1200" dirty="0">
                          <a:solidFill>
                            <a:schemeClr val="tx1"/>
                          </a:solidFill>
                          <a:effectLst/>
                          <a:latin typeface="Arial" panose="020B0604020202020204" pitchFamily="34" charset="0"/>
                          <a:ea typeface="+mn-ea"/>
                          <a:cs typeface="Arial" panose="020B0604020202020204" pitchFamily="34" charset="0"/>
                        </a:rPr>
                        <a:t> 2022.06.17/</a:t>
                      </a:r>
                      <a:endParaRPr lang="en-US" sz="1200" b="0" dirty="0">
                        <a:solidFill>
                          <a:schemeClr val="tx1"/>
                        </a:solidFill>
                        <a:effectLst/>
                        <a:latin typeface="Arial" panose="020B0604020202020204" pitchFamily="34" charset="0"/>
                        <a:ea typeface="Calibri"/>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68351445"/>
                  </a:ext>
                </a:extLst>
              </a:tr>
              <a:tr h="442611">
                <a:tc>
                  <a:txBody>
                    <a:bodyPr/>
                    <a:lstStyle/>
                    <a:p>
                      <a:pPr algn="ctr" fontAlgn="b"/>
                      <a:r>
                        <a:rPr lang="en-US" sz="1200" b="1" i="0" u="none" strike="noStrike" dirty="0">
                          <a:solidFill>
                            <a:schemeClr val="tx1"/>
                          </a:solidFill>
                          <a:effectLst/>
                          <a:latin typeface="Montserrat" pitchFamily="2" charset="0"/>
                          <a:cs typeface="Arial" panose="020B0604020202020204" pitchFamily="34" charset="0"/>
                        </a:rPr>
                        <a:t>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spcBef>
                          <a:spcPts val="0"/>
                        </a:spcBef>
                        <a:spcAft>
                          <a:spcPts val="0"/>
                        </a:spcAft>
                      </a:pPr>
                      <a:r>
                        <a:rPr lang="en-US" sz="1200" b="1" kern="1200" dirty="0" err="1">
                          <a:solidFill>
                            <a:schemeClr val="tx1"/>
                          </a:solidFill>
                          <a:effectLst/>
                          <a:latin typeface="Arial" panose="020B0604020202020204" pitchFamily="34" charset="0"/>
                          <a:ea typeface="+mn-ea"/>
                          <a:cs typeface="Arial" panose="020B0604020202020204" pitchFamily="34" charset="0"/>
                        </a:rPr>
                        <a:t>Эрүүгийн</a:t>
                      </a:r>
                      <a:r>
                        <a:rPr lang="en-US" sz="1200" b="1" kern="1200" dirty="0">
                          <a:solidFill>
                            <a:schemeClr val="tx1"/>
                          </a:solidFill>
                          <a:effectLst/>
                          <a:latin typeface="Arial" panose="020B0604020202020204" pitchFamily="34" charset="0"/>
                          <a:ea typeface="+mn-ea"/>
                          <a:cs typeface="Arial" panose="020B0604020202020204" pitchFamily="34" charset="0"/>
                        </a:rPr>
                        <a:t> </a:t>
                      </a:r>
                      <a:r>
                        <a:rPr lang="en-US" sz="1200" b="1" kern="1200" dirty="0" err="1">
                          <a:solidFill>
                            <a:schemeClr val="tx1"/>
                          </a:solidFill>
                          <a:effectLst/>
                          <a:latin typeface="Arial" panose="020B0604020202020204" pitchFamily="34" charset="0"/>
                          <a:ea typeface="+mn-ea"/>
                          <a:cs typeface="Arial" panose="020B0604020202020204" pitchFamily="34" charset="0"/>
                        </a:rPr>
                        <a:t>хэрэг</a:t>
                      </a:r>
                      <a:r>
                        <a:rPr lang="en-US" sz="1200" b="1" kern="1200" dirty="0">
                          <a:solidFill>
                            <a:schemeClr val="tx1"/>
                          </a:solidFill>
                          <a:effectLst/>
                          <a:latin typeface="Arial" panose="020B0604020202020204" pitchFamily="34" charset="0"/>
                          <a:ea typeface="+mn-ea"/>
                          <a:cs typeface="Arial" panose="020B0604020202020204" pitchFamily="34" charset="0"/>
                        </a:rPr>
                        <a:t> </a:t>
                      </a:r>
                      <a:r>
                        <a:rPr lang="en-US" sz="1200" b="1" kern="1200" dirty="0" err="1">
                          <a:solidFill>
                            <a:schemeClr val="tx1"/>
                          </a:solidFill>
                          <a:effectLst/>
                          <a:latin typeface="Arial" panose="020B0604020202020204" pitchFamily="34" charset="0"/>
                          <a:ea typeface="+mn-ea"/>
                          <a:cs typeface="Arial" panose="020B0604020202020204" pitchFamily="34" charset="0"/>
                        </a:rPr>
                        <a:t>хянан</a:t>
                      </a:r>
                      <a:r>
                        <a:rPr lang="en-US" sz="1200" b="1" kern="1200" dirty="0">
                          <a:solidFill>
                            <a:schemeClr val="tx1"/>
                          </a:solidFill>
                          <a:effectLst/>
                          <a:latin typeface="Arial" panose="020B0604020202020204" pitchFamily="34" charset="0"/>
                          <a:ea typeface="+mn-ea"/>
                          <a:cs typeface="Arial" panose="020B0604020202020204" pitchFamily="34" charset="0"/>
                        </a:rPr>
                        <a:t> </a:t>
                      </a:r>
                      <a:r>
                        <a:rPr lang="en-US" sz="1200" b="1" kern="1200" dirty="0" err="1">
                          <a:solidFill>
                            <a:schemeClr val="tx1"/>
                          </a:solidFill>
                          <a:effectLst/>
                          <a:latin typeface="Arial" panose="020B0604020202020204" pitchFamily="34" charset="0"/>
                          <a:ea typeface="+mn-ea"/>
                          <a:cs typeface="Arial" panose="020B0604020202020204" pitchFamily="34" charset="0"/>
                        </a:rPr>
                        <a:t>шийдвэрлэх</a:t>
                      </a:r>
                      <a:r>
                        <a:rPr lang="en-US" sz="1200" b="1" kern="1200" dirty="0">
                          <a:solidFill>
                            <a:schemeClr val="tx1"/>
                          </a:solidFill>
                          <a:effectLst/>
                          <a:latin typeface="Arial" panose="020B0604020202020204" pitchFamily="34" charset="0"/>
                          <a:ea typeface="+mn-ea"/>
                          <a:cs typeface="Arial" panose="020B0604020202020204" pitchFamily="34" charset="0"/>
                        </a:rPr>
                        <a:t> </a:t>
                      </a:r>
                      <a:r>
                        <a:rPr lang="en-US" sz="1200" b="1" kern="1200" dirty="0" err="1">
                          <a:solidFill>
                            <a:schemeClr val="tx1"/>
                          </a:solidFill>
                          <a:effectLst/>
                          <a:latin typeface="Arial" panose="020B0604020202020204" pitchFamily="34" charset="0"/>
                          <a:ea typeface="+mn-ea"/>
                          <a:cs typeface="Arial" panose="020B0604020202020204" pitchFamily="34" charset="0"/>
                        </a:rPr>
                        <a:t>тухай</a:t>
                      </a:r>
                      <a:r>
                        <a:rPr lang="en-US" sz="1200" b="1" kern="1200" dirty="0">
                          <a:solidFill>
                            <a:schemeClr val="tx1"/>
                          </a:solidFill>
                          <a:effectLst/>
                          <a:latin typeface="Arial" panose="020B0604020202020204" pitchFamily="34" charset="0"/>
                          <a:ea typeface="+mn-ea"/>
                          <a:cs typeface="Arial" panose="020B0604020202020204" pitchFamily="34" charset="0"/>
                        </a:rPr>
                        <a:t> </a:t>
                      </a:r>
                      <a:r>
                        <a:rPr lang="en-US" sz="1200" b="1" kern="1200" dirty="0" err="1">
                          <a:solidFill>
                            <a:schemeClr val="tx1"/>
                          </a:solidFill>
                          <a:effectLst/>
                          <a:latin typeface="Arial" panose="020B0604020202020204" pitchFamily="34" charset="0"/>
                          <a:ea typeface="+mn-ea"/>
                          <a:cs typeface="Arial" panose="020B0604020202020204" pitchFamily="34" charset="0"/>
                        </a:rPr>
                        <a:t>хуульд</a:t>
                      </a:r>
                      <a:r>
                        <a:rPr lang="en-US" sz="1200" b="1" kern="1200" dirty="0">
                          <a:solidFill>
                            <a:schemeClr val="tx1"/>
                          </a:solidFill>
                          <a:effectLst/>
                          <a:latin typeface="Arial" panose="020B0604020202020204" pitchFamily="34" charset="0"/>
                          <a:ea typeface="+mn-ea"/>
                          <a:cs typeface="Arial" panose="020B0604020202020204" pitchFamily="34" charset="0"/>
                        </a:rPr>
                        <a:t> </a:t>
                      </a:r>
                      <a:r>
                        <a:rPr lang="en-US" sz="1200" b="1" kern="1200" dirty="0" err="1">
                          <a:solidFill>
                            <a:schemeClr val="tx1"/>
                          </a:solidFill>
                          <a:effectLst/>
                          <a:latin typeface="Arial" panose="020B0604020202020204" pitchFamily="34" charset="0"/>
                          <a:ea typeface="+mn-ea"/>
                          <a:cs typeface="Arial" panose="020B0604020202020204" pitchFamily="34" charset="0"/>
                        </a:rPr>
                        <a:t>нэмэлт</a:t>
                      </a:r>
                      <a:r>
                        <a:rPr lang="en-US" sz="1200" b="1" kern="1200" dirty="0">
                          <a:solidFill>
                            <a:schemeClr val="tx1"/>
                          </a:solidFill>
                          <a:effectLst/>
                          <a:latin typeface="Arial" panose="020B0604020202020204" pitchFamily="34" charset="0"/>
                          <a:ea typeface="+mn-ea"/>
                          <a:cs typeface="Arial" panose="020B0604020202020204" pitchFamily="34" charset="0"/>
                        </a:rPr>
                        <a:t>, </a:t>
                      </a:r>
                      <a:r>
                        <a:rPr lang="en-US" sz="1200" b="1" kern="1200" dirty="0" err="1">
                          <a:solidFill>
                            <a:schemeClr val="tx1"/>
                          </a:solidFill>
                          <a:effectLst/>
                          <a:latin typeface="Arial" panose="020B0604020202020204" pitchFamily="34" charset="0"/>
                          <a:ea typeface="+mn-ea"/>
                          <a:cs typeface="Arial" panose="020B0604020202020204" pitchFamily="34" charset="0"/>
                        </a:rPr>
                        <a:t>өөрчлөлт</a:t>
                      </a:r>
                      <a:r>
                        <a:rPr lang="en-US" sz="1200" b="1" kern="1200" dirty="0">
                          <a:solidFill>
                            <a:schemeClr val="tx1"/>
                          </a:solidFill>
                          <a:effectLst/>
                          <a:latin typeface="Arial" panose="020B0604020202020204" pitchFamily="34" charset="0"/>
                          <a:ea typeface="+mn-ea"/>
                          <a:cs typeface="Arial" panose="020B0604020202020204" pitchFamily="34" charset="0"/>
                        </a:rPr>
                        <a:t> </a:t>
                      </a:r>
                      <a:r>
                        <a:rPr lang="en-US" sz="1200" b="1" kern="1200" dirty="0" err="1">
                          <a:solidFill>
                            <a:schemeClr val="tx1"/>
                          </a:solidFill>
                          <a:effectLst/>
                          <a:latin typeface="Arial" panose="020B0604020202020204" pitchFamily="34" charset="0"/>
                          <a:ea typeface="+mn-ea"/>
                          <a:cs typeface="Arial" panose="020B0604020202020204" pitchFamily="34" charset="0"/>
                        </a:rPr>
                        <a:t>оруулах</a:t>
                      </a:r>
                      <a:r>
                        <a:rPr lang="en-US" sz="1200" b="1" kern="1200" dirty="0">
                          <a:solidFill>
                            <a:schemeClr val="tx1"/>
                          </a:solidFill>
                          <a:effectLst/>
                          <a:latin typeface="Arial" panose="020B0604020202020204" pitchFamily="34" charset="0"/>
                          <a:ea typeface="+mn-ea"/>
                          <a:cs typeface="Arial" panose="020B0604020202020204" pitchFamily="34" charset="0"/>
                        </a:rPr>
                        <a:t> </a:t>
                      </a:r>
                      <a:r>
                        <a:rPr lang="en-US" sz="1200" b="1" kern="1200" dirty="0" err="1">
                          <a:solidFill>
                            <a:schemeClr val="tx1"/>
                          </a:solidFill>
                          <a:effectLst/>
                          <a:latin typeface="Arial" panose="020B0604020202020204" pitchFamily="34" charset="0"/>
                          <a:ea typeface="+mn-ea"/>
                          <a:cs typeface="Arial" panose="020B0604020202020204" pitchFamily="34" charset="0"/>
                        </a:rPr>
                        <a:t>тухай</a:t>
                      </a:r>
                      <a:r>
                        <a:rPr lang="x-none" sz="1200" b="1" dirty="0">
                          <a:solidFill>
                            <a:schemeClr val="tx1"/>
                          </a:solidFill>
                          <a:effectLst/>
                          <a:latin typeface="Arial" panose="020B0604020202020204" pitchFamily="34" charset="0"/>
                          <a:cs typeface="Arial" panose="020B0604020202020204" pitchFamily="34" charset="0"/>
                        </a:rPr>
                        <a:t> </a:t>
                      </a:r>
                      <a:endParaRPr lang="en-US" sz="1200" b="1" dirty="0">
                        <a:solidFill>
                          <a:schemeClr val="tx1"/>
                        </a:solidFill>
                        <a:effectLst/>
                        <a:latin typeface="Arial" panose="020B0604020202020204" pitchFamily="34" charset="0"/>
                        <a:ea typeface="Calibri"/>
                        <a:cs typeface="Arial" panose="020B0604020202020204" pitchFamily="34" charset="0"/>
                      </a:endParaRPr>
                    </a:p>
                  </a:txBody>
                  <a:tcPr marL="44640" marR="44640" marT="44640" marB="446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8900" marR="79375" algn="just">
                        <a:spcBef>
                          <a:spcPts val="0"/>
                        </a:spcBef>
                        <a:spcAft>
                          <a:spcPts val="0"/>
                        </a:spcAft>
                        <a:tabLst>
                          <a:tab pos="179070" algn="l"/>
                        </a:tabLst>
                      </a:pPr>
                      <a:r>
                        <a:rPr lang="mn-MN" sz="1200" b="0" kern="1200" dirty="0">
                          <a:solidFill>
                            <a:schemeClr val="tx1"/>
                          </a:solidFill>
                          <a:effectLst/>
                          <a:latin typeface="Arial" panose="020B0604020202020204" pitchFamily="34" charset="0"/>
                          <a:ea typeface="+mn-ea"/>
                          <a:cs typeface="Arial" panose="020B0604020202020204" pitchFamily="34" charset="0"/>
                        </a:rPr>
                        <a:t>2022 оны 05 дугаар сарын 04</a:t>
                      </a:r>
                      <a:r>
                        <a:rPr lang="en-US" sz="1200" b="0" kern="1200" dirty="0">
                          <a:solidFill>
                            <a:schemeClr val="tx1"/>
                          </a:solidFill>
                          <a:effectLst/>
                          <a:latin typeface="Arial" panose="020B0604020202020204" pitchFamily="34" charset="0"/>
                          <a:ea typeface="+mn-ea"/>
                          <a:cs typeface="Arial" panose="020B0604020202020204" pitchFamily="34" charset="0"/>
                        </a:rPr>
                        <a:t>-</a:t>
                      </a:r>
                      <a:r>
                        <a:rPr lang="en-US" sz="1200" b="0" kern="1200" dirty="0" err="1">
                          <a:solidFill>
                            <a:schemeClr val="tx1"/>
                          </a:solidFill>
                          <a:effectLst/>
                          <a:latin typeface="Arial" panose="020B0604020202020204" pitchFamily="34" charset="0"/>
                          <a:ea typeface="+mn-ea"/>
                          <a:cs typeface="Arial" panose="020B0604020202020204" pitchFamily="34" charset="0"/>
                        </a:rPr>
                        <a:t>ний</a:t>
                      </a:r>
                      <a:r>
                        <a:rPr lang="en-US" sz="1200" b="0" kern="1200" dirty="0">
                          <a:solidFill>
                            <a:schemeClr val="tx1"/>
                          </a:solidFill>
                          <a:effectLst/>
                          <a:latin typeface="Arial" panose="020B0604020202020204" pitchFamily="34" charset="0"/>
                          <a:ea typeface="+mn-ea"/>
                          <a:cs typeface="Arial" panose="020B0604020202020204" pitchFamily="34" charset="0"/>
                        </a:rPr>
                        <a:t> </a:t>
                      </a:r>
                      <a:r>
                        <a:rPr lang="en-US" sz="1200" b="0" kern="1200" dirty="0" err="1">
                          <a:solidFill>
                            <a:schemeClr val="tx1"/>
                          </a:solidFill>
                          <a:effectLst/>
                          <a:latin typeface="Arial" panose="020B0604020202020204" pitchFamily="34" charset="0"/>
                          <a:ea typeface="+mn-ea"/>
                          <a:cs typeface="Arial" panose="020B0604020202020204" pitchFamily="34" charset="0"/>
                        </a:rPr>
                        <a:t>өдөр</a:t>
                      </a:r>
                      <a:r>
                        <a:rPr lang="en-US" sz="1200" b="0" kern="1200" dirty="0">
                          <a:solidFill>
                            <a:schemeClr val="tx1"/>
                          </a:solidFill>
                          <a:effectLst/>
                          <a:latin typeface="Arial" panose="020B0604020202020204" pitchFamily="34" charset="0"/>
                          <a:ea typeface="+mn-ea"/>
                          <a:cs typeface="Arial" panose="020B0604020202020204" pitchFamily="34" charset="0"/>
                        </a:rPr>
                        <a:t> </a:t>
                      </a:r>
                      <a:r>
                        <a:rPr lang="mn-MN" sz="1200" b="0" kern="1200" dirty="0">
                          <a:solidFill>
                            <a:schemeClr val="tx1"/>
                          </a:solidFill>
                          <a:effectLst/>
                          <a:latin typeface="Arial" panose="020B0604020202020204" pitchFamily="34" charset="0"/>
                          <a:ea typeface="+mn-ea"/>
                          <a:cs typeface="Arial" panose="020B0604020202020204" pitchFamily="34" charset="0"/>
                        </a:rPr>
                        <a:t>Улсын Их Хуралд өргөн мэдүүлсэн</a:t>
                      </a:r>
                      <a:r>
                        <a:rPr lang="x-none" sz="1200" b="0" kern="1200" dirty="0">
                          <a:solidFill>
                            <a:schemeClr val="tx1"/>
                          </a:solidFill>
                          <a:effectLst/>
                          <a:latin typeface="Arial" panose="020B0604020202020204" pitchFamily="34" charset="0"/>
                          <a:ea typeface="+mn-ea"/>
                          <a:cs typeface="Arial" panose="020B0604020202020204" pitchFamily="34" charset="0"/>
                        </a:rPr>
                        <a:t>. </a:t>
                      </a:r>
                      <a:r>
                        <a:rPr lang="en-US" sz="1200" b="0" kern="1200" dirty="0">
                          <a:solidFill>
                            <a:schemeClr val="tx1"/>
                          </a:solidFill>
                          <a:effectLst/>
                          <a:latin typeface="Arial" panose="020B0604020202020204" pitchFamily="34" charset="0"/>
                          <a:ea typeface="+mn-ea"/>
                          <a:cs typeface="Arial" panose="020B0604020202020204" pitchFamily="34" charset="0"/>
                        </a:rPr>
                        <a:t>/</a:t>
                      </a:r>
                      <a:r>
                        <a:rPr lang="en-US" sz="1200" b="0" kern="1200" dirty="0" err="1">
                          <a:solidFill>
                            <a:schemeClr val="tx1"/>
                          </a:solidFill>
                          <a:effectLst/>
                          <a:latin typeface="Arial" panose="020B0604020202020204" pitchFamily="34" charset="0"/>
                          <a:ea typeface="+mn-ea"/>
                          <a:cs typeface="Arial" panose="020B0604020202020204" pitchFamily="34" charset="0"/>
                        </a:rPr>
                        <a:t>Дэмжигдээгүй</a:t>
                      </a:r>
                      <a:r>
                        <a:rPr lang="en-US" sz="1200" b="0" kern="1200" dirty="0">
                          <a:solidFill>
                            <a:schemeClr val="tx1"/>
                          </a:solidFill>
                          <a:effectLst/>
                          <a:latin typeface="Arial" panose="020B0604020202020204" pitchFamily="34" charset="0"/>
                          <a:ea typeface="+mn-ea"/>
                          <a:cs typeface="Arial" panose="020B0604020202020204" pitchFamily="34" charset="0"/>
                        </a:rPr>
                        <a:t> 2022.07.01/</a:t>
                      </a:r>
                      <a:endParaRPr lang="en-US" sz="1200" b="0" dirty="0">
                        <a:solidFill>
                          <a:schemeClr val="tx1"/>
                        </a:solidFill>
                        <a:effectLst/>
                        <a:latin typeface="Arial" panose="020B0604020202020204" pitchFamily="34" charset="0"/>
                        <a:ea typeface="Calibri"/>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45246206"/>
                  </a:ext>
                </a:extLst>
              </a:tr>
              <a:tr h="361221">
                <a:tc>
                  <a:txBody>
                    <a:bodyPr/>
                    <a:lstStyle/>
                    <a:p>
                      <a:pPr algn="ctr" fontAlgn="b"/>
                      <a:r>
                        <a:rPr lang="en-US" sz="1200" b="1" i="0" u="none" strike="noStrike" dirty="0">
                          <a:solidFill>
                            <a:schemeClr val="tx1"/>
                          </a:solidFill>
                          <a:effectLst/>
                          <a:latin typeface="Montserrat" pitchFamily="2" charset="0"/>
                          <a:cs typeface="Arial" panose="020B0604020202020204" pitchFamily="34" charset="0"/>
                        </a:rPr>
                        <a:t>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spcBef>
                          <a:spcPts val="0"/>
                        </a:spcBef>
                        <a:spcAft>
                          <a:spcPts val="0"/>
                        </a:spcAft>
                      </a:pPr>
                      <a:r>
                        <a:rPr lang="en-US" sz="1200" b="1" kern="1200" dirty="0" err="1">
                          <a:solidFill>
                            <a:schemeClr val="tx1"/>
                          </a:solidFill>
                          <a:effectLst/>
                          <a:latin typeface="Arial" panose="020B0604020202020204" pitchFamily="34" charset="0"/>
                          <a:ea typeface="+mn-ea"/>
                          <a:cs typeface="Arial" panose="020B0604020202020204" pitchFamily="34" charset="0"/>
                        </a:rPr>
                        <a:t>Төрийн</a:t>
                      </a:r>
                      <a:r>
                        <a:rPr lang="en-US" sz="1200" b="1" kern="1200" dirty="0">
                          <a:solidFill>
                            <a:schemeClr val="tx1"/>
                          </a:solidFill>
                          <a:effectLst/>
                          <a:latin typeface="Arial" panose="020B0604020202020204" pitchFamily="34" charset="0"/>
                          <a:ea typeface="+mn-ea"/>
                          <a:cs typeface="Arial" panose="020B0604020202020204" pitchFamily="34" charset="0"/>
                        </a:rPr>
                        <a:t> </a:t>
                      </a:r>
                      <a:r>
                        <a:rPr lang="en-US" sz="1200" b="1" kern="1200" dirty="0" err="1">
                          <a:solidFill>
                            <a:schemeClr val="tx1"/>
                          </a:solidFill>
                          <a:effectLst/>
                          <a:latin typeface="Arial" panose="020B0604020202020204" pitchFamily="34" charset="0"/>
                          <a:ea typeface="+mn-ea"/>
                          <a:cs typeface="Arial" panose="020B0604020202020204" pitchFamily="34" charset="0"/>
                        </a:rPr>
                        <a:t>болон</a:t>
                      </a:r>
                      <a:r>
                        <a:rPr lang="en-US" sz="1200" b="1" kern="1200" dirty="0">
                          <a:solidFill>
                            <a:schemeClr val="tx1"/>
                          </a:solidFill>
                          <a:effectLst/>
                          <a:latin typeface="Arial" panose="020B0604020202020204" pitchFamily="34" charset="0"/>
                          <a:ea typeface="+mn-ea"/>
                          <a:cs typeface="Arial" panose="020B0604020202020204" pitchFamily="34" charset="0"/>
                        </a:rPr>
                        <a:t> </a:t>
                      </a:r>
                      <a:r>
                        <a:rPr lang="en-US" sz="1200" b="1" kern="1200" dirty="0" err="1">
                          <a:solidFill>
                            <a:schemeClr val="tx1"/>
                          </a:solidFill>
                          <a:effectLst/>
                          <a:latin typeface="Arial" panose="020B0604020202020204" pitchFamily="34" charset="0"/>
                          <a:ea typeface="+mn-ea"/>
                          <a:cs typeface="Arial" panose="020B0604020202020204" pitchFamily="34" charset="0"/>
                        </a:rPr>
                        <a:t>орон</a:t>
                      </a:r>
                      <a:r>
                        <a:rPr lang="en-US" sz="1200" b="1" kern="1200" dirty="0">
                          <a:solidFill>
                            <a:schemeClr val="tx1"/>
                          </a:solidFill>
                          <a:effectLst/>
                          <a:latin typeface="Arial" panose="020B0604020202020204" pitchFamily="34" charset="0"/>
                          <a:ea typeface="+mn-ea"/>
                          <a:cs typeface="Arial" panose="020B0604020202020204" pitchFamily="34" charset="0"/>
                        </a:rPr>
                        <a:t> </a:t>
                      </a:r>
                      <a:r>
                        <a:rPr lang="en-US" sz="1200" b="1" kern="1200" dirty="0" err="1">
                          <a:solidFill>
                            <a:schemeClr val="tx1"/>
                          </a:solidFill>
                          <a:effectLst/>
                          <a:latin typeface="Arial" panose="020B0604020202020204" pitchFamily="34" charset="0"/>
                          <a:ea typeface="+mn-ea"/>
                          <a:cs typeface="Arial" panose="020B0604020202020204" pitchFamily="34" charset="0"/>
                        </a:rPr>
                        <a:t>нутгийн</a:t>
                      </a:r>
                      <a:r>
                        <a:rPr lang="en-US" sz="1200" b="1" kern="1200" dirty="0">
                          <a:solidFill>
                            <a:schemeClr val="tx1"/>
                          </a:solidFill>
                          <a:effectLst/>
                          <a:latin typeface="Arial" panose="020B0604020202020204" pitchFamily="34" charset="0"/>
                          <a:ea typeface="+mn-ea"/>
                          <a:cs typeface="Arial" panose="020B0604020202020204" pitchFamily="34" charset="0"/>
                        </a:rPr>
                        <a:t> </a:t>
                      </a:r>
                      <a:r>
                        <a:rPr lang="en-US" sz="1200" b="1" kern="1200" dirty="0" err="1">
                          <a:solidFill>
                            <a:schemeClr val="tx1"/>
                          </a:solidFill>
                          <a:effectLst/>
                          <a:latin typeface="Arial" panose="020B0604020202020204" pitchFamily="34" charset="0"/>
                          <a:ea typeface="+mn-ea"/>
                          <a:cs typeface="Arial" panose="020B0604020202020204" pitchFamily="34" charset="0"/>
                        </a:rPr>
                        <a:t>өмчит</a:t>
                      </a:r>
                      <a:r>
                        <a:rPr lang="en-US" sz="1200" b="1" kern="1200" dirty="0">
                          <a:solidFill>
                            <a:schemeClr val="tx1"/>
                          </a:solidFill>
                          <a:effectLst/>
                          <a:latin typeface="Arial" panose="020B0604020202020204" pitchFamily="34" charset="0"/>
                          <a:ea typeface="+mn-ea"/>
                          <a:cs typeface="Arial" panose="020B0604020202020204" pitchFamily="34" charset="0"/>
                        </a:rPr>
                        <a:t> </a:t>
                      </a:r>
                      <a:r>
                        <a:rPr lang="en-US" sz="1200" b="1" kern="1200" dirty="0" err="1">
                          <a:solidFill>
                            <a:schemeClr val="tx1"/>
                          </a:solidFill>
                          <a:effectLst/>
                          <a:latin typeface="Arial" panose="020B0604020202020204" pitchFamily="34" charset="0"/>
                          <a:ea typeface="+mn-ea"/>
                          <a:cs typeface="Arial" panose="020B0604020202020204" pitchFamily="34" charset="0"/>
                        </a:rPr>
                        <a:t>компанийн</a:t>
                      </a:r>
                      <a:r>
                        <a:rPr lang="en-US" sz="1200" b="1" kern="1200" dirty="0">
                          <a:solidFill>
                            <a:schemeClr val="tx1"/>
                          </a:solidFill>
                          <a:effectLst/>
                          <a:latin typeface="Arial" panose="020B0604020202020204" pitchFamily="34" charset="0"/>
                          <a:ea typeface="+mn-ea"/>
                          <a:cs typeface="Arial" panose="020B0604020202020204" pitchFamily="34" charset="0"/>
                        </a:rPr>
                        <a:t> </a:t>
                      </a:r>
                      <a:r>
                        <a:rPr lang="en-US" sz="1200" b="1" kern="1200" dirty="0" err="1">
                          <a:solidFill>
                            <a:schemeClr val="tx1"/>
                          </a:solidFill>
                          <a:effectLst/>
                          <a:latin typeface="Arial" panose="020B0604020202020204" pitchFamily="34" charset="0"/>
                          <a:ea typeface="+mn-ea"/>
                          <a:cs typeface="Arial" panose="020B0604020202020204" pitchFamily="34" charset="0"/>
                        </a:rPr>
                        <a:t>тухай</a:t>
                      </a:r>
                      <a:r>
                        <a:rPr lang="x-none" sz="1200" b="1" dirty="0">
                          <a:solidFill>
                            <a:schemeClr val="tx1"/>
                          </a:solidFill>
                          <a:effectLst/>
                          <a:latin typeface="Arial" panose="020B0604020202020204" pitchFamily="34" charset="0"/>
                          <a:cs typeface="Arial" panose="020B0604020202020204" pitchFamily="34" charset="0"/>
                        </a:rPr>
                        <a:t> </a:t>
                      </a:r>
                      <a:endParaRPr lang="en-US" sz="1200" b="1" dirty="0">
                        <a:solidFill>
                          <a:schemeClr val="tx1"/>
                        </a:solidFill>
                        <a:effectLst/>
                        <a:latin typeface="Arial" panose="020B0604020202020204" pitchFamily="34" charset="0"/>
                        <a:ea typeface="Calibri"/>
                        <a:cs typeface="Arial" panose="020B0604020202020204" pitchFamily="34" charset="0"/>
                      </a:endParaRPr>
                    </a:p>
                  </a:txBody>
                  <a:tcPr marL="44640" marR="44640" marT="44640" marB="446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8900" marR="79375" algn="just">
                        <a:spcBef>
                          <a:spcPts val="0"/>
                        </a:spcBef>
                        <a:spcAft>
                          <a:spcPts val="0"/>
                        </a:spcAft>
                        <a:tabLst>
                          <a:tab pos="179070" algn="l"/>
                        </a:tabLst>
                      </a:pPr>
                      <a:r>
                        <a:rPr lang="en-US" sz="1200" b="0" kern="1200" dirty="0">
                          <a:solidFill>
                            <a:schemeClr val="tx1"/>
                          </a:solidFill>
                          <a:effectLst/>
                          <a:latin typeface="Arial" panose="020B0604020202020204" pitchFamily="34" charset="0"/>
                          <a:ea typeface="+mn-ea"/>
                          <a:cs typeface="Arial" panose="020B0604020202020204" pitchFamily="34" charset="0"/>
                        </a:rPr>
                        <a:t>2022 </a:t>
                      </a:r>
                      <a:r>
                        <a:rPr lang="en-US" sz="1200" b="0" kern="1200" dirty="0" err="1">
                          <a:solidFill>
                            <a:schemeClr val="tx1"/>
                          </a:solidFill>
                          <a:effectLst/>
                          <a:latin typeface="Arial" panose="020B0604020202020204" pitchFamily="34" charset="0"/>
                          <a:ea typeface="+mn-ea"/>
                          <a:cs typeface="Arial" panose="020B0604020202020204" pitchFamily="34" charset="0"/>
                        </a:rPr>
                        <a:t>оны</a:t>
                      </a:r>
                      <a:r>
                        <a:rPr lang="en-US" sz="1200" b="0" kern="1200" dirty="0">
                          <a:solidFill>
                            <a:schemeClr val="tx1"/>
                          </a:solidFill>
                          <a:effectLst/>
                          <a:latin typeface="Arial" panose="020B0604020202020204" pitchFamily="34" charset="0"/>
                          <a:ea typeface="+mn-ea"/>
                          <a:cs typeface="Arial" panose="020B0604020202020204" pitchFamily="34" charset="0"/>
                        </a:rPr>
                        <a:t> 05 </a:t>
                      </a:r>
                      <a:r>
                        <a:rPr lang="en-US" sz="1200" b="0" kern="1200" dirty="0" err="1">
                          <a:solidFill>
                            <a:schemeClr val="tx1"/>
                          </a:solidFill>
                          <a:effectLst/>
                          <a:latin typeface="Arial" panose="020B0604020202020204" pitchFamily="34" charset="0"/>
                          <a:ea typeface="+mn-ea"/>
                          <a:cs typeface="Arial" panose="020B0604020202020204" pitchFamily="34" charset="0"/>
                        </a:rPr>
                        <a:t>дугаар</a:t>
                      </a:r>
                      <a:r>
                        <a:rPr lang="en-US" sz="1200" b="0" kern="1200" dirty="0">
                          <a:solidFill>
                            <a:schemeClr val="tx1"/>
                          </a:solidFill>
                          <a:effectLst/>
                          <a:latin typeface="Arial" panose="020B0604020202020204" pitchFamily="34" charset="0"/>
                          <a:ea typeface="+mn-ea"/>
                          <a:cs typeface="Arial" panose="020B0604020202020204" pitchFamily="34" charset="0"/>
                        </a:rPr>
                        <a:t> </a:t>
                      </a:r>
                      <a:r>
                        <a:rPr lang="en-US" sz="1200" b="0" kern="1200" dirty="0" err="1">
                          <a:solidFill>
                            <a:schemeClr val="tx1"/>
                          </a:solidFill>
                          <a:effectLst/>
                          <a:latin typeface="Arial" panose="020B0604020202020204" pitchFamily="34" charset="0"/>
                          <a:ea typeface="+mn-ea"/>
                          <a:cs typeface="Arial" panose="020B0604020202020204" pitchFamily="34" charset="0"/>
                        </a:rPr>
                        <a:t>сарын</a:t>
                      </a:r>
                      <a:r>
                        <a:rPr lang="en-US" sz="1200" b="0" kern="1200" dirty="0">
                          <a:solidFill>
                            <a:schemeClr val="tx1"/>
                          </a:solidFill>
                          <a:effectLst/>
                          <a:latin typeface="Arial" panose="020B0604020202020204" pitchFamily="34" charset="0"/>
                          <a:ea typeface="+mn-ea"/>
                          <a:cs typeface="Arial" panose="020B0604020202020204" pitchFamily="34" charset="0"/>
                        </a:rPr>
                        <a:t> 04-ний </a:t>
                      </a:r>
                      <a:r>
                        <a:rPr lang="en-US" sz="1200" b="0" kern="1200" dirty="0" err="1">
                          <a:solidFill>
                            <a:schemeClr val="tx1"/>
                          </a:solidFill>
                          <a:effectLst/>
                          <a:latin typeface="Arial" panose="020B0604020202020204" pitchFamily="34" charset="0"/>
                          <a:ea typeface="+mn-ea"/>
                          <a:cs typeface="Arial" panose="020B0604020202020204" pitchFamily="34" charset="0"/>
                        </a:rPr>
                        <a:t>өдөр</a:t>
                      </a:r>
                      <a:r>
                        <a:rPr lang="en-US" sz="1200" b="0" kern="1200" dirty="0">
                          <a:solidFill>
                            <a:schemeClr val="tx1"/>
                          </a:solidFill>
                          <a:effectLst/>
                          <a:latin typeface="Arial" panose="020B0604020202020204" pitchFamily="34" charset="0"/>
                          <a:ea typeface="+mn-ea"/>
                          <a:cs typeface="Arial" panose="020B0604020202020204" pitchFamily="34" charset="0"/>
                        </a:rPr>
                        <a:t> </a:t>
                      </a:r>
                      <a:r>
                        <a:rPr lang="en-US" sz="1200" b="0" kern="1200" dirty="0" err="1">
                          <a:solidFill>
                            <a:schemeClr val="tx1"/>
                          </a:solidFill>
                          <a:effectLst/>
                          <a:latin typeface="Arial" panose="020B0604020202020204" pitchFamily="34" charset="0"/>
                          <a:ea typeface="+mn-ea"/>
                          <a:cs typeface="Arial" panose="020B0604020202020204" pitchFamily="34" charset="0"/>
                        </a:rPr>
                        <a:t>Улсын</a:t>
                      </a:r>
                      <a:r>
                        <a:rPr lang="en-US" sz="1200" b="0" kern="1200" dirty="0">
                          <a:solidFill>
                            <a:schemeClr val="tx1"/>
                          </a:solidFill>
                          <a:effectLst/>
                          <a:latin typeface="Arial" panose="020B0604020202020204" pitchFamily="34" charset="0"/>
                          <a:ea typeface="+mn-ea"/>
                          <a:cs typeface="Arial" panose="020B0604020202020204" pitchFamily="34" charset="0"/>
                        </a:rPr>
                        <a:t> </a:t>
                      </a:r>
                      <a:r>
                        <a:rPr lang="en-US" sz="1200" b="0" kern="1200" dirty="0" err="1">
                          <a:solidFill>
                            <a:schemeClr val="tx1"/>
                          </a:solidFill>
                          <a:effectLst/>
                          <a:latin typeface="Arial" panose="020B0604020202020204" pitchFamily="34" charset="0"/>
                          <a:ea typeface="+mn-ea"/>
                          <a:cs typeface="Arial" panose="020B0604020202020204" pitchFamily="34" charset="0"/>
                        </a:rPr>
                        <a:t>Их</a:t>
                      </a:r>
                      <a:r>
                        <a:rPr lang="en-US" sz="1200" b="0" kern="1200" dirty="0">
                          <a:solidFill>
                            <a:schemeClr val="tx1"/>
                          </a:solidFill>
                          <a:effectLst/>
                          <a:latin typeface="Arial" panose="020B0604020202020204" pitchFamily="34" charset="0"/>
                          <a:ea typeface="+mn-ea"/>
                          <a:cs typeface="Arial" panose="020B0604020202020204" pitchFamily="34" charset="0"/>
                        </a:rPr>
                        <a:t> </a:t>
                      </a:r>
                      <a:r>
                        <a:rPr lang="en-US" sz="1200" b="0" kern="1200" dirty="0" err="1">
                          <a:solidFill>
                            <a:schemeClr val="tx1"/>
                          </a:solidFill>
                          <a:effectLst/>
                          <a:latin typeface="Arial" panose="020B0604020202020204" pitchFamily="34" charset="0"/>
                          <a:ea typeface="+mn-ea"/>
                          <a:cs typeface="Arial" panose="020B0604020202020204" pitchFamily="34" charset="0"/>
                        </a:rPr>
                        <a:t>Хуралд</a:t>
                      </a:r>
                      <a:r>
                        <a:rPr lang="en-US" sz="1200" b="0" kern="1200" dirty="0">
                          <a:solidFill>
                            <a:schemeClr val="tx1"/>
                          </a:solidFill>
                          <a:effectLst/>
                          <a:latin typeface="Arial" panose="020B0604020202020204" pitchFamily="34" charset="0"/>
                          <a:ea typeface="+mn-ea"/>
                          <a:cs typeface="Arial" panose="020B0604020202020204" pitchFamily="34" charset="0"/>
                        </a:rPr>
                        <a:t> </a:t>
                      </a:r>
                      <a:r>
                        <a:rPr lang="en-US" sz="1200" b="0" kern="1200" dirty="0" err="1">
                          <a:solidFill>
                            <a:schemeClr val="tx1"/>
                          </a:solidFill>
                          <a:effectLst/>
                          <a:latin typeface="Arial" panose="020B0604020202020204" pitchFamily="34" charset="0"/>
                          <a:ea typeface="+mn-ea"/>
                          <a:cs typeface="Arial" panose="020B0604020202020204" pitchFamily="34" charset="0"/>
                        </a:rPr>
                        <a:t>өргөн</a:t>
                      </a:r>
                      <a:r>
                        <a:rPr lang="en-US" sz="1200" b="0" kern="1200" dirty="0">
                          <a:solidFill>
                            <a:schemeClr val="tx1"/>
                          </a:solidFill>
                          <a:effectLst/>
                          <a:latin typeface="Arial" panose="020B0604020202020204" pitchFamily="34" charset="0"/>
                          <a:ea typeface="+mn-ea"/>
                          <a:cs typeface="Arial" panose="020B0604020202020204" pitchFamily="34" charset="0"/>
                        </a:rPr>
                        <a:t> </a:t>
                      </a:r>
                      <a:r>
                        <a:rPr lang="en-US" sz="1200" b="0" kern="1200" dirty="0" err="1">
                          <a:solidFill>
                            <a:schemeClr val="tx1"/>
                          </a:solidFill>
                          <a:effectLst/>
                          <a:latin typeface="Arial" panose="020B0604020202020204" pitchFamily="34" charset="0"/>
                          <a:ea typeface="+mn-ea"/>
                          <a:cs typeface="Arial" panose="020B0604020202020204" pitchFamily="34" charset="0"/>
                        </a:rPr>
                        <a:t>мэдүүлсэн</a:t>
                      </a:r>
                      <a:r>
                        <a:rPr lang="x-none" sz="1200" b="0" kern="1200" dirty="0">
                          <a:solidFill>
                            <a:schemeClr val="tx1"/>
                          </a:solidFill>
                          <a:effectLst/>
                          <a:latin typeface="Arial" panose="020B0604020202020204" pitchFamily="34" charset="0"/>
                          <a:ea typeface="+mn-ea"/>
                          <a:cs typeface="Arial" panose="020B0604020202020204" pitchFamily="34" charset="0"/>
                        </a:rPr>
                        <a:t>. </a:t>
                      </a:r>
                      <a:r>
                        <a:rPr lang="en-US" sz="1200" b="0" kern="1200" dirty="0">
                          <a:solidFill>
                            <a:schemeClr val="tx1"/>
                          </a:solidFill>
                          <a:effectLst/>
                          <a:latin typeface="Arial" panose="020B0604020202020204" pitchFamily="34" charset="0"/>
                          <a:ea typeface="+mn-ea"/>
                          <a:cs typeface="Arial" panose="020B0604020202020204" pitchFamily="34" charset="0"/>
                        </a:rPr>
                        <a:t>/</a:t>
                      </a:r>
                      <a:r>
                        <a:rPr lang="en-US" sz="1200" b="0" kern="1200" dirty="0" err="1">
                          <a:solidFill>
                            <a:schemeClr val="tx1"/>
                          </a:solidFill>
                          <a:effectLst/>
                          <a:latin typeface="Arial" panose="020B0604020202020204" pitchFamily="34" charset="0"/>
                          <a:ea typeface="+mn-ea"/>
                          <a:cs typeface="Arial" panose="020B0604020202020204" pitchFamily="34" charset="0"/>
                        </a:rPr>
                        <a:t>Хэлэлцэх</a:t>
                      </a:r>
                      <a:r>
                        <a:rPr lang="en-US" sz="1200" b="0" kern="1200" dirty="0">
                          <a:solidFill>
                            <a:schemeClr val="tx1"/>
                          </a:solidFill>
                          <a:effectLst/>
                          <a:latin typeface="Arial" panose="020B0604020202020204" pitchFamily="34" charset="0"/>
                          <a:ea typeface="+mn-ea"/>
                          <a:cs typeface="Arial" panose="020B0604020202020204" pitchFamily="34" charset="0"/>
                        </a:rPr>
                        <a:t> </a:t>
                      </a:r>
                      <a:r>
                        <a:rPr lang="en-US" sz="1200" b="0" kern="1200" dirty="0" err="1">
                          <a:solidFill>
                            <a:schemeClr val="tx1"/>
                          </a:solidFill>
                          <a:effectLst/>
                          <a:latin typeface="Arial" panose="020B0604020202020204" pitchFamily="34" charset="0"/>
                          <a:ea typeface="+mn-ea"/>
                          <a:cs typeface="Arial" panose="020B0604020202020204" pitchFamily="34" charset="0"/>
                        </a:rPr>
                        <a:t>эсэх</a:t>
                      </a:r>
                      <a:r>
                        <a:rPr lang="en-US" sz="1200" b="0" kern="1200" dirty="0">
                          <a:solidFill>
                            <a:schemeClr val="tx1"/>
                          </a:solidFill>
                          <a:effectLst/>
                          <a:latin typeface="Arial" panose="020B0604020202020204" pitchFamily="34" charset="0"/>
                          <a:ea typeface="+mn-ea"/>
                          <a:cs typeface="Arial" panose="020B0604020202020204" pitchFamily="34" charset="0"/>
                        </a:rPr>
                        <a:t> 2022.06.09/</a:t>
                      </a:r>
                      <a:endParaRPr lang="en-US" sz="1200" b="0" dirty="0">
                        <a:solidFill>
                          <a:schemeClr val="tx1"/>
                        </a:solidFill>
                        <a:effectLst/>
                        <a:latin typeface="Arial" panose="020B0604020202020204" pitchFamily="34" charset="0"/>
                        <a:ea typeface="Calibri"/>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79925583"/>
                  </a:ext>
                </a:extLst>
              </a:tr>
              <a:tr h="442611">
                <a:tc>
                  <a:txBody>
                    <a:bodyPr/>
                    <a:lstStyle/>
                    <a:p>
                      <a:pPr algn="ctr" fontAlgn="b"/>
                      <a:r>
                        <a:rPr lang="en-US" sz="1200" b="1" i="0" u="none" strike="noStrike" dirty="0">
                          <a:solidFill>
                            <a:schemeClr val="tx1"/>
                          </a:solidFill>
                          <a:effectLst/>
                          <a:latin typeface="Montserrat" pitchFamily="2" charset="0"/>
                          <a:cs typeface="Arial" panose="020B0604020202020204" pitchFamily="34" charset="0"/>
                        </a:rPr>
                        <a:t>10.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spcBef>
                          <a:spcPts val="0"/>
                        </a:spcBef>
                        <a:spcAft>
                          <a:spcPts val="0"/>
                        </a:spcAft>
                      </a:pPr>
                      <a:r>
                        <a:rPr lang="en-US" sz="1200" b="1" kern="1200" dirty="0" err="1">
                          <a:solidFill>
                            <a:schemeClr val="tx1"/>
                          </a:solidFill>
                          <a:effectLst/>
                          <a:latin typeface="Arial" panose="020B0604020202020204" pitchFamily="34" charset="0"/>
                          <a:ea typeface="+mn-ea"/>
                          <a:cs typeface="Arial" panose="020B0604020202020204" pitchFamily="34" charset="0"/>
                        </a:rPr>
                        <a:t>Автотээврийн</a:t>
                      </a:r>
                      <a:r>
                        <a:rPr lang="en-US" sz="1200" b="1" kern="1200" dirty="0">
                          <a:solidFill>
                            <a:schemeClr val="tx1"/>
                          </a:solidFill>
                          <a:effectLst/>
                          <a:latin typeface="Arial" panose="020B0604020202020204" pitchFamily="34" charset="0"/>
                          <a:ea typeface="+mn-ea"/>
                          <a:cs typeface="Arial" panose="020B0604020202020204" pitchFamily="34" charset="0"/>
                        </a:rPr>
                        <a:t> </a:t>
                      </a:r>
                      <a:r>
                        <a:rPr lang="en-US" sz="1200" b="1" kern="1200" dirty="0" err="1">
                          <a:solidFill>
                            <a:schemeClr val="tx1"/>
                          </a:solidFill>
                          <a:effectLst/>
                          <a:latin typeface="Arial" panose="020B0604020202020204" pitchFamily="34" charset="0"/>
                          <a:ea typeface="+mn-ea"/>
                          <a:cs typeface="Arial" panose="020B0604020202020204" pitchFamily="34" charset="0"/>
                        </a:rPr>
                        <a:t>тухай</a:t>
                      </a:r>
                      <a:r>
                        <a:rPr lang="en-US" sz="1200" b="1" kern="1200" dirty="0">
                          <a:solidFill>
                            <a:schemeClr val="tx1"/>
                          </a:solidFill>
                          <a:effectLst/>
                          <a:latin typeface="Arial" panose="020B0604020202020204" pitchFamily="34" charset="0"/>
                          <a:ea typeface="+mn-ea"/>
                          <a:cs typeface="Arial" panose="020B0604020202020204" pitchFamily="34" charset="0"/>
                        </a:rPr>
                        <a:t> </a:t>
                      </a:r>
                      <a:r>
                        <a:rPr lang="en-US" sz="1200" b="1" kern="1200" dirty="0" err="1">
                          <a:solidFill>
                            <a:schemeClr val="tx1"/>
                          </a:solidFill>
                          <a:effectLst/>
                          <a:latin typeface="Arial" panose="020B0604020202020204" pitchFamily="34" charset="0"/>
                          <a:ea typeface="+mn-ea"/>
                          <a:cs typeface="Arial" panose="020B0604020202020204" pitchFamily="34" charset="0"/>
                        </a:rPr>
                        <a:t>хуульд</a:t>
                      </a:r>
                      <a:r>
                        <a:rPr lang="en-US" sz="1200" b="1" kern="1200" dirty="0">
                          <a:solidFill>
                            <a:schemeClr val="tx1"/>
                          </a:solidFill>
                          <a:effectLst/>
                          <a:latin typeface="Arial" panose="020B0604020202020204" pitchFamily="34" charset="0"/>
                          <a:ea typeface="+mn-ea"/>
                          <a:cs typeface="Arial" panose="020B0604020202020204" pitchFamily="34" charset="0"/>
                        </a:rPr>
                        <a:t> </a:t>
                      </a:r>
                      <a:r>
                        <a:rPr lang="en-US" sz="1200" b="1" kern="1200" dirty="0" err="1">
                          <a:solidFill>
                            <a:schemeClr val="tx1"/>
                          </a:solidFill>
                          <a:effectLst/>
                          <a:latin typeface="Arial" panose="020B0604020202020204" pitchFamily="34" charset="0"/>
                          <a:ea typeface="+mn-ea"/>
                          <a:cs typeface="Arial" panose="020B0604020202020204" pitchFamily="34" charset="0"/>
                        </a:rPr>
                        <a:t>нэмэлт</a:t>
                      </a:r>
                      <a:r>
                        <a:rPr lang="en-US" sz="1200" b="1" kern="1200" dirty="0">
                          <a:solidFill>
                            <a:schemeClr val="tx1"/>
                          </a:solidFill>
                          <a:effectLst/>
                          <a:latin typeface="Arial" panose="020B0604020202020204" pitchFamily="34" charset="0"/>
                          <a:ea typeface="+mn-ea"/>
                          <a:cs typeface="Arial" panose="020B0604020202020204" pitchFamily="34" charset="0"/>
                        </a:rPr>
                        <a:t>, </a:t>
                      </a:r>
                      <a:r>
                        <a:rPr lang="en-US" sz="1200" b="1" kern="1200" dirty="0" err="1">
                          <a:solidFill>
                            <a:schemeClr val="tx1"/>
                          </a:solidFill>
                          <a:effectLst/>
                          <a:latin typeface="Arial" panose="020B0604020202020204" pitchFamily="34" charset="0"/>
                          <a:ea typeface="+mn-ea"/>
                          <a:cs typeface="Arial" panose="020B0604020202020204" pitchFamily="34" charset="0"/>
                        </a:rPr>
                        <a:t>өөрчлөлт</a:t>
                      </a:r>
                      <a:r>
                        <a:rPr lang="en-US" sz="1200" b="1" kern="1200" dirty="0">
                          <a:solidFill>
                            <a:schemeClr val="tx1"/>
                          </a:solidFill>
                          <a:effectLst/>
                          <a:latin typeface="Arial" panose="020B0604020202020204" pitchFamily="34" charset="0"/>
                          <a:ea typeface="+mn-ea"/>
                          <a:cs typeface="Arial" panose="020B0604020202020204" pitchFamily="34" charset="0"/>
                        </a:rPr>
                        <a:t> </a:t>
                      </a:r>
                      <a:r>
                        <a:rPr lang="en-US" sz="1200" b="1" kern="1200" dirty="0" err="1">
                          <a:solidFill>
                            <a:schemeClr val="tx1"/>
                          </a:solidFill>
                          <a:effectLst/>
                          <a:latin typeface="Arial" panose="020B0604020202020204" pitchFamily="34" charset="0"/>
                          <a:ea typeface="+mn-ea"/>
                          <a:cs typeface="Arial" panose="020B0604020202020204" pitchFamily="34" charset="0"/>
                        </a:rPr>
                        <a:t>оруулах</a:t>
                      </a:r>
                      <a:r>
                        <a:rPr lang="en-US" sz="1200" b="1" kern="1200" dirty="0">
                          <a:solidFill>
                            <a:schemeClr val="tx1"/>
                          </a:solidFill>
                          <a:effectLst/>
                          <a:latin typeface="Arial" panose="020B0604020202020204" pitchFamily="34" charset="0"/>
                          <a:ea typeface="+mn-ea"/>
                          <a:cs typeface="Arial" panose="020B0604020202020204" pitchFamily="34" charset="0"/>
                        </a:rPr>
                        <a:t> </a:t>
                      </a:r>
                      <a:r>
                        <a:rPr lang="en-US" sz="1200" b="1" kern="1200" dirty="0" err="1">
                          <a:solidFill>
                            <a:schemeClr val="tx1"/>
                          </a:solidFill>
                          <a:effectLst/>
                          <a:latin typeface="Arial" panose="020B0604020202020204" pitchFamily="34" charset="0"/>
                          <a:ea typeface="+mn-ea"/>
                          <a:cs typeface="Arial" panose="020B0604020202020204" pitchFamily="34" charset="0"/>
                        </a:rPr>
                        <a:t>тухай</a:t>
                      </a:r>
                      <a:r>
                        <a:rPr lang="x-none" sz="1200" b="1" dirty="0">
                          <a:solidFill>
                            <a:schemeClr val="tx1"/>
                          </a:solidFill>
                          <a:effectLst/>
                          <a:latin typeface="Arial" panose="020B0604020202020204" pitchFamily="34" charset="0"/>
                          <a:cs typeface="Arial" panose="020B0604020202020204" pitchFamily="34" charset="0"/>
                        </a:rPr>
                        <a:t> </a:t>
                      </a:r>
                      <a:endParaRPr lang="en-US" sz="1200" b="1" dirty="0">
                        <a:solidFill>
                          <a:schemeClr val="tx1"/>
                        </a:solidFill>
                        <a:effectLst/>
                        <a:latin typeface="Arial" panose="020B0604020202020204" pitchFamily="34" charset="0"/>
                        <a:ea typeface="Calibri"/>
                        <a:cs typeface="Arial" panose="020B0604020202020204" pitchFamily="34" charset="0"/>
                      </a:endParaRPr>
                    </a:p>
                  </a:txBody>
                  <a:tcPr marL="44640" marR="44640" marT="44640" marB="446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8900" marR="79375" algn="just">
                        <a:spcBef>
                          <a:spcPts val="0"/>
                        </a:spcBef>
                        <a:spcAft>
                          <a:spcPts val="0"/>
                        </a:spcAft>
                        <a:tabLst>
                          <a:tab pos="179070" algn="l"/>
                        </a:tabLst>
                      </a:pPr>
                      <a:r>
                        <a:rPr lang="en-US" sz="1200" b="0" kern="1200" dirty="0">
                          <a:solidFill>
                            <a:schemeClr val="tx1"/>
                          </a:solidFill>
                          <a:effectLst/>
                          <a:latin typeface="Arial" panose="020B0604020202020204" pitchFamily="34" charset="0"/>
                          <a:ea typeface="+mn-ea"/>
                          <a:cs typeface="Arial" panose="020B0604020202020204" pitchFamily="34" charset="0"/>
                        </a:rPr>
                        <a:t>2022 </a:t>
                      </a:r>
                      <a:r>
                        <a:rPr lang="en-US" sz="1200" b="0" kern="1200" dirty="0" err="1">
                          <a:solidFill>
                            <a:schemeClr val="tx1"/>
                          </a:solidFill>
                          <a:effectLst/>
                          <a:latin typeface="Arial" panose="020B0604020202020204" pitchFamily="34" charset="0"/>
                          <a:ea typeface="+mn-ea"/>
                          <a:cs typeface="Arial" panose="020B0604020202020204" pitchFamily="34" charset="0"/>
                        </a:rPr>
                        <a:t>оны</a:t>
                      </a:r>
                      <a:r>
                        <a:rPr lang="en-US" sz="1200" b="0" kern="1200" dirty="0">
                          <a:solidFill>
                            <a:schemeClr val="tx1"/>
                          </a:solidFill>
                          <a:effectLst/>
                          <a:latin typeface="Arial" panose="020B0604020202020204" pitchFamily="34" charset="0"/>
                          <a:ea typeface="+mn-ea"/>
                          <a:cs typeface="Arial" panose="020B0604020202020204" pitchFamily="34" charset="0"/>
                        </a:rPr>
                        <a:t> 05 </a:t>
                      </a:r>
                      <a:r>
                        <a:rPr lang="en-US" sz="1200" b="0" kern="1200" dirty="0" err="1">
                          <a:solidFill>
                            <a:schemeClr val="tx1"/>
                          </a:solidFill>
                          <a:effectLst/>
                          <a:latin typeface="Arial" panose="020B0604020202020204" pitchFamily="34" charset="0"/>
                          <a:ea typeface="+mn-ea"/>
                          <a:cs typeface="Arial" panose="020B0604020202020204" pitchFamily="34" charset="0"/>
                        </a:rPr>
                        <a:t>дугаар</a:t>
                      </a:r>
                      <a:r>
                        <a:rPr lang="en-US" sz="1200" b="0" kern="1200" dirty="0">
                          <a:solidFill>
                            <a:schemeClr val="tx1"/>
                          </a:solidFill>
                          <a:effectLst/>
                          <a:latin typeface="Arial" panose="020B0604020202020204" pitchFamily="34" charset="0"/>
                          <a:ea typeface="+mn-ea"/>
                          <a:cs typeface="Arial" panose="020B0604020202020204" pitchFamily="34" charset="0"/>
                        </a:rPr>
                        <a:t> </a:t>
                      </a:r>
                      <a:r>
                        <a:rPr lang="en-US" sz="1200" b="0" kern="1200" dirty="0" err="1">
                          <a:solidFill>
                            <a:schemeClr val="tx1"/>
                          </a:solidFill>
                          <a:effectLst/>
                          <a:latin typeface="Arial" panose="020B0604020202020204" pitchFamily="34" charset="0"/>
                          <a:ea typeface="+mn-ea"/>
                          <a:cs typeface="Arial" panose="020B0604020202020204" pitchFamily="34" charset="0"/>
                        </a:rPr>
                        <a:t>сарын</a:t>
                      </a:r>
                      <a:r>
                        <a:rPr lang="en-US" sz="1200" b="0" kern="1200" dirty="0">
                          <a:solidFill>
                            <a:schemeClr val="tx1"/>
                          </a:solidFill>
                          <a:effectLst/>
                          <a:latin typeface="Arial" panose="020B0604020202020204" pitchFamily="34" charset="0"/>
                          <a:ea typeface="+mn-ea"/>
                          <a:cs typeface="Arial" panose="020B0604020202020204" pitchFamily="34" charset="0"/>
                        </a:rPr>
                        <a:t> 04-ний </a:t>
                      </a:r>
                      <a:r>
                        <a:rPr lang="en-US" sz="1200" b="0" kern="1200" dirty="0" err="1">
                          <a:solidFill>
                            <a:schemeClr val="tx1"/>
                          </a:solidFill>
                          <a:effectLst/>
                          <a:latin typeface="Arial" panose="020B0604020202020204" pitchFamily="34" charset="0"/>
                          <a:ea typeface="+mn-ea"/>
                          <a:cs typeface="Arial" panose="020B0604020202020204" pitchFamily="34" charset="0"/>
                        </a:rPr>
                        <a:t>өдөр</a:t>
                      </a:r>
                      <a:r>
                        <a:rPr lang="en-US" sz="1200" b="0" kern="1200" dirty="0">
                          <a:solidFill>
                            <a:schemeClr val="tx1"/>
                          </a:solidFill>
                          <a:effectLst/>
                          <a:latin typeface="Arial" panose="020B0604020202020204" pitchFamily="34" charset="0"/>
                          <a:ea typeface="+mn-ea"/>
                          <a:cs typeface="Arial" panose="020B0604020202020204" pitchFamily="34" charset="0"/>
                        </a:rPr>
                        <a:t> </a:t>
                      </a:r>
                      <a:r>
                        <a:rPr lang="en-US" sz="1200" b="0" kern="1200" dirty="0" err="1">
                          <a:solidFill>
                            <a:schemeClr val="tx1"/>
                          </a:solidFill>
                          <a:effectLst/>
                          <a:latin typeface="Arial" panose="020B0604020202020204" pitchFamily="34" charset="0"/>
                          <a:ea typeface="+mn-ea"/>
                          <a:cs typeface="Arial" panose="020B0604020202020204" pitchFamily="34" charset="0"/>
                        </a:rPr>
                        <a:t>Улсын</a:t>
                      </a:r>
                      <a:r>
                        <a:rPr lang="en-US" sz="1200" b="0" kern="1200" dirty="0">
                          <a:solidFill>
                            <a:schemeClr val="tx1"/>
                          </a:solidFill>
                          <a:effectLst/>
                          <a:latin typeface="Arial" panose="020B0604020202020204" pitchFamily="34" charset="0"/>
                          <a:ea typeface="+mn-ea"/>
                          <a:cs typeface="Arial" panose="020B0604020202020204" pitchFamily="34" charset="0"/>
                        </a:rPr>
                        <a:t> </a:t>
                      </a:r>
                      <a:r>
                        <a:rPr lang="en-US" sz="1200" b="0" kern="1200" dirty="0" err="1">
                          <a:solidFill>
                            <a:schemeClr val="tx1"/>
                          </a:solidFill>
                          <a:effectLst/>
                          <a:latin typeface="Arial" panose="020B0604020202020204" pitchFamily="34" charset="0"/>
                          <a:ea typeface="+mn-ea"/>
                          <a:cs typeface="Arial" panose="020B0604020202020204" pitchFamily="34" charset="0"/>
                        </a:rPr>
                        <a:t>Их</a:t>
                      </a:r>
                      <a:r>
                        <a:rPr lang="en-US" sz="1200" b="0" kern="1200" dirty="0">
                          <a:solidFill>
                            <a:schemeClr val="tx1"/>
                          </a:solidFill>
                          <a:effectLst/>
                          <a:latin typeface="Arial" panose="020B0604020202020204" pitchFamily="34" charset="0"/>
                          <a:ea typeface="+mn-ea"/>
                          <a:cs typeface="Arial" panose="020B0604020202020204" pitchFamily="34" charset="0"/>
                        </a:rPr>
                        <a:t> </a:t>
                      </a:r>
                      <a:r>
                        <a:rPr lang="en-US" sz="1200" b="0" kern="1200" dirty="0" err="1">
                          <a:solidFill>
                            <a:schemeClr val="tx1"/>
                          </a:solidFill>
                          <a:effectLst/>
                          <a:latin typeface="Arial" panose="020B0604020202020204" pitchFamily="34" charset="0"/>
                          <a:ea typeface="+mn-ea"/>
                          <a:cs typeface="Arial" panose="020B0604020202020204" pitchFamily="34" charset="0"/>
                        </a:rPr>
                        <a:t>Хуралд</a:t>
                      </a:r>
                      <a:r>
                        <a:rPr lang="en-US" sz="1200" b="0" kern="1200" dirty="0">
                          <a:solidFill>
                            <a:schemeClr val="tx1"/>
                          </a:solidFill>
                          <a:effectLst/>
                          <a:latin typeface="Arial" panose="020B0604020202020204" pitchFamily="34" charset="0"/>
                          <a:ea typeface="+mn-ea"/>
                          <a:cs typeface="Arial" panose="020B0604020202020204" pitchFamily="34" charset="0"/>
                        </a:rPr>
                        <a:t> </a:t>
                      </a:r>
                      <a:r>
                        <a:rPr lang="en-US" sz="1200" b="0" kern="1200" dirty="0" err="1">
                          <a:solidFill>
                            <a:schemeClr val="tx1"/>
                          </a:solidFill>
                          <a:effectLst/>
                          <a:latin typeface="Arial" panose="020B0604020202020204" pitchFamily="34" charset="0"/>
                          <a:ea typeface="+mn-ea"/>
                          <a:cs typeface="Arial" panose="020B0604020202020204" pitchFamily="34" charset="0"/>
                        </a:rPr>
                        <a:t>өргөн</a:t>
                      </a:r>
                      <a:r>
                        <a:rPr lang="en-US" sz="1200" b="0" kern="1200" dirty="0">
                          <a:solidFill>
                            <a:schemeClr val="tx1"/>
                          </a:solidFill>
                          <a:effectLst/>
                          <a:latin typeface="Arial" panose="020B0604020202020204" pitchFamily="34" charset="0"/>
                          <a:ea typeface="+mn-ea"/>
                          <a:cs typeface="Arial" panose="020B0604020202020204" pitchFamily="34" charset="0"/>
                        </a:rPr>
                        <a:t> </a:t>
                      </a:r>
                      <a:r>
                        <a:rPr lang="en-US" sz="1200" b="0" kern="1200" dirty="0" err="1">
                          <a:solidFill>
                            <a:schemeClr val="tx1"/>
                          </a:solidFill>
                          <a:effectLst/>
                          <a:latin typeface="Arial" panose="020B0604020202020204" pitchFamily="34" charset="0"/>
                          <a:ea typeface="+mn-ea"/>
                          <a:cs typeface="Arial" panose="020B0604020202020204" pitchFamily="34" charset="0"/>
                        </a:rPr>
                        <a:t>мэдүүлсэн</a:t>
                      </a:r>
                      <a:r>
                        <a:rPr lang="x-none" sz="1200" b="0" kern="1200" dirty="0">
                          <a:solidFill>
                            <a:schemeClr val="tx1"/>
                          </a:solidFill>
                          <a:effectLst/>
                          <a:latin typeface="Arial" panose="020B0604020202020204" pitchFamily="34" charset="0"/>
                          <a:ea typeface="+mn-ea"/>
                          <a:cs typeface="Arial" panose="020B0604020202020204" pitchFamily="34" charset="0"/>
                        </a:rPr>
                        <a:t>.</a:t>
                      </a:r>
                      <a:endParaRPr lang="en-US" sz="1200" b="0" dirty="0">
                        <a:solidFill>
                          <a:schemeClr val="tx1"/>
                        </a:solidFill>
                        <a:effectLst/>
                        <a:latin typeface="Arial" panose="020B0604020202020204" pitchFamily="34" charset="0"/>
                        <a:ea typeface="Calibri"/>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67415620"/>
                  </a:ext>
                </a:extLst>
              </a:tr>
              <a:tr h="623222">
                <a:tc>
                  <a:txBody>
                    <a:bodyPr/>
                    <a:lstStyle/>
                    <a:p>
                      <a:pPr algn="ctr" fontAlgn="b"/>
                      <a:r>
                        <a:rPr lang="en-US" sz="1200" b="1" i="0" u="none" strike="noStrike" dirty="0">
                          <a:solidFill>
                            <a:schemeClr val="tx1"/>
                          </a:solidFill>
                          <a:effectLst/>
                          <a:latin typeface="Montserrat" pitchFamily="2" charset="0"/>
                          <a:cs typeface="Arial" panose="020B0604020202020204" pitchFamily="34" charset="0"/>
                        </a:rPr>
                        <a:t>11.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675010" rtl="0" eaLnBrk="1" fontAlgn="auto" latinLnBrk="0" hangingPunct="1">
                        <a:lnSpc>
                          <a:spcPct val="100000"/>
                        </a:lnSpc>
                        <a:spcBef>
                          <a:spcPts val="0"/>
                        </a:spcBef>
                        <a:spcAft>
                          <a:spcPts val="0"/>
                        </a:spcAft>
                        <a:buClrTx/>
                        <a:buSzTx/>
                        <a:buFontTx/>
                        <a:buNone/>
                        <a:tabLst/>
                        <a:defRPr/>
                      </a:pPr>
                      <a:r>
                        <a:rPr lang="mn-MN" sz="1200" b="1" dirty="0">
                          <a:solidFill>
                            <a:schemeClr val="tx1"/>
                          </a:solidFill>
                          <a:latin typeface="Arial" panose="020B0604020202020204" pitchFamily="34" charset="0"/>
                          <a:cs typeface="Arial" panose="020B0604020202020204" pitchFamily="34" charset="0"/>
                        </a:rPr>
                        <a:t>Холбооны эрх зүйн байдлын тухай хууль, </a:t>
                      </a:r>
                      <a:r>
                        <a:rPr lang="x-none" sz="1200" b="1" dirty="0">
                          <a:solidFill>
                            <a:schemeClr val="tx1"/>
                          </a:solidFill>
                          <a:latin typeface="Arial" panose="020B0604020202020204" pitchFamily="34" charset="0"/>
                          <a:cs typeface="Arial" panose="020B0604020202020204" pitchFamily="34" charset="0"/>
                        </a:rPr>
                        <a:t>С</a:t>
                      </a:r>
                      <a:r>
                        <a:rPr lang="mn-MN" sz="1200" b="1" dirty="0">
                          <a:solidFill>
                            <a:schemeClr val="tx1"/>
                          </a:solidFill>
                          <a:latin typeface="Arial" panose="020B0604020202020204" pitchFamily="34" charset="0"/>
                          <a:cs typeface="Arial" panose="020B0604020202020204" pitchFamily="34" charset="0"/>
                        </a:rPr>
                        <a:t>ангийн эрх зүйн байдлын тухай хуулийн төсөл</a:t>
                      </a:r>
                    </a:p>
                    <a:p>
                      <a:pPr marL="0" marR="0" algn="l">
                        <a:spcBef>
                          <a:spcPts val="0"/>
                        </a:spcBef>
                        <a:spcAft>
                          <a:spcPts val="0"/>
                        </a:spcAft>
                      </a:pPr>
                      <a:endParaRPr lang="en-US" sz="1200" b="1" dirty="0">
                        <a:solidFill>
                          <a:schemeClr val="tx1"/>
                        </a:solidFill>
                        <a:effectLst/>
                        <a:latin typeface="Arial" panose="020B0604020202020204" pitchFamily="34" charset="0"/>
                        <a:ea typeface="Calibri"/>
                        <a:cs typeface="Arial" panose="020B0604020202020204" pitchFamily="34" charset="0"/>
                      </a:endParaRPr>
                    </a:p>
                  </a:txBody>
                  <a:tcPr marL="44640" marR="44640" marT="44640" marB="446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8900" marR="79375" lvl="0" indent="0" algn="just" defTabSz="675010" rtl="0" eaLnBrk="1" fontAlgn="auto" latinLnBrk="0" hangingPunct="1">
                        <a:lnSpc>
                          <a:spcPct val="100000"/>
                        </a:lnSpc>
                        <a:spcBef>
                          <a:spcPts val="0"/>
                        </a:spcBef>
                        <a:spcAft>
                          <a:spcPts val="0"/>
                        </a:spcAft>
                        <a:buClrTx/>
                        <a:buSzTx/>
                        <a:buFontTx/>
                        <a:buNone/>
                        <a:tabLst>
                          <a:tab pos="179070" algn="l"/>
                        </a:tabLst>
                        <a:defRPr/>
                      </a:pPr>
                      <a:r>
                        <a:rPr lang="en-US" sz="1200" kern="1200" dirty="0">
                          <a:solidFill>
                            <a:schemeClr val="tx1"/>
                          </a:solidFill>
                          <a:effectLst/>
                          <a:latin typeface="Arial" panose="020B0604020202020204" pitchFamily="34" charset="0"/>
                          <a:ea typeface="+mn-ea"/>
                          <a:cs typeface="Arial" panose="020B0604020202020204" pitchFamily="34" charset="0"/>
                        </a:rPr>
                        <a:t>2021 </a:t>
                      </a:r>
                      <a:r>
                        <a:rPr lang="en-US" sz="1200" kern="1200" dirty="0" err="1">
                          <a:solidFill>
                            <a:schemeClr val="tx1"/>
                          </a:solidFill>
                          <a:effectLst/>
                          <a:latin typeface="Arial" panose="020B0604020202020204" pitchFamily="34" charset="0"/>
                          <a:ea typeface="+mn-ea"/>
                          <a:cs typeface="Arial" panose="020B0604020202020204" pitchFamily="34" charset="0"/>
                        </a:rPr>
                        <a:t>оны</a:t>
                      </a:r>
                      <a:r>
                        <a:rPr lang="en-US" sz="1200" kern="1200" dirty="0">
                          <a:solidFill>
                            <a:schemeClr val="tx1"/>
                          </a:solidFill>
                          <a:effectLst/>
                          <a:latin typeface="Arial" panose="020B0604020202020204" pitchFamily="34" charset="0"/>
                          <a:ea typeface="+mn-ea"/>
                          <a:cs typeface="Arial" panose="020B0604020202020204" pitchFamily="34" charset="0"/>
                        </a:rPr>
                        <a:t> 11 </a:t>
                      </a:r>
                      <a:r>
                        <a:rPr lang="en-US" sz="1200" kern="1200" dirty="0" err="1">
                          <a:solidFill>
                            <a:schemeClr val="tx1"/>
                          </a:solidFill>
                          <a:effectLst/>
                          <a:latin typeface="Arial" panose="020B0604020202020204" pitchFamily="34" charset="0"/>
                          <a:ea typeface="+mn-ea"/>
                          <a:cs typeface="Arial" panose="020B0604020202020204" pitchFamily="34" charset="0"/>
                        </a:rPr>
                        <a:t>дүгээр</a:t>
                      </a:r>
                      <a:r>
                        <a:rPr lang="en-US" sz="1200" kern="1200" dirty="0">
                          <a:solidFill>
                            <a:schemeClr val="tx1"/>
                          </a:solidFill>
                          <a:effectLst/>
                          <a:latin typeface="Arial" panose="020B0604020202020204" pitchFamily="34" charset="0"/>
                          <a:ea typeface="+mn-ea"/>
                          <a:cs typeface="Arial" panose="020B0604020202020204" pitchFamily="34" charset="0"/>
                        </a:rPr>
                        <a:t> </a:t>
                      </a:r>
                      <a:r>
                        <a:rPr lang="en-US" sz="1200" kern="1200" dirty="0" err="1">
                          <a:solidFill>
                            <a:schemeClr val="tx1"/>
                          </a:solidFill>
                          <a:effectLst/>
                          <a:latin typeface="Arial" panose="020B0604020202020204" pitchFamily="34" charset="0"/>
                          <a:ea typeface="+mn-ea"/>
                          <a:cs typeface="Arial" panose="020B0604020202020204" pitchFamily="34" charset="0"/>
                        </a:rPr>
                        <a:t>сарын</a:t>
                      </a:r>
                      <a:r>
                        <a:rPr lang="en-US" sz="1200" kern="1200" dirty="0">
                          <a:solidFill>
                            <a:schemeClr val="tx1"/>
                          </a:solidFill>
                          <a:effectLst/>
                          <a:latin typeface="Arial" panose="020B0604020202020204" pitchFamily="34" charset="0"/>
                          <a:ea typeface="+mn-ea"/>
                          <a:cs typeface="Arial" panose="020B0604020202020204" pitchFamily="34" charset="0"/>
                        </a:rPr>
                        <a:t> 24-ний </a:t>
                      </a:r>
                      <a:r>
                        <a:rPr lang="en-US" sz="1200" kern="1200" dirty="0" err="1">
                          <a:solidFill>
                            <a:schemeClr val="tx1"/>
                          </a:solidFill>
                          <a:effectLst/>
                          <a:latin typeface="Arial" panose="020B0604020202020204" pitchFamily="34" charset="0"/>
                          <a:ea typeface="+mn-ea"/>
                          <a:cs typeface="Arial" panose="020B0604020202020204" pitchFamily="34" charset="0"/>
                        </a:rPr>
                        <a:t>өдөр</a:t>
                      </a:r>
                      <a:r>
                        <a:rPr lang="en-US" sz="1200" kern="1200" dirty="0">
                          <a:solidFill>
                            <a:schemeClr val="tx1"/>
                          </a:solidFill>
                          <a:effectLst/>
                          <a:latin typeface="Arial" panose="020B0604020202020204" pitchFamily="34" charset="0"/>
                          <a:ea typeface="+mn-ea"/>
                          <a:cs typeface="Arial" panose="020B0604020202020204" pitchFamily="34" charset="0"/>
                        </a:rPr>
                        <a:t> </a:t>
                      </a:r>
                      <a:r>
                        <a:rPr lang="en-US" sz="1200" kern="1200" dirty="0" err="1">
                          <a:solidFill>
                            <a:schemeClr val="tx1"/>
                          </a:solidFill>
                          <a:effectLst/>
                          <a:latin typeface="Arial" panose="020B0604020202020204" pitchFamily="34" charset="0"/>
                          <a:ea typeface="+mn-ea"/>
                          <a:cs typeface="Arial" panose="020B0604020202020204" pitchFamily="34" charset="0"/>
                        </a:rPr>
                        <a:t>Улсын</a:t>
                      </a:r>
                      <a:r>
                        <a:rPr lang="en-US" sz="1200" kern="1200" dirty="0">
                          <a:solidFill>
                            <a:schemeClr val="tx1"/>
                          </a:solidFill>
                          <a:effectLst/>
                          <a:latin typeface="Arial" panose="020B0604020202020204" pitchFamily="34" charset="0"/>
                          <a:ea typeface="+mn-ea"/>
                          <a:cs typeface="Arial" panose="020B0604020202020204" pitchFamily="34" charset="0"/>
                        </a:rPr>
                        <a:t> </a:t>
                      </a:r>
                      <a:r>
                        <a:rPr lang="en-US" sz="1200" kern="1200" dirty="0" err="1">
                          <a:solidFill>
                            <a:schemeClr val="tx1"/>
                          </a:solidFill>
                          <a:effectLst/>
                          <a:latin typeface="Arial" panose="020B0604020202020204" pitchFamily="34" charset="0"/>
                          <a:ea typeface="+mn-ea"/>
                          <a:cs typeface="Arial" panose="020B0604020202020204" pitchFamily="34" charset="0"/>
                        </a:rPr>
                        <a:t>Их</a:t>
                      </a:r>
                      <a:r>
                        <a:rPr lang="en-US" sz="1200" kern="1200" dirty="0">
                          <a:solidFill>
                            <a:schemeClr val="tx1"/>
                          </a:solidFill>
                          <a:effectLst/>
                          <a:latin typeface="Arial" panose="020B0604020202020204" pitchFamily="34" charset="0"/>
                          <a:ea typeface="+mn-ea"/>
                          <a:cs typeface="Arial" panose="020B0604020202020204" pitchFamily="34" charset="0"/>
                        </a:rPr>
                        <a:t> </a:t>
                      </a:r>
                      <a:r>
                        <a:rPr lang="en-US" sz="1200" kern="1200" dirty="0" err="1">
                          <a:solidFill>
                            <a:schemeClr val="tx1"/>
                          </a:solidFill>
                          <a:effectLst/>
                          <a:latin typeface="Arial" panose="020B0604020202020204" pitchFamily="34" charset="0"/>
                          <a:ea typeface="+mn-ea"/>
                          <a:cs typeface="Arial" panose="020B0604020202020204" pitchFamily="34" charset="0"/>
                        </a:rPr>
                        <a:t>Хуралд</a:t>
                      </a:r>
                      <a:r>
                        <a:rPr lang="en-US" sz="1200" kern="1200" dirty="0">
                          <a:solidFill>
                            <a:schemeClr val="tx1"/>
                          </a:solidFill>
                          <a:effectLst/>
                          <a:latin typeface="Arial" panose="020B0604020202020204" pitchFamily="34" charset="0"/>
                          <a:ea typeface="+mn-ea"/>
                          <a:cs typeface="Arial" panose="020B0604020202020204" pitchFamily="34" charset="0"/>
                        </a:rPr>
                        <a:t> </a:t>
                      </a:r>
                      <a:r>
                        <a:rPr lang="en-US" sz="1200" kern="1200" dirty="0" err="1">
                          <a:solidFill>
                            <a:schemeClr val="tx1"/>
                          </a:solidFill>
                          <a:effectLst/>
                          <a:latin typeface="Arial" panose="020B0604020202020204" pitchFamily="34" charset="0"/>
                          <a:ea typeface="+mn-ea"/>
                          <a:cs typeface="Arial" panose="020B0604020202020204" pitchFamily="34" charset="0"/>
                        </a:rPr>
                        <a:t>өргөн</a:t>
                      </a:r>
                      <a:r>
                        <a:rPr lang="en-US" sz="1200" kern="1200" dirty="0">
                          <a:solidFill>
                            <a:schemeClr val="tx1"/>
                          </a:solidFill>
                          <a:effectLst/>
                          <a:latin typeface="Arial" panose="020B0604020202020204" pitchFamily="34" charset="0"/>
                          <a:ea typeface="+mn-ea"/>
                          <a:cs typeface="Arial" panose="020B0604020202020204" pitchFamily="34" charset="0"/>
                        </a:rPr>
                        <a:t> </a:t>
                      </a:r>
                      <a:r>
                        <a:rPr lang="en-US" sz="1200" kern="1200" dirty="0" err="1">
                          <a:solidFill>
                            <a:schemeClr val="tx1"/>
                          </a:solidFill>
                          <a:effectLst/>
                          <a:latin typeface="Arial" panose="020B0604020202020204" pitchFamily="34" charset="0"/>
                          <a:ea typeface="+mn-ea"/>
                          <a:cs typeface="Arial" panose="020B0604020202020204" pitchFamily="34" charset="0"/>
                        </a:rPr>
                        <a:t>мэдүүлсэн</a:t>
                      </a:r>
                      <a:r>
                        <a:rPr lang="en-US" sz="1200" kern="1200" dirty="0">
                          <a:solidFill>
                            <a:schemeClr val="tx1"/>
                          </a:solidFill>
                          <a:effectLst/>
                          <a:latin typeface="Arial" panose="020B0604020202020204" pitchFamily="34" charset="0"/>
                          <a:ea typeface="+mn-ea"/>
                          <a:cs typeface="Arial" panose="020B0604020202020204" pitchFamily="34" charset="0"/>
                        </a:rPr>
                        <a:t>. 2022 </a:t>
                      </a:r>
                      <a:r>
                        <a:rPr lang="en-US" sz="1200" kern="1200" dirty="0" err="1">
                          <a:solidFill>
                            <a:schemeClr val="tx1"/>
                          </a:solidFill>
                          <a:effectLst/>
                          <a:latin typeface="Arial" panose="020B0604020202020204" pitchFamily="34" charset="0"/>
                          <a:ea typeface="+mn-ea"/>
                          <a:cs typeface="Arial" panose="020B0604020202020204" pitchFamily="34" charset="0"/>
                        </a:rPr>
                        <a:t>оны</a:t>
                      </a:r>
                      <a:r>
                        <a:rPr lang="en-US" sz="1200" kern="1200" dirty="0">
                          <a:solidFill>
                            <a:schemeClr val="tx1"/>
                          </a:solidFill>
                          <a:effectLst/>
                          <a:latin typeface="Arial" panose="020B0604020202020204" pitchFamily="34" charset="0"/>
                          <a:ea typeface="+mn-ea"/>
                          <a:cs typeface="Arial" panose="020B0604020202020204" pitchFamily="34" charset="0"/>
                        </a:rPr>
                        <a:t> 1 </a:t>
                      </a:r>
                      <a:r>
                        <a:rPr lang="en-US" sz="1200" kern="1200" dirty="0" err="1">
                          <a:solidFill>
                            <a:schemeClr val="tx1"/>
                          </a:solidFill>
                          <a:effectLst/>
                          <a:latin typeface="Arial" panose="020B0604020202020204" pitchFamily="34" charset="0"/>
                          <a:ea typeface="+mn-ea"/>
                          <a:cs typeface="Arial" panose="020B0604020202020204" pitchFamily="34" charset="0"/>
                        </a:rPr>
                        <a:t>дүгээр</a:t>
                      </a:r>
                      <a:r>
                        <a:rPr lang="en-US" sz="1200" kern="1200" dirty="0">
                          <a:solidFill>
                            <a:schemeClr val="tx1"/>
                          </a:solidFill>
                          <a:effectLst/>
                          <a:latin typeface="Arial" panose="020B0604020202020204" pitchFamily="34" charset="0"/>
                          <a:ea typeface="+mn-ea"/>
                          <a:cs typeface="Arial" panose="020B0604020202020204" pitchFamily="34" charset="0"/>
                        </a:rPr>
                        <a:t> </a:t>
                      </a:r>
                      <a:r>
                        <a:rPr lang="en-US" sz="1200" kern="1200" dirty="0" err="1">
                          <a:solidFill>
                            <a:schemeClr val="tx1"/>
                          </a:solidFill>
                          <a:effectLst/>
                          <a:latin typeface="Arial" panose="020B0604020202020204" pitchFamily="34" charset="0"/>
                          <a:ea typeface="+mn-ea"/>
                          <a:cs typeface="Arial" panose="020B0604020202020204" pitchFamily="34" charset="0"/>
                        </a:rPr>
                        <a:t>сарын</a:t>
                      </a:r>
                      <a:r>
                        <a:rPr lang="en-US" sz="1200" kern="1200" dirty="0">
                          <a:solidFill>
                            <a:schemeClr val="tx1"/>
                          </a:solidFill>
                          <a:effectLst/>
                          <a:latin typeface="Arial" panose="020B0604020202020204" pitchFamily="34" charset="0"/>
                          <a:ea typeface="+mn-ea"/>
                          <a:cs typeface="Arial" panose="020B0604020202020204" pitchFamily="34" charset="0"/>
                        </a:rPr>
                        <a:t> 06-ны </a:t>
                      </a:r>
                      <a:r>
                        <a:rPr lang="en-US" sz="1200" kern="1200" dirty="0" err="1">
                          <a:solidFill>
                            <a:schemeClr val="tx1"/>
                          </a:solidFill>
                          <a:effectLst/>
                          <a:latin typeface="Arial" panose="020B0604020202020204" pitchFamily="34" charset="0"/>
                          <a:ea typeface="+mn-ea"/>
                          <a:cs typeface="Arial" panose="020B0604020202020204" pitchFamily="34" charset="0"/>
                        </a:rPr>
                        <a:t>өдөр</a:t>
                      </a:r>
                      <a:r>
                        <a:rPr lang="en-US" sz="1200" kern="1200" dirty="0">
                          <a:solidFill>
                            <a:schemeClr val="tx1"/>
                          </a:solidFill>
                          <a:effectLst/>
                          <a:latin typeface="Arial" panose="020B0604020202020204" pitchFamily="34" charset="0"/>
                          <a:ea typeface="+mn-ea"/>
                          <a:cs typeface="Arial" panose="020B0604020202020204" pitchFamily="34" charset="0"/>
                        </a:rPr>
                        <a:t> </a:t>
                      </a:r>
                      <a:r>
                        <a:rPr lang="en-US" sz="1200" kern="1200" dirty="0" err="1">
                          <a:solidFill>
                            <a:schemeClr val="tx1"/>
                          </a:solidFill>
                          <a:effectLst/>
                          <a:latin typeface="Arial" panose="020B0604020202020204" pitchFamily="34" charset="0"/>
                          <a:ea typeface="+mn-ea"/>
                          <a:cs typeface="Arial" panose="020B0604020202020204" pitchFamily="34" charset="0"/>
                        </a:rPr>
                        <a:t>МАНамын</a:t>
                      </a:r>
                      <a:r>
                        <a:rPr lang="en-US" sz="1200" kern="1200" dirty="0">
                          <a:solidFill>
                            <a:schemeClr val="tx1"/>
                          </a:solidFill>
                          <a:effectLst/>
                          <a:latin typeface="Arial" panose="020B0604020202020204" pitchFamily="34" charset="0"/>
                          <a:ea typeface="+mn-ea"/>
                          <a:cs typeface="Arial" panose="020B0604020202020204" pitchFamily="34" charset="0"/>
                        </a:rPr>
                        <a:t> </a:t>
                      </a:r>
                      <a:r>
                        <a:rPr lang="en-US" sz="1200" kern="1200" dirty="0" err="1">
                          <a:solidFill>
                            <a:schemeClr val="tx1"/>
                          </a:solidFill>
                          <a:effectLst/>
                          <a:latin typeface="Arial" panose="020B0604020202020204" pitchFamily="34" charset="0"/>
                          <a:ea typeface="+mn-ea"/>
                          <a:cs typeface="Arial" panose="020B0604020202020204" pitchFamily="34" charset="0"/>
                        </a:rPr>
                        <a:t>бүлгээс</a:t>
                      </a:r>
                      <a:r>
                        <a:rPr lang="en-US" sz="1200" kern="1200" dirty="0">
                          <a:solidFill>
                            <a:schemeClr val="tx1"/>
                          </a:solidFill>
                          <a:effectLst/>
                          <a:latin typeface="Arial" panose="020B0604020202020204" pitchFamily="34" charset="0"/>
                          <a:ea typeface="+mn-ea"/>
                          <a:cs typeface="Arial" panose="020B0604020202020204" pitchFamily="34" charset="0"/>
                        </a:rPr>
                        <a:t> </a:t>
                      </a:r>
                      <a:r>
                        <a:rPr lang="en-US" sz="1200" kern="1200" dirty="0" err="1">
                          <a:solidFill>
                            <a:schemeClr val="tx1"/>
                          </a:solidFill>
                          <a:effectLst/>
                          <a:latin typeface="Arial" panose="020B0604020202020204" pitchFamily="34" charset="0"/>
                          <a:ea typeface="+mn-ea"/>
                          <a:cs typeface="Arial" panose="020B0604020202020204" pitchFamily="34" charset="0"/>
                        </a:rPr>
                        <a:t>завсарлага</a:t>
                      </a:r>
                      <a:r>
                        <a:rPr lang="en-US" sz="1200" kern="1200" dirty="0">
                          <a:solidFill>
                            <a:schemeClr val="tx1"/>
                          </a:solidFill>
                          <a:effectLst/>
                          <a:latin typeface="Arial" panose="020B0604020202020204" pitchFamily="34" charset="0"/>
                          <a:ea typeface="+mn-ea"/>
                          <a:cs typeface="Arial" panose="020B0604020202020204" pitchFamily="34" charset="0"/>
                        </a:rPr>
                        <a:t> </a:t>
                      </a:r>
                      <a:r>
                        <a:rPr lang="en-US" sz="1200" kern="1200" dirty="0" err="1">
                          <a:solidFill>
                            <a:schemeClr val="tx1"/>
                          </a:solidFill>
                          <a:effectLst/>
                          <a:latin typeface="Arial" panose="020B0604020202020204" pitchFamily="34" charset="0"/>
                          <a:ea typeface="+mn-ea"/>
                          <a:cs typeface="Arial" panose="020B0604020202020204" pitchFamily="34" charset="0"/>
                        </a:rPr>
                        <a:t>авч</a:t>
                      </a:r>
                      <a:r>
                        <a:rPr lang="en-US" sz="1200" kern="1200" dirty="0">
                          <a:solidFill>
                            <a:schemeClr val="tx1"/>
                          </a:solidFill>
                          <a:effectLst/>
                          <a:latin typeface="Arial" panose="020B0604020202020204" pitchFamily="34" charset="0"/>
                          <a:ea typeface="+mn-ea"/>
                          <a:cs typeface="Arial" panose="020B0604020202020204" pitchFamily="34" charset="0"/>
                        </a:rPr>
                        <a:t> </a:t>
                      </a:r>
                      <a:r>
                        <a:rPr lang="en-US" sz="1200" kern="1200" dirty="0" err="1">
                          <a:solidFill>
                            <a:schemeClr val="tx1"/>
                          </a:solidFill>
                          <a:effectLst/>
                          <a:latin typeface="Arial" panose="020B0604020202020204" pitchFamily="34" charset="0"/>
                          <a:ea typeface="+mn-ea"/>
                          <a:cs typeface="Arial" panose="020B0604020202020204" pitchFamily="34" charset="0"/>
                        </a:rPr>
                        <a:t>түр</a:t>
                      </a:r>
                      <a:r>
                        <a:rPr lang="en-US" sz="1200" kern="1200" dirty="0">
                          <a:solidFill>
                            <a:schemeClr val="tx1"/>
                          </a:solidFill>
                          <a:effectLst/>
                          <a:latin typeface="Arial" panose="020B0604020202020204" pitchFamily="34" charset="0"/>
                          <a:ea typeface="+mn-ea"/>
                          <a:cs typeface="Arial" panose="020B0604020202020204" pitchFamily="34" charset="0"/>
                        </a:rPr>
                        <a:t> </a:t>
                      </a:r>
                      <a:r>
                        <a:rPr lang="en-US" sz="1200" kern="1200" dirty="0" err="1">
                          <a:solidFill>
                            <a:schemeClr val="tx1"/>
                          </a:solidFill>
                          <a:effectLst/>
                          <a:latin typeface="Arial" panose="020B0604020202020204" pitchFamily="34" charset="0"/>
                          <a:ea typeface="+mn-ea"/>
                          <a:cs typeface="Arial" panose="020B0604020202020204" pitchFamily="34" charset="0"/>
                        </a:rPr>
                        <a:t>хойшлуулсан</a:t>
                      </a:r>
                      <a:r>
                        <a:rPr lang="en-US" sz="1200" kern="1200" dirty="0">
                          <a:solidFill>
                            <a:schemeClr val="tx1"/>
                          </a:solidFill>
                          <a:effectLst/>
                          <a:latin typeface="+mn-lt"/>
                          <a:ea typeface="+mn-ea"/>
                          <a:cs typeface="+mn-cs"/>
                        </a:rPr>
                        <a:t>.</a:t>
                      </a:r>
                      <a:r>
                        <a:rPr lang="x-none" sz="1200" dirty="0">
                          <a:effectLst/>
                        </a:rPr>
                        <a:t> </a:t>
                      </a:r>
                      <a:endParaRPr lang="en-US" sz="1200" b="0" dirty="0">
                        <a:solidFill>
                          <a:schemeClr val="tx1"/>
                        </a:solidFill>
                        <a:effectLst/>
                        <a:latin typeface="Arial" panose="020B0604020202020204" pitchFamily="34" charset="0"/>
                        <a:ea typeface="Calibri"/>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53405470"/>
                  </a:ext>
                </a:extLst>
              </a:tr>
            </a:tbl>
          </a:graphicData>
        </a:graphic>
      </p:graphicFrame>
    </p:spTree>
    <p:extLst>
      <p:ext uri="{BB962C8B-B14F-4D97-AF65-F5344CB8AC3E}">
        <p14:creationId xmlns:p14="http://schemas.microsoft.com/office/powerpoint/2010/main" val="29435293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40436F2-737D-6C47-AB11-54F7784752D4}"/>
              </a:ext>
            </a:extLst>
          </p:cNvPr>
          <p:cNvSpPr/>
          <p:nvPr/>
        </p:nvSpPr>
        <p:spPr>
          <a:xfrm>
            <a:off x="1074283" y="1879856"/>
            <a:ext cx="4801412" cy="3924300"/>
          </a:xfrm>
          <a:prstGeom prst="rect">
            <a:avLst/>
          </a:prstGeom>
          <a:solidFill>
            <a:srgbClr val="0F16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mn-MN" sz="1200" dirty="0"/>
              <a:t> </a:t>
            </a:r>
            <a:endParaRPr lang="x-none" sz="1200" dirty="0"/>
          </a:p>
          <a:p>
            <a:endParaRPr lang="x-none" sz="1200" dirty="0"/>
          </a:p>
          <a:p>
            <a:endParaRPr lang="x-none" sz="1200" dirty="0"/>
          </a:p>
          <a:p>
            <a:pPr algn="just"/>
            <a:r>
              <a:rPr lang="mn-MN" dirty="0">
                <a:latin typeface="Arial" panose="020B0604020202020204" pitchFamily="34" charset="0"/>
                <a:cs typeface="Arial" panose="020B0604020202020204" pitchFamily="34" charset="0"/>
              </a:rPr>
              <a:t>Хүүхдийг үрчлүүлэх эсэх асуудлаар дүгнэлт гаргах чиг үүрэг бүхий орон тооны бус Үрчлэлийн зөвлөл </a:t>
            </a:r>
            <a:r>
              <a:rPr lang="x-none" dirty="0">
                <a:latin typeface="Arial" panose="020B0604020202020204" pitchFamily="34" charset="0"/>
                <a:cs typeface="Arial" panose="020B0604020202020204" pitchFamily="34" charset="0"/>
              </a:rPr>
              <a:t>Гэр бүл, хүүхдийн асуудал хариуцсан төрийн захиргааны байгууллагын дэргэд ажиллана</a:t>
            </a:r>
            <a:r>
              <a:rPr lang="mn-MN" dirty="0">
                <a:latin typeface="Arial" panose="020B0604020202020204" pitchFamily="34" charset="0"/>
                <a:cs typeface="Arial" panose="020B0604020202020204" pitchFamily="34" charset="0"/>
              </a:rPr>
              <a:t>. Үрчлэлийн зөвлөлийн ажиллах журмыг гэр бүл, хүүхдийн асуудал эрхэлсэн Засгийн газрын гишүүн батална. </a:t>
            </a:r>
            <a:endParaRPr lang="x-none" sz="1400" dirty="0">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4F1A6ECE-5323-1947-9EF5-DD9832BC088D}"/>
              </a:ext>
            </a:extLst>
          </p:cNvPr>
          <p:cNvSpPr/>
          <p:nvPr/>
        </p:nvSpPr>
        <p:spPr>
          <a:xfrm>
            <a:off x="6305561" y="1879856"/>
            <a:ext cx="4801412" cy="3924300"/>
          </a:xfrm>
          <a:prstGeom prst="rect">
            <a:avLst/>
          </a:prstGeom>
          <a:solidFill>
            <a:srgbClr val="0F16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x-none" sz="1400" dirty="0"/>
          </a:p>
          <a:p>
            <a:endParaRPr lang="x-none" sz="1400" dirty="0"/>
          </a:p>
          <a:p>
            <a:endParaRPr lang="x-none" sz="1400" dirty="0"/>
          </a:p>
          <a:p>
            <a:endParaRPr lang="x-none" sz="1400" dirty="0"/>
          </a:p>
          <a:p>
            <a:pPr algn="just"/>
            <a:r>
              <a:rPr lang="mn-MN" sz="1400" dirty="0">
                <a:latin typeface="Arial" panose="020B0604020202020204" pitchFamily="34" charset="0"/>
                <a:cs typeface="Arial" panose="020B0604020202020204" pitchFamily="34" charset="0"/>
              </a:rPr>
              <a:t>Харьяатын асуудал эрхэлсэн төрийн захиргааны байгууллагын дэргэд Монгол Улсын харьяат хүүхдийг гадаадын гэр бүл, иргэнд үрчлүүлэх талаар дүгнэлт гаргах үүрэг бүхий Гадаад Үрчлэлтийн зөвлөл ажиллана. </a:t>
            </a:r>
            <a:endParaRPr lang="x-none" sz="1400" dirty="0">
              <a:latin typeface="Arial" panose="020B0604020202020204" pitchFamily="34" charset="0"/>
              <a:cs typeface="Arial" panose="020B0604020202020204" pitchFamily="34" charset="0"/>
            </a:endParaRPr>
          </a:p>
          <a:p>
            <a:pPr algn="just"/>
            <a:r>
              <a:rPr lang="mn-MN" sz="1400" dirty="0">
                <a:latin typeface="Arial" panose="020B0604020202020204" pitchFamily="34" charset="0"/>
                <a:cs typeface="Arial" panose="020B0604020202020204" pitchFamily="34" charset="0"/>
              </a:rPr>
              <a:t>  </a:t>
            </a:r>
            <a:endParaRPr lang="x-none" sz="1400" dirty="0">
              <a:latin typeface="Arial" panose="020B0604020202020204" pitchFamily="34" charset="0"/>
              <a:cs typeface="Arial" panose="020B0604020202020204" pitchFamily="34" charset="0"/>
            </a:endParaRPr>
          </a:p>
          <a:p>
            <a:pPr algn="just"/>
            <a:r>
              <a:rPr lang="mn-MN" sz="1400" dirty="0">
                <a:latin typeface="Arial" panose="020B0604020202020204" pitchFamily="34" charset="0"/>
                <a:cs typeface="Arial" panose="020B0604020202020204" pitchFamily="34" charset="0"/>
              </a:rPr>
              <a:t>Монгол Улсын харьяат хүүхдийг гадаадын харьяат гэр бүл, иргэнд үрчлүүлэх чиг үүрэг бүхий Үрчлэлийн зөвлөлийн  бүрэлдэхүүн, ажиллах журмыг хууль зүйн, гадаад харилцааны асуудал эрхэлсэн Засгийн газрын гишүүн, гадаадын харьяат гэр бүлтэй ярилцлага хийх журмыг харьяатын асуудал эрхэлсэн төрийн захиргааны байгууллага батална.</a:t>
            </a:r>
            <a:endParaRPr lang="x-none" sz="1400" dirty="0">
              <a:latin typeface="Arial" panose="020B0604020202020204" pitchFamily="34" charset="0"/>
              <a:cs typeface="Arial" panose="020B0604020202020204" pitchFamily="34" charset="0"/>
            </a:endParaRPr>
          </a:p>
          <a:p>
            <a:endParaRPr lang="x-none" sz="140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4995DA80-65A6-5149-8573-B9F705F68370}"/>
              </a:ext>
            </a:extLst>
          </p:cNvPr>
          <p:cNvSpPr txBox="1"/>
          <p:nvPr/>
        </p:nvSpPr>
        <p:spPr>
          <a:xfrm>
            <a:off x="5575401" y="570441"/>
            <a:ext cx="1248290" cy="369332"/>
          </a:xfrm>
          <a:prstGeom prst="rect">
            <a:avLst/>
          </a:prstGeom>
          <a:noFill/>
        </p:spPr>
        <p:txBody>
          <a:bodyPr wrap="none" rtlCol="0">
            <a:spAutoFit/>
          </a:bodyPr>
          <a:lstStyle/>
          <a:p>
            <a:r>
              <a:rPr lang="x-none" b="1" dirty="0">
                <a:latin typeface="Arial" panose="020B0604020202020204" pitchFamily="34" charset="0"/>
                <a:cs typeface="Arial" panose="020B0604020202020204" pitchFamily="34" charset="0"/>
              </a:rPr>
              <a:t>ҮРЧЛЭЛТ</a:t>
            </a:r>
            <a:endParaRPr lang="x-none" dirty="0">
              <a:latin typeface="Arial" panose="020B0604020202020204" pitchFamily="34" charset="0"/>
              <a:cs typeface="Arial" panose="020B0604020202020204" pitchFamily="34" charset="0"/>
            </a:endParaRPr>
          </a:p>
        </p:txBody>
      </p:sp>
      <p:sp>
        <p:nvSpPr>
          <p:cNvPr id="6" name="Rectangle: Rounded Corners 8">
            <a:extLst>
              <a:ext uri="{FF2B5EF4-FFF2-40B4-BE49-F238E27FC236}">
                <a16:creationId xmlns:a16="http://schemas.microsoft.com/office/drawing/2014/main" id="{EDF46100-D639-4E4F-8C38-E608289DB030}"/>
              </a:ext>
            </a:extLst>
          </p:cNvPr>
          <p:cNvSpPr/>
          <p:nvPr/>
        </p:nvSpPr>
        <p:spPr>
          <a:xfrm>
            <a:off x="5875695" y="1053844"/>
            <a:ext cx="647702" cy="45719"/>
          </a:xfrm>
          <a:prstGeom prst="roundRect">
            <a:avLst>
              <a:gd name="adj" fmla="val 50000"/>
            </a:avLst>
          </a:prstGeom>
          <a:solidFill>
            <a:srgbClr val="FF9A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1E587FE4-CAB2-AE44-83FC-47D27894C82B}"/>
              </a:ext>
            </a:extLst>
          </p:cNvPr>
          <p:cNvSpPr txBox="1"/>
          <p:nvPr/>
        </p:nvSpPr>
        <p:spPr>
          <a:xfrm>
            <a:off x="2295182" y="2034196"/>
            <a:ext cx="2359613" cy="369332"/>
          </a:xfrm>
          <a:prstGeom prst="rect">
            <a:avLst/>
          </a:prstGeom>
          <a:noFill/>
        </p:spPr>
        <p:txBody>
          <a:bodyPr wrap="square" rtlCol="0">
            <a:spAutoFit/>
          </a:bodyPr>
          <a:lstStyle/>
          <a:p>
            <a:pPr algn="ctr"/>
            <a:r>
              <a:rPr lang="x-none" b="1" dirty="0">
                <a:solidFill>
                  <a:schemeClr val="bg1"/>
                </a:solidFill>
                <a:latin typeface="Arial" panose="020B0604020202020204" pitchFamily="34" charset="0"/>
                <a:cs typeface="Arial" panose="020B0604020202020204" pitchFamily="34" charset="0"/>
              </a:rPr>
              <a:t>ДОТООД ҮРЧЛЭЛТ</a:t>
            </a:r>
            <a:endParaRPr lang="en-US" dirty="0">
              <a:solidFill>
                <a:schemeClr val="bg1"/>
              </a:solidFill>
              <a:latin typeface="Arial" panose="020B0604020202020204" pitchFamily="34" charset="0"/>
              <a:cs typeface="Arial" panose="020B0604020202020204" pitchFamily="34" charset="0"/>
            </a:endParaRPr>
          </a:p>
        </p:txBody>
      </p:sp>
      <p:sp>
        <p:nvSpPr>
          <p:cNvPr id="10" name="Rectangle: Rounded Corners 8">
            <a:extLst>
              <a:ext uri="{FF2B5EF4-FFF2-40B4-BE49-F238E27FC236}">
                <a16:creationId xmlns:a16="http://schemas.microsoft.com/office/drawing/2014/main" id="{3D05C73D-2D39-1747-AE3A-CA33CBE62D56}"/>
              </a:ext>
            </a:extLst>
          </p:cNvPr>
          <p:cNvSpPr/>
          <p:nvPr/>
        </p:nvSpPr>
        <p:spPr>
          <a:xfrm>
            <a:off x="3198217" y="2499130"/>
            <a:ext cx="647702" cy="45719"/>
          </a:xfrm>
          <a:prstGeom prst="roundRect">
            <a:avLst>
              <a:gd name="adj" fmla="val 50000"/>
            </a:avLst>
          </a:prstGeom>
          <a:solidFill>
            <a:srgbClr val="FF9A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64108B43-19E1-A346-83D7-6ED6B1E26EBE}"/>
              </a:ext>
            </a:extLst>
          </p:cNvPr>
          <p:cNvSpPr txBox="1"/>
          <p:nvPr/>
        </p:nvSpPr>
        <p:spPr>
          <a:xfrm>
            <a:off x="7723240" y="2035311"/>
            <a:ext cx="2461620" cy="646331"/>
          </a:xfrm>
          <a:prstGeom prst="rect">
            <a:avLst/>
          </a:prstGeom>
          <a:noFill/>
        </p:spPr>
        <p:txBody>
          <a:bodyPr wrap="square" rtlCol="0">
            <a:spAutoFit/>
          </a:bodyPr>
          <a:lstStyle/>
          <a:p>
            <a:pPr algn="ctr"/>
            <a:r>
              <a:rPr lang="x-none" b="1" dirty="0">
                <a:solidFill>
                  <a:schemeClr val="bg1"/>
                </a:solidFill>
                <a:latin typeface="Arial" panose="020B0604020202020204" pitchFamily="34" charset="0"/>
                <a:cs typeface="Arial" panose="020B0604020202020204" pitchFamily="34" charset="0"/>
              </a:rPr>
              <a:t>ГАДААД ҮРЧЛЭЛТ</a:t>
            </a:r>
            <a:endParaRPr lang="en-US" dirty="0">
              <a:solidFill>
                <a:schemeClr val="bg1"/>
              </a:solidFill>
              <a:latin typeface="Arial" panose="020B0604020202020204" pitchFamily="34" charset="0"/>
              <a:cs typeface="Arial" panose="020B0604020202020204" pitchFamily="34" charset="0"/>
            </a:endParaRPr>
          </a:p>
          <a:p>
            <a:endParaRPr lang="x-none" dirty="0"/>
          </a:p>
        </p:txBody>
      </p:sp>
      <p:sp>
        <p:nvSpPr>
          <p:cNvPr id="12" name="Rectangle: Rounded Corners 8">
            <a:extLst>
              <a:ext uri="{FF2B5EF4-FFF2-40B4-BE49-F238E27FC236}">
                <a16:creationId xmlns:a16="http://schemas.microsoft.com/office/drawing/2014/main" id="{100C8FA7-99B8-164F-BAAD-2638AD98E469}"/>
              </a:ext>
            </a:extLst>
          </p:cNvPr>
          <p:cNvSpPr/>
          <p:nvPr/>
        </p:nvSpPr>
        <p:spPr>
          <a:xfrm>
            <a:off x="8521441" y="2521989"/>
            <a:ext cx="647702" cy="45719"/>
          </a:xfrm>
          <a:prstGeom prst="roundRect">
            <a:avLst>
              <a:gd name="adj" fmla="val 50000"/>
            </a:avLst>
          </a:prstGeom>
          <a:solidFill>
            <a:srgbClr val="FF9A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a:extLst>
              <a:ext uri="{FF2B5EF4-FFF2-40B4-BE49-F238E27FC236}">
                <a16:creationId xmlns:a16="http://schemas.microsoft.com/office/drawing/2014/main" id="{142DEE66-63FA-A440-8829-5C6DB29FECC2}"/>
              </a:ext>
            </a:extLst>
          </p:cNvPr>
          <p:cNvSpPr txBox="1"/>
          <p:nvPr/>
        </p:nvSpPr>
        <p:spPr>
          <a:xfrm>
            <a:off x="953955" y="1213634"/>
            <a:ext cx="10284090" cy="523220"/>
          </a:xfrm>
          <a:prstGeom prst="rect">
            <a:avLst/>
          </a:prstGeom>
          <a:solidFill>
            <a:schemeClr val="accent2"/>
          </a:solidFill>
        </p:spPr>
        <p:txBody>
          <a:bodyPr wrap="square" rtlCol="0">
            <a:spAutoFit/>
          </a:bodyPr>
          <a:lstStyle/>
          <a:p>
            <a:pPr algn="ctr"/>
            <a:r>
              <a:rPr lang="mn-MN" sz="1400" dirty="0">
                <a:latin typeface="Arial" panose="020B0604020202020204" pitchFamily="34" charset="0"/>
                <a:cs typeface="Arial" panose="020B0604020202020204" pitchFamily="34" charset="0"/>
              </a:rPr>
              <a:t>“</a:t>
            </a:r>
            <a:r>
              <a:rPr lang="x-none" sz="1400" dirty="0">
                <a:latin typeface="Arial" panose="020B0604020202020204" pitchFamily="34" charset="0"/>
                <a:cs typeface="Arial" panose="020B0604020202020204" pitchFamily="34" charset="0"/>
              </a:rPr>
              <a:t>Ү</a:t>
            </a:r>
            <a:r>
              <a:rPr lang="mn-MN" sz="1400" dirty="0">
                <a:latin typeface="Arial" panose="020B0604020202020204" pitchFamily="34" charset="0"/>
                <a:cs typeface="Arial" panose="020B0604020202020204" pitchFamily="34" charset="0"/>
              </a:rPr>
              <a:t>рчлэлт” гэж </a:t>
            </a:r>
            <a:r>
              <a:rPr lang="x-none" sz="1400" b="1" dirty="0">
                <a:latin typeface="Arial" panose="020B0604020202020204" pitchFamily="34" charset="0"/>
                <a:cs typeface="Arial" panose="020B0604020202020204" pitchFamily="34" charset="0"/>
              </a:rPr>
              <a:t>шүүхийн</a:t>
            </a:r>
            <a:r>
              <a:rPr lang="x-none" sz="1400" dirty="0">
                <a:latin typeface="Arial" panose="020B0604020202020204" pitchFamily="34" charset="0"/>
                <a:cs typeface="Arial" panose="020B0604020202020204" pitchFamily="34" charset="0"/>
              </a:rPr>
              <a:t> шийдвэрийн дагуу</a:t>
            </a:r>
            <a:r>
              <a:rPr lang="mn-MN" sz="1400" dirty="0">
                <a:latin typeface="Arial" panose="020B0604020202020204" pitchFamily="34" charset="0"/>
                <a:cs typeface="Arial" panose="020B0604020202020204" pitchFamily="34" charset="0"/>
              </a:rPr>
              <a:t> үрчлэн авсан эцэг, эх</a:t>
            </a:r>
            <a:r>
              <a:rPr lang="x-none" sz="1400" dirty="0">
                <a:latin typeface="Arial" panose="020B0604020202020204" pitchFamily="34" charset="0"/>
                <a:cs typeface="Arial" panose="020B0604020202020204" pitchFamily="34" charset="0"/>
              </a:rPr>
              <a:t> болон</a:t>
            </a:r>
            <a:r>
              <a:rPr lang="mn-MN" sz="1400" dirty="0">
                <a:latin typeface="Arial" panose="020B0604020202020204" pitchFamily="34" charset="0"/>
                <a:cs typeface="Arial" panose="020B0604020202020204" pitchFamily="34" charset="0"/>
              </a:rPr>
              <a:t> үрчлүүлсэн хүүхдийн хооронд төрсөн эцэг эх, хүүхдийн адил эрх, үүрэг үүсгэхээр иргэний улсын бүртгэлд бүртгүүлснийг</a:t>
            </a:r>
            <a:r>
              <a:rPr lang="x-none" sz="1400" dirty="0">
                <a:latin typeface="Arial" panose="020B0604020202020204" pitchFamily="34" charset="0"/>
                <a:cs typeface="Arial" panose="020B0604020202020204" pitchFamily="34" charset="0"/>
              </a:rPr>
              <a:t> ойлгоно.</a:t>
            </a:r>
          </a:p>
        </p:txBody>
      </p:sp>
    </p:spTree>
    <p:extLst>
      <p:ext uri="{BB962C8B-B14F-4D97-AF65-F5344CB8AC3E}">
        <p14:creationId xmlns:p14="http://schemas.microsoft.com/office/powerpoint/2010/main" val="15577557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7">
            <a:extLst>
              <a:ext uri="{FF2B5EF4-FFF2-40B4-BE49-F238E27FC236}">
                <a16:creationId xmlns:a16="http://schemas.microsoft.com/office/drawing/2014/main" id="{B0AE0856-78A6-74E6-4CB4-4B945A9CD143}"/>
              </a:ext>
            </a:extLst>
          </p:cNvPr>
          <p:cNvSpPr/>
          <p:nvPr/>
        </p:nvSpPr>
        <p:spPr>
          <a:xfrm>
            <a:off x="631411" y="2090409"/>
            <a:ext cx="2836037" cy="4216539"/>
          </a:xfrm>
          <a:prstGeom prst="roundRect">
            <a:avLst>
              <a:gd name="adj" fmla="val 7372"/>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b="1" dirty="0">
              <a:solidFill>
                <a:srgbClr val="222976"/>
              </a:solidFill>
              <a:latin typeface="Montserrat" pitchFamily="2" charset="0"/>
              <a:cs typeface="Arial" panose="020B0604020202020204" pitchFamily="34" charset="0"/>
            </a:endParaRPr>
          </a:p>
          <a:p>
            <a:pPr algn="ctr"/>
            <a:endParaRPr lang="en-US" sz="1200" b="1" dirty="0">
              <a:solidFill>
                <a:srgbClr val="222976"/>
              </a:solidFill>
              <a:latin typeface="Montserrat" pitchFamily="2" charset="0"/>
              <a:cs typeface="Arial" panose="020B0604020202020204" pitchFamily="34" charset="0"/>
            </a:endParaRPr>
          </a:p>
          <a:p>
            <a:pPr algn="ctr"/>
            <a:endParaRPr lang="x-none" sz="1400" b="1" dirty="0">
              <a:solidFill>
                <a:srgbClr val="FFC000"/>
              </a:solidFill>
              <a:latin typeface="Arial" panose="020B0604020202020204" pitchFamily="34" charset="0"/>
              <a:cs typeface="Arial" panose="020B0604020202020204" pitchFamily="34" charset="0"/>
            </a:endParaRPr>
          </a:p>
          <a:p>
            <a:pPr algn="ctr"/>
            <a:endParaRPr lang="x-none" sz="1400" b="1" dirty="0">
              <a:solidFill>
                <a:srgbClr val="FFC000"/>
              </a:solidFill>
              <a:latin typeface="Arial" panose="020B0604020202020204" pitchFamily="34" charset="0"/>
              <a:cs typeface="Arial" panose="020B0604020202020204" pitchFamily="34" charset="0"/>
            </a:endParaRPr>
          </a:p>
          <a:p>
            <a:pPr algn="ctr"/>
            <a:endParaRPr lang="x-none" sz="1400" b="1" dirty="0">
              <a:solidFill>
                <a:srgbClr val="FFC000"/>
              </a:solidFill>
              <a:latin typeface="Arial" panose="020B0604020202020204" pitchFamily="34" charset="0"/>
              <a:cs typeface="Arial" panose="020B0604020202020204" pitchFamily="34" charset="0"/>
            </a:endParaRPr>
          </a:p>
          <a:p>
            <a:pPr algn="ctr"/>
            <a:endParaRPr lang="x-none" sz="1400" b="1" dirty="0">
              <a:solidFill>
                <a:srgbClr val="FFC000"/>
              </a:solidFill>
              <a:latin typeface="Arial" panose="020B0604020202020204" pitchFamily="34" charset="0"/>
              <a:cs typeface="Arial" panose="020B0604020202020204" pitchFamily="34" charset="0"/>
            </a:endParaRPr>
          </a:p>
          <a:p>
            <a:pPr algn="ctr"/>
            <a:endParaRPr lang="x-none" sz="1400" b="1" dirty="0">
              <a:solidFill>
                <a:srgbClr val="FFC000"/>
              </a:solidFill>
              <a:latin typeface="Arial" panose="020B0604020202020204" pitchFamily="34" charset="0"/>
              <a:cs typeface="Arial" panose="020B0604020202020204" pitchFamily="34" charset="0"/>
            </a:endParaRPr>
          </a:p>
          <a:p>
            <a:pPr algn="ctr"/>
            <a:endParaRPr lang="x-none" sz="1400" b="1" dirty="0">
              <a:solidFill>
                <a:srgbClr val="FFC000"/>
              </a:solidFill>
              <a:latin typeface="Arial" panose="020B0604020202020204" pitchFamily="34" charset="0"/>
              <a:cs typeface="Arial" panose="020B0604020202020204" pitchFamily="34" charset="0"/>
            </a:endParaRPr>
          </a:p>
          <a:p>
            <a:pPr algn="ctr"/>
            <a:r>
              <a:rPr lang="mn-MN" sz="1400" b="1" dirty="0">
                <a:solidFill>
                  <a:srgbClr val="FFC000"/>
                </a:solidFill>
                <a:latin typeface="Arial" panose="020B0604020202020204" pitchFamily="34" charset="0"/>
                <a:cs typeface="Arial" panose="020B0604020202020204" pitchFamily="34" charset="0"/>
              </a:rPr>
              <a:t>ЭВЛЭРҮҮЛЭН ЗУУЧЛАЛЫН ТУХАЙ ХУУЛИЙН ШИНЭЧИЛСЭН НАЙРУУЛГЫН ТӨСӨЛ</a:t>
            </a:r>
            <a:endParaRPr lang="x-none" sz="1400" b="1" dirty="0">
              <a:solidFill>
                <a:srgbClr val="FFC000"/>
              </a:solidFill>
              <a:latin typeface="Arial" panose="020B0604020202020204" pitchFamily="34" charset="0"/>
              <a:cs typeface="Arial" panose="020B0604020202020204" pitchFamily="34" charset="0"/>
            </a:endParaRPr>
          </a:p>
          <a:p>
            <a:pPr algn="ctr"/>
            <a:r>
              <a:rPr lang="x-none" sz="1400" b="1" dirty="0">
                <a:solidFill>
                  <a:schemeClr val="bg1"/>
                </a:solidFill>
                <a:latin typeface="Arial" panose="020B0604020202020204" pitchFamily="34" charset="0"/>
                <a:cs typeface="Arial" panose="020B0604020202020204" pitchFamily="34" charset="0"/>
              </a:rPr>
              <a:t>(намрын ээлжит чуулган)</a:t>
            </a:r>
            <a:endParaRPr lang="mn-MN" sz="1400" b="1" dirty="0">
              <a:solidFill>
                <a:schemeClr val="bg1"/>
              </a:solidFill>
              <a:latin typeface="Arial" panose="020B0604020202020204" pitchFamily="34" charset="0"/>
              <a:cs typeface="Arial" panose="020B0604020202020204" pitchFamily="34" charset="0"/>
            </a:endParaRPr>
          </a:p>
          <a:p>
            <a:pPr algn="ctr"/>
            <a:endParaRPr lang="mn-MN" sz="1400" b="1" dirty="0">
              <a:solidFill>
                <a:srgbClr val="FFC000"/>
              </a:solidFill>
              <a:latin typeface="Arial" panose="020B0604020202020204" pitchFamily="34" charset="0"/>
              <a:cs typeface="Arial" panose="020B0604020202020204" pitchFamily="34" charset="0"/>
            </a:endParaRPr>
          </a:p>
        </p:txBody>
      </p:sp>
      <p:sp>
        <p:nvSpPr>
          <p:cNvPr id="6" name="Graphic 9">
            <a:extLst>
              <a:ext uri="{FF2B5EF4-FFF2-40B4-BE49-F238E27FC236}">
                <a16:creationId xmlns:a16="http://schemas.microsoft.com/office/drawing/2014/main" id="{56A54B74-FE7D-3A54-A433-9CD566312EC2}"/>
              </a:ext>
            </a:extLst>
          </p:cNvPr>
          <p:cNvSpPr/>
          <p:nvPr/>
        </p:nvSpPr>
        <p:spPr>
          <a:xfrm flipV="1">
            <a:off x="1737559" y="2900378"/>
            <a:ext cx="574352" cy="663134"/>
          </a:xfrm>
          <a:custGeom>
            <a:avLst/>
            <a:gdLst>
              <a:gd name="connsiteX0" fmla="*/ 1199105 w 2421311"/>
              <a:gd name="connsiteY0" fmla="*/ 2777329 h 2795587"/>
              <a:gd name="connsiteX1" fmla="*/ 1177689 w 2421311"/>
              <a:gd name="connsiteY1" fmla="*/ 2732959 h 2795587"/>
              <a:gd name="connsiteX2" fmla="*/ 1092462 w 2421311"/>
              <a:gd name="connsiteY2" fmla="*/ 2517228 h 2795587"/>
              <a:gd name="connsiteX3" fmla="*/ 1099237 w 2421311"/>
              <a:gd name="connsiteY3" fmla="*/ 2485098 h 2795587"/>
              <a:gd name="connsiteX4" fmla="*/ 1130268 w 2421311"/>
              <a:gd name="connsiteY4" fmla="*/ 2447285 h 2795587"/>
              <a:gd name="connsiteX5" fmla="*/ 1140102 w 2421311"/>
              <a:gd name="connsiteY5" fmla="*/ 2439853 h 2795587"/>
              <a:gd name="connsiteX6" fmla="*/ 1115626 w 2421311"/>
              <a:gd name="connsiteY6" fmla="*/ 2437012 h 2795587"/>
              <a:gd name="connsiteX7" fmla="*/ 846179 w 2421311"/>
              <a:gd name="connsiteY7" fmla="*/ 2374500 h 2795587"/>
              <a:gd name="connsiteX8" fmla="*/ 635953 w 2421311"/>
              <a:gd name="connsiteY8" fmla="*/ 2254722 h 2795587"/>
              <a:gd name="connsiteX9" fmla="*/ 468122 w 2421311"/>
              <a:gd name="connsiteY9" fmla="*/ 2148277 h 2795587"/>
              <a:gd name="connsiteX10" fmla="*/ 418297 w 2421311"/>
              <a:gd name="connsiteY10" fmla="*/ 2117240 h 2795587"/>
              <a:gd name="connsiteX11" fmla="*/ 342468 w 2421311"/>
              <a:gd name="connsiteY11" fmla="*/ 2078116 h 2795587"/>
              <a:gd name="connsiteX12" fmla="*/ 197801 w 2421311"/>
              <a:gd name="connsiteY12" fmla="*/ 2152649 h 2795587"/>
              <a:gd name="connsiteX13" fmla="*/ 183378 w 2421311"/>
              <a:gd name="connsiteY13" fmla="*/ 2219314 h 2795587"/>
              <a:gd name="connsiteX14" fmla="*/ 203920 w 2421311"/>
              <a:gd name="connsiteY14" fmla="*/ 2283355 h 2795587"/>
              <a:gd name="connsiteX15" fmla="*/ 370439 w 2421311"/>
              <a:gd name="connsiteY15" fmla="*/ 2305213 h 2795587"/>
              <a:gd name="connsiteX16" fmla="*/ 389014 w 2421311"/>
              <a:gd name="connsiteY16" fmla="*/ 2278984 h 2795587"/>
              <a:gd name="connsiteX17" fmla="*/ 396007 w 2421311"/>
              <a:gd name="connsiteY17" fmla="*/ 2242264 h 2795587"/>
              <a:gd name="connsiteX18" fmla="*/ 390107 w 2421311"/>
              <a:gd name="connsiteY18" fmla="*/ 2207948 h 2795587"/>
              <a:gd name="connsiteX19" fmla="*/ 308377 w 2421311"/>
              <a:gd name="connsiteY19" fmla="*/ 2164452 h 2795587"/>
              <a:gd name="connsiteX20" fmla="*/ 264889 w 2421311"/>
              <a:gd name="connsiteY20" fmla="*/ 2223685 h 2795587"/>
              <a:gd name="connsiteX21" fmla="*/ 303788 w 2421311"/>
              <a:gd name="connsiteY21" fmla="*/ 2262809 h 2795587"/>
              <a:gd name="connsiteX22" fmla="*/ 300728 w 2421311"/>
              <a:gd name="connsiteY22" fmla="*/ 2274394 h 2795587"/>
              <a:gd name="connsiteX23" fmla="*/ 231454 w 2421311"/>
              <a:gd name="connsiteY23" fmla="*/ 2240078 h 2795587"/>
              <a:gd name="connsiteX24" fmla="*/ 237573 w 2421311"/>
              <a:gd name="connsiteY24" fmla="*/ 2157676 h 2795587"/>
              <a:gd name="connsiteX25" fmla="*/ 295702 w 2421311"/>
              <a:gd name="connsiteY25" fmla="*/ 2111994 h 2795587"/>
              <a:gd name="connsiteX26" fmla="*/ 365413 w 2421311"/>
              <a:gd name="connsiteY26" fmla="*/ 2110902 h 2795587"/>
              <a:gd name="connsiteX27" fmla="*/ 461348 w 2421311"/>
              <a:gd name="connsiteY27" fmla="*/ 2212756 h 2795587"/>
              <a:gd name="connsiteX28" fmla="*/ 461566 w 2421311"/>
              <a:gd name="connsiteY28" fmla="*/ 2281607 h 2795587"/>
              <a:gd name="connsiteX29" fmla="*/ 436217 w 2421311"/>
              <a:gd name="connsiteY29" fmla="*/ 2338654 h 2795587"/>
              <a:gd name="connsiteX30" fmla="*/ 333726 w 2421311"/>
              <a:gd name="connsiteY30" fmla="*/ 2407504 h 2795587"/>
              <a:gd name="connsiteX31" fmla="*/ 247844 w 2421311"/>
              <a:gd name="connsiteY31" fmla="*/ 2405537 h 2795587"/>
              <a:gd name="connsiteX32" fmla="*/ 107111 w 2421311"/>
              <a:gd name="connsiteY32" fmla="*/ 2261498 h 2795587"/>
              <a:gd name="connsiteX33" fmla="*/ 107329 w 2421311"/>
              <a:gd name="connsiteY33" fmla="*/ 2161610 h 2795587"/>
              <a:gd name="connsiteX34" fmla="*/ 319740 w 2421311"/>
              <a:gd name="connsiteY34" fmla="*/ 1996370 h 2795587"/>
              <a:gd name="connsiteX35" fmla="*/ 335912 w 2421311"/>
              <a:gd name="connsiteY35" fmla="*/ 1996370 h 2795587"/>
              <a:gd name="connsiteX36" fmla="*/ 335912 w 2421311"/>
              <a:gd name="connsiteY36" fmla="*/ 1983911 h 2795587"/>
              <a:gd name="connsiteX37" fmla="*/ 349023 w 2421311"/>
              <a:gd name="connsiteY37" fmla="*/ 1939541 h 2795587"/>
              <a:gd name="connsiteX38" fmla="*/ 356891 w 2421311"/>
              <a:gd name="connsiteY38" fmla="*/ 1904788 h 2795587"/>
              <a:gd name="connsiteX39" fmla="*/ 337004 w 2421311"/>
              <a:gd name="connsiteY39" fmla="*/ 1894296 h 2795587"/>
              <a:gd name="connsiteX40" fmla="*/ 319303 w 2421311"/>
              <a:gd name="connsiteY40" fmla="*/ 1900853 h 2795587"/>
              <a:gd name="connsiteX41" fmla="*/ 309032 w 2421311"/>
              <a:gd name="connsiteY41" fmla="*/ 1915498 h 2795587"/>
              <a:gd name="connsiteX42" fmla="*/ 302477 w 2421311"/>
              <a:gd name="connsiteY42" fmla="*/ 1920088 h 2795587"/>
              <a:gd name="connsiteX43" fmla="*/ 306410 w 2421311"/>
              <a:gd name="connsiteY43" fmla="*/ 1887958 h 2795587"/>
              <a:gd name="connsiteX44" fmla="*/ 309251 w 2421311"/>
              <a:gd name="connsiteY44" fmla="*/ 1869379 h 2795587"/>
              <a:gd name="connsiteX45" fmla="*/ 326515 w 2421311"/>
              <a:gd name="connsiteY45" fmla="*/ 1791567 h 2795587"/>
              <a:gd name="connsiteX46" fmla="*/ 333726 w 2421311"/>
              <a:gd name="connsiteY46" fmla="*/ 1786321 h 2795587"/>
              <a:gd name="connsiteX47" fmla="*/ 320396 w 2421311"/>
              <a:gd name="connsiteY47" fmla="*/ 1745885 h 2795587"/>
              <a:gd name="connsiteX48" fmla="*/ 280842 w 2421311"/>
              <a:gd name="connsiteY48" fmla="*/ 1629168 h 2795587"/>
              <a:gd name="connsiteX49" fmla="*/ 172451 w 2421311"/>
              <a:gd name="connsiteY49" fmla="*/ 1307866 h 2795587"/>
              <a:gd name="connsiteX50" fmla="*/ 95529 w 2421311"/>
              <a:gd name="connsiteY50" fmla="*/ 1080551 h 2795587"/>
              <a:gd name="connsiteX51" fmla="*/ 23851 w 2421311"/>
              <a:gd name="connsiteY51" fmla="*/ 868098 h 2795587"/>
              <a:gd name="connsiteX52" fmla="*/ -1061 w 2421311"/>
              <a:gd name="connsiteY52" fmla="*/ 805149 h 2795587"/>
              <a:gd name="connsiteX53" fmla="*/ -4995 w 2421311"/>
              <a:gd name="connsiteY53" fmla="*/ 802964 h 2795587"/>
              <a:gd name="connsiteX54" fmla="*/ 60783 w 2421311"/>
              <a:gd name="connsiteY54" fmla="*/ 736955 h 2795587"/>
              <a:gd name="connsiteX55" fmla="*/ 282372 w 2421311"/>
              <a:gd name="connsiteY55" fmla="*/ 639690 h 2795587"/>
              <a:gd name="connsiteX56" fmla="*/ 424416 w 2421311"/>
              <a:gd name="connsiteY56" fmla="*/ 641001 h 2795587"/>
              <a:gd name="connsiteX57" fmla="*/ 653217 w 2421311"/>
              <a:gd name="connsiteY57" fmla="*/ 749851 h 2795587"/>
              <a:gd name="connsiteX58" fmla="*/ 705227 w 2421311"/>
              <a:gd name="connsiteY58" fmla="*/ 803838 h 2795587"/>
              <a:gd name="connsiteX59" fmla="*/ 701075 w 2421311"/>
              <a:gd name="connsiteY59" fmla="*/ 805149 h 2795587"/>
              <a:gd name="connsiteX60" fmla="*/ 525377 w 2421311"/>
              <a:gd name="connsiteY60" fmla="*/ 1312238 h 2795587"/>
              <a:gd name="connsiteX61" fmla="*/ 365413 w 2421311"/>
              <a:gd name="connsiteY61" fmla="*/ 1785010 h 2795587"/>
              <a:gd name="connsiteX62" fmla="*/ 367380 w 2421311"/>
              <a:gd name="connsiteY62" fmla="*/ 1788726 h 2795587"/>
              <a:gd name="connsiteX63" fmla="*/ 390544 w 2421311"/>
              <a:gd name="connsiteY63" fmla="*/ 1814517 h 2795587"/>
              <a:gd name="connsiteX64" fmla="*/ 388796 w 2421311"/>
              <a:gd name="connsiteY64" fmla="*/ 1871783 h 2795587"/>
              <a:gd name="connsiteX65" fmla="*/ 387703 w 2421311"/>
              <a:gd name="connsiteY65" fmla="*/ 1896263 h 2795587"/>
              <a:gd name="connsiteX66" fmla="*/ 387703 w 2421311"/>
              <a:gd name="connsiteY66" fmla="*/ 1922492 h 2795587"/>
              <a:gd name="connsiteX67" fmla="*/ 374154 w 2421311"/>
              <a:gd name="connsiteY67" fmla="*/ 1946098 h 2795587"/>
              <a:gd name="connsiteX68" fmla="*/ 359076 w 2421311"/>
              <a:gd name="connsiteY68" fmla="*/ 1966862 h 2795587"/>
              <a:gd name="connsiteX69" fmla="*/ 349461 w 2421311"/>
              <a:gd name="connsiteY69" fmla="*/ 1997462 h 2795587"/>
              <a:gd name="connsiteX70" fmla="*/ 366287 w 2421311"/>
              <a:gd name="connsiteY70" fmla="*/ 2002927 h 2795587"/>
              <a:gd name="connsiteX71" fmla="*/ 469215 w 2421311"/>
              <a:gd name="connsiteY71" fmla="*/ 2054291 h 2795587"/>
              <a:gd name="connsiteX72" fmla="*/ 919824 w 2421311"/>
              <a:gd name="connsiteY72" fmla="*/ 2246417 h 2795587"/>
              <a:gd name="connsiteX73" fmla="*/ 1114315 w 2421311"/>
              <a:gd name="connsiteY73" fmla="*/ 2281170 h 2795587"/>
              <a:gd name="connsiteX74" fmla="*/ 1141850 w 2421311"/>
              <a:gd name="connsiteY74" fmla="*/ 2284011 h 2795587"/>
              <a:gd name="connsiteX75" fmla="*/ 1142724 w 2421311"/>
              <a:gd name="connsiteY75" fmla="*/ 2245542 h 2795587"/>
              <a:gd name="connsiteX76" fmla="*/ 1158458 w 2421311"/>
              <a:gd name="connsiteY76" fmla="*/ 2182812 h 2795587"/>
              <a:gd name="connsiteX77" fmla="*/ 1166107 w 2421311"/>
              <a:gd name="connsiteY77" fmla="*/ 2174069 h 2795587"/>
              <a:gd name="connsiteX78" fmla="*/ 1158458 w 2421311"/>
              <a:gd name="connsiteY78" fmla="*/ 2166638 h 2795587"/>
              <a:gd name="connsiteX79" fmla="*/ 1142069 w 2421311"/>
              <a:gd name="connsiteY79" fmla="*/ 2094509 h 2795587"/>
              <a:gd name="connsiteX80" fmla="*/ 1167418 w 2421311"/>
              <a:gd name="connsiteY80" fmla="*/ 2062378 h 2795587"/>
              <a:gd name="connsiteX81" fmla="*/ 1166762 w 2421311"/>
              <a:gd name="connsiteY81" fmla="*/ 2056477 h 2795587"/>
              <a:gd name="connsiteX82" fmla="*/ 1147969 w 2421311"/>
              <a:gd name="connsiteY82" fmla="*/ 2033527 h 2795587"/>
              <a:gd name="connsiteX83" fmla="*/ 1143380 w 2421311"/>
              <a:gd name="connsiteY83" fmla="*/ 2023691 h 2795587"/>
              <a:gd name="connsiteX84" fmla="*/ 1143380 w 2421311"/>
              <a:gd name="connsiteY84" fmla="*/ 1377809 h 2795587"/>
              <a:gd name="connsiteX85" fmla="*/ 1143380 w 2421311"/>
              <a:gd name="connsiteY85" fmla="*/ 731928 h 2795587"/>
              <a:gd name="connsiteX86" fmla="*/ 1148187 w 2421311"/>
              <a:gd name="connsiteY86" fmla="*/ 722966 h 2795587"/>
              <a:gd name="connsiteX87" fmla="*/ 1159988 w 2421311"/>
              <a:gd name="connsiteY87" fmla="*/ 707010 h 2795587"/>
              <a:gd name="connsiteX88" fmla="*/ 1166762 w 2421311"/>
              <a:gd name="connsiteY88" fmla="*/ 700016 h 2795587"/>
              <a:gd name="connsiteX89" fmla="*/ 1157147 w 2421311"/>
              <a:gd name="connsiteY89" fmla="*/ 689743 h 2795587"/>
              <a:gd name="connsiteX90" fmla="*/ 1145347 w 2421311"/>
              <a:gd name="connsiteY90" fmla="*/ 612150 h 2795587"/>
              <a:gd name="connsiteX91" fmla="*/ 1151465 w 2421311"/>
              <a:gd name="connsiteY91" fmla="*/ 599473 h 2795587"/>
              <a:gd name="connsiteX92" fmla="*/ 1127864 w 2421311"/>
              <a:gd name="connsiteY92" fmla="*/ 574993 h 2795587"/>
              <a:gd name="connsiteX93" fmla="*/ 878740 w 2421311"/>
              <a:gd name="connsiteY93" fmla="*/ 388113 h 2795587"/>
              <a:gd name="connsiteX94" fmla="*/ 595525 w 2421311"/>
              <a:gd name="connsiteY94" fmla="*/ 318826 h 2795587"/>
              <a:gd name="connsiteX95" fmla="*/ 578043 w 2421311"/>
              <a:gd name="connsiteY95" fmla="*/ 314017 h 2795587"/>
              <a:gd name="connsiteX96" fmla="*/ 575202 w 2421311"/>
              <a:gd name="connsiteY96" fmla="*/ 279045 h 2795587"/>
              <a:gd name="connsiteX97" fmla="*/ 575202 w 2421311"/>
              <a:gd name="connsiteY97" fmla="*/ 247789 h 2795587"/>
              <a:gd name="connsiteX98" fmla="*/ 472056 w 2421311"/>
              <a:gd name="connsiteY98" fmla="*/ 247789 h 2795587"/>
              <a:gd name="connsiteX99" fmla="*/ 368910 w 2421311"/>
              <a:gd name="connsiteY99" fmla="*/ 247789 h 2795587"/>
              <a:gd name="connsiteX100" fmla="*/ 363228 w 2421311"/>
              <a:gd name="connsiteY100" fmla="*/ 238172 h 2795587"/>
              <a:gd name="connsiteX101" fmla="*/ 355142 w 2421311"/>
              <a:gd name="connsiteY101" fmla="*/ 168666 h 2795587"/>
              <a:gd name="connsiteX102" fmla="*/ 356016 w 2421311"/>
              <a:gd name="connsiteY102" fmla="*/ 140689 h 2795587"/>
              <a:gd name="connsiteX103" fmla="*/ 286087 w 2421311"/>
              <a:gd name="connsiteY103" fmla="*/ 140689 h 2795587"/>
              <a:gd name="connsiteX104" fmla="*/ 215939 w 2421311"/>
              <a:gd name="connsiteY104" fmla="*/ 140689 h 2795587"/>
              <a:gd name="connsiteX105" fmla="*/ 210694 w 2421311"/>
              <a:gd name="connsiteY105" fmla="*/ 133695 h 2795587"/>
              <a:gd name="connsiteX106" fmla="*/ 202390 w 2421311"/>
              <a:gd name="connsiteY106" fmla="*/ 117739 h 2795587"/>
              <a:gd name="connsiteX107" fmla="*/ 201297 w 2421311"/>
              <a:gd name="connsiteY107" fmla="*/ 25501 h 2795587"/>
              <a:gd name="connsiteX108" fmla="*/ 203264 w 2421311"/>
              <a:gd name="connsiteY108" fmla="*/ -5755 h 2795587"/>
              <a:gd name="connsiteX109" fmla="*/ 1205661 w 2421311"/>
              <a:gd name="connsiteY109" fmla="*/ -5755 h 2795587"/>
              <a:gd name="connsiteX110" fmla="*/ 2208276 w 2421311"/>
              <a:gd name="connsiteY110" fmla="*/ -5755 h 2795587"/>
              <a:gd name="connsiteX111" fmla="*/ 2209806 w 2421311"/>
              <a:gd name="connsiteY111" fmla="*/ 32058 h 2795587"/>
              <a:gd name="connsiteX112" fmla="*/ 2197350 w 2421311"/>
              <a:gd name="connsiteY112" fmla="*/ 133695 h 2795587"/>
              <a:gd name="connsiteX113" fmla="*/ 2192979 w 2421311"/>
              <a:gd name="connsiteY113" fmla="*/ 140689 h 2795587"/>
              <a:gd name="connsiteX114" fmla="*/ 2124798 w 2421311"/>
              <a:gd name="connsiteY114" fmla="*/ 140689 h 2795587"/>
              <a:gd name="connsiteX115" fmla="*/ 2056398 w 2421311"/>
              <a:gd name="connsiteY115" fmla="*/ 140689 h 2795587"/>
              <a:gd name="connsiteX116" fmla="*/ 2056616 w 2421311"/>
              <a:gd name="connsiteY116" fmla="*/ 177409 h 2795587"/>
              <a:gd name="connsiteX117" fmla="*/ 2044379 w 2421311"/>
              <a:gd name="connsiteY117" fmla="*/ 241888 h 2795587"/>
              <a:gd name="connsiteX118" fmla="*/ 2040226 w 2421311"/>
              <a:gd name="connsiteY118" fmla="*/ 247789 h 2795587"/>
              <a:gd name="connsiteX119" fmla="*/ 1937736 w 2421311"/>
              <a:gd name="connsiteY119" fmla="*/ 247789 h 2795587"/>
              <a:gd name="connsiteX120" fmla="*/ 1835464 w 2421311"/>
              <a:gd name="connsiteY120" fmla="*/ 247789 h 2795587"/>
              <a:gd name="connsiteX121" fmla="*/ 1836557 w 2421311"/>
              <a:gd name="connsiteY121" fmla="*/ 274674 h 2795587"/>
              <a:gd name="connsiteX122" fmla="*/ 1834371 w 2421311"/>
              <a:gd name="connsiteY122" fmla="*/ 309427 h 2795587"/>
              <a:gd name="connsiteX123" fmla="*/ 1816015 w 2421311"/>
              <a:gd name="connsiteY123" fmla="*/ 318826 h 2795587"/>
              <a:gd name="connsiteX124" fmla="*/ 1532363 w 2421311"/>
              <a:gd name="connsiteY124" fmla="*/ 388113 h 2795587"/>
              <a:gd name="connsiteX125" fmla="*/ 1282146 w 2421311"/>
              <a:gd name="connsiteY125" fmla="*/ 576085 h 2795587"/>
              <a:gd name="connsiteX126" fmla="*/ 1259856 w 2421311"/>
              <a:gd name="connsiteY126" fmla="*/ 599691 h 2795587"/>
              <a:gd name="connsiteX127" fmla="*/ 1266194 w 2421311"/>
              <a:gd name="connsiteY127" fmla="*/ 612150 h 2795587"/>
              <a:gd name="connsiteX128" fmla="*/ 1254174 w 2421311"/>
              <a:gd name="connsiteY128" fmla="*/ 689743 h 2795587"/>
              <a:gd name="connsiteX129" fmla="*/ 1244559 w 2421311"/>
              <a:gd name="connsiteY129" fmla="*/ 700016 h 2795587"/>
              <a:gd name="connsiteX130" fmla="*/ 1251771 w 2421311"/>
              <a:gd name="connsiteY130" fmla="*/ 707229 h 2795587"/>
              <a:gd name="connsiteX131" fmla="*/ 1263353 w 2421311"/>
              <a:gd name="connsiteY131" fmla="*/ 724278 h 2795587"/>
              <a:gd name="connsiteX132" fmla="*/ 1267942 w 2421311"/>
              <a:gd name="connsiteY132" fmla="*/ 734113 h 2795587"/>
              <a:gd name="connsiteX133" fmla="*/ 1267942 w 2421311"/>
              <a:gd name="connsiteY133" fmla="*/ 1378902 h 2795587"/>
              <a:gd name="connsiteX134" fmla="*/ 1267942 w 2421311"/>
              <a:gd name="connsiteY134" fmla="*/ 2023691 h 2795587"/>
              <a:gd name="connsiteX135" fmla="*/ 1263353 w 2421311"/>
              <a:gd name="connsiteY135" fmla="*/ 2033527 h 2795587"/>
              <a:gd name="connsiteX136" fmla="*/ 1244559 w 2421311"/>
              <a:gd name="connsiteY136" fmla="*/ 2056477 h 2795587"/>
              <a:gd name="connsiteX137" fmla="*/ 1243903 w 2421311"/>
              <a:gd name="connsiteY137" fmla="*/ 2062378 h 2795587"/>
              <a:gd name="connsiteX138" fmla="*/ 1255486 w 2421311"/>
              <a:gd name="connsiteY138" fmla="*/ 2072651 h 2795587"/>
              <a:gd name="connsiteX139" fmla="*/ 1254611 w 2421311"/>
              <a:gd name="connsiteY139" fmla="*/ 2164670 h 2795587"/>
              <a:gd name="connsiteX140" fmla="*/ 1244996 w 2421311"/>
              <a:gd name="connsiteY140" fmla="*/ 2174943 h 2795587"/>
              <a:gd name="connsiteX141" fmla="*/ 1251552 w 2421311"/>
              <a:gd name="connsiteY141" fmla="*/ 2181063 h 2795587"/>
              <a:gd name="connsiteX142" fmla="*/ 1268597 w 2421311"/>
              <a:gd name="connsiteY142" fmla="*/ 2245761 h 2795587"/>
              <a:gd name="connsiteX143" fmla="*/ 1269471 w 2421311"/>
              <a:gd name="connsiteY143" fmla="*/ 2284011 h 2795587"/>
              <a:gd name="connsiteX144" fmla="*/ 1275153 w 2421311"/>
              <a:gd name="connsiteY144" fmla="*/ 2283355 h 2795587"/>
              <a:gd name="connsiteX145" fmla="*/ 1312740 w 2421311"/>
              <a:gd name="connsiteY145" fmla="*/ 2279421 h 2795587"/>
              <a:gd name="connsiteX146" fmla="*/ 1578036 w 2421311"/>
              <a:gd name="connsiteY146" fmla="*/ 2221281 h 2795587"/>
              <a:gd name="connsiteX147" fmla="*/ 1961337 w 2421311"/>
              <a:gd name="connsiteY147" fmla="*/ 2043800 h 2795587"/>
              <a:gd name="connsiteX148" fmla="*/ 2053120 w 2421311"/>
              <a:gd name="connsiteY148" fmla="*/ 2000741 h 2795587"/>
              <a:gd name="connsiteX149" fmla="*/ 2062298 w 2421311"/>
              <a:gd name="connsiteY149" fmla="*/ 1994184 h 2795587"/>
              <a:gd name="connsiteX150" fmla="*/ 2046345 w 2421311"/>
              <a:gd name="connsiteY150" fmla="*/ 1957901 h 2795587"/>
              <a:gd name="connsiteX151" fmla="*/ 2023618 w 2421311"/>
              <a:gd name="connsiteY151" fmla="*/ 1895826 h 2795587"/>
              <a:gd name="connsiteX152" fmla="*/ 2022526 w 2421311"/>
              <a:gd name="connsiteY152" fmla="*/ 1872002 h 2795587"/>
              <a:gd name="connsiteX153" fmla="*/ 2020777 w 2421311"/>
              <a:gd name="connsiteY153" fmla="*/ 1814517 h 2795587"/>
              <a:gd name="connsiteX154" fmla="*/ 2043941 w 2421311"/>
              <a:gd name="connsiteY154" fmla="*/ 1788726 h 2795587"/>
              <a:gd name="connsiteX155" fmla="*/ 2045908 w 2421311"/>
              <a:gd name="connsiteY155" fmla="*/ 1785010 h 2795587"/>
              <a:gd name="connsiteX156" fmla="*/ 1885944 w 2421311"/>
              <a:gd name="connsiteY156" fmla="*/ 1312238 h 2795587"/>
              <a:gd name="connsiteX157" fmla="*/ 1710246 w 2421311"/>
              <a:gd name="connsiteY157" fmla="*/ 805149 h 2795587"/>
              <a:gd name="connsiteX158" fmla="*/ 1706094 w 2421311"/>
              <a:gd name="connsiteY158" fmla="*/ 803838 h 2795587"/>
              <a:gd name="connsiteX159" fmla="*/ 1758104 w 2421311"/>
              <a:gd name="connsiteY159" fmla="*/ 749851 h 2795587"/>
              <a:gd name="connsiteX160" fmla="*/ 1986905 w 2421311"/>
              <a:gd name="connsiteY160" fmla="*/ 641001 h 2795587"/>
              <a:gd name="connsiteX161" fmla="*/ 2128950 w 2421311"/>
              <a:gd name="connsiteY161" fmla="*/ 639690 h 2795587"/>
              <a:gd name="connsiteX162" fmla="*/ 2350539 w 2421311"/>
              <a:gd name="connsiteY162" fmla="*/ 736955 h 2795587"/>
              <a:gd name="connsiteX163" fmla="*/ 2416317 w 2421311"/>
              <a:gd name="connsiteY163" fmla="*/ 802964 h 2795587"/>
              <a:gd name="connsiteX164" fmla="*/ 2412602 w 2421311"/>
              <a:gd name="connsiteY164" fmla="*/ 805149 h 2795587"/>
              <a:gd name="connsiteX165" fmla="*/ 2387471 w 2421311"/>
              <a:gd name="connsiteY165" fmla="*/ 868098 h 2795587"/>
              <a:gd name="connsiteX166" fmla="*/ 2315793 w 2421311"/>
              <a:gd name="connsiteY166" fmla="*/ 1080551 h 2795587"/>
              <a:gd name="connsiteX167" fmla="*/ 2238870 w 2421311"/>
              <a:gd name="connsiteY167" fmla="*/ 1307866 h 2795587"/>
              <a:gd name="connsiteX168" fmla="*/ 2130479 w 2421311"/>
              <a:gd name="connsiteY168" fmla="*/ 1629168 h 2795587"/>
              <a:gd name="connsiteX169" fmla="*/ 2090925 w 2421311"/>
              <a:gd name="connsiteY169" fmla="*/ 1745885 h 2795587"/>
              <a:gd name="connsiteX170" fmla="*/ 2077595 w 2421311"/>
              <a:gd name="connsiteY170" fmla="*/ 1786321 h 2795587"/>
              <a:gd name="connsiteX171" fmla="*/ 2084807 w 2421311"/>
              <a:gd name="connsiteY171" fmla="*/ 1791567 h 2795587"/>
              <a:gd name="connsiteX172" fmla="*/ 2102071 w 2421311"/>
              <a:gd name="connsiteY172" fmla="*/ 1869379 h 2795587"/>
              <a:gd name="connsiteX173" fmla="*/ 2104911 w 2421311"/>
              <a:gd name="connsiteY173" fmla="*/ 1887958 h 2795587"/>
              <a:gd name="connsiteX174" fmla="*/ 2108845 w 2421311"/>
              <a:gd name="connsiteY174" fmla="*/ 1920088 h 2795587"/>
              <a:gd name="connsiteX175" fmla="*/ 2102289 w 2421311"/>
              <a:gd name="connsiteY175" fmla="*/ 1915498 h 2795587"/>
              <a:gd name="connsiteX176" fmla="*/ 2092018 w 2421311"/>
              <a:gd name="connsiteY176" fmla="*/ 1900853 h 2795587"/>
              <a:gd name="connsiteX177" fmla="*/ 2074317 w 2421311"/>
              <a:gd name="connsiteY177" fmla="*/ 1894296 h 2795587"/>
              <a:gd name="connsiteX178" fmla="*/ 2054431 w 2421311"/>
              <a:gd name="connsiteY178" fmla="*/ 1904788 h 2795587"/>
              <a:gd name="connsiteX179" fmla="*/ 2062298 w 2421311"/>
              <a:gd name="connsiteY179" fmla="*/ 1939541 h 2795587"/>
              <a:gd name="connsiteX180" fmla="*/ 2075410 w 2421311"/>
              <a:gd name="connsiteY180" fmla="*/ 1983911 h 2795587"/>
              <a:gd name="connsiteX181" fmla="*/ 2075410 w 2421311"/>
              <a:gd name="connsiteY181" fmla="*/ 1996370 h 2795587"/>
              <a:gd name="connsiteX182" fmla="*/ 2091581 w 2421311"/>
              <a:gd name="connsiteY182" fmla="*/ 1996370 h 2795587"/>
              <a:gd name="connsiteX183" fmla="*/ 2303992 w 2421311"/>
              <a:gd name="connsiteY183" fmla="*/ 2161610 h 2795587"/>
              <a:gd name="connsiteX184" fmla="*/ 2304211 w 2421311"/>
              <a:gd name="connsiteY184" fmla="*/ 2261498 h 2795587"/>
              <a:gd name="connsiteX185" fmla="*/ 2177463 w 2421311"/>
              <a:gd name="connsiteY185" fmla="*/ 2400947 h 2795587"/>
              <a:gd name="connsiteX186" fmla="*/ 2003513 w 2421311"/>
              <a:gd name="connsiteY186" fmla="*/ 2369473 h 2795587"/>
              <a:gd name="connsiteX187" fmla="*/ 1949755 w 2421311"/>
              <a:gd name="connsiteY187" fmla="*/ 2280951 h 2795587"/>
              <a:gd name="connsiteX188" fmla="*/ 1949974 w 2421311"/>
              <a:gd name="connsiteY188" fmla="*/ 2212756 h 2795587"/>
              <a:gd name="connsiteX189" fmla="*/ 2045908 w 2421311"/>
              <a:gd name="connsiteY189" fmla="*/ 2110902 h 2795587"/>
              <a:gd name="connsiteX190" fmla="*/ 2115619 w 2421311"/>
              <a:gd name="connsiteY190" fmla="*/ 2111994 h 2795587"/>
              <a:gd name="connsiteX191" fmla="*/ 2173748 w 2421311"/>
              <a:gd name="connsiteY191" fmla="*/ 2157676 h 2795587"/>
              <a:gd name="connsiteX192" fmla="*/ 2179867 w 2421311"/>
              <a:gd name="connsiteY192" fmla="*/ 2240078 h 2795587"/>
              <a:gd name="connsiteX193" fmla="*/ 2110593 w 2421311"/>
              <a:gd name="connsiteY193" fmla="*/ 2274394 h 2795587"/>
              <a:gd name="connsiteX194" fmla="*/ 2107534 w 2421311"/>
              <a:gd name="connsiteY194" fmla="*/ 2262809 h 2795587"/>
              <a:gd name="connsiteX195" fmla="*/ 2146432 w 2421311"/>
              <a:gd name="connsiteY195" fmla="*/ 2223685 h 2795587"/>
              <a:gd name="connsiteX196" fmla="*/ 2102945 w 2421311"/>
              <a:gd name="connsiteY196" fmla="*/ 2164452 h 2795587"/>
              <a:gd name="connsiteX197" fmla="*/ 2021214 w 2421311"/>
              <a:gd name="connsiteY197" fmla="*/ 2207948 h 2795587"/>
              <a:gd name="connsiteX198" fmla="*/ 2015314 w 2421311"/>
              <a:gd name="connsiteY198" fmla="*/ 2242264 h 2795587"/>
              <a:gd name="connsiteX199" fmla="*/ 2022307 w 2421311"/>
              <a:gd name="connsiteY199" fmla="*/ 2278984 h 2795587"/>
              <a:gd name="connsiteX200" fmla="*/ 2140095 w 2421311"/>
              <a:gd name="connsiteY200" fmla="*/ 2332097 h 2795587"/>
              <a:gd name="connsiteX201" fmla="*/ 2225103 w 2421311"/>
              <a:gd name="connsiteY201" fmla="*/ 2245542 h 2795587"/>
              <a:gd name="connsiteX202" fmla="*/ 2224884 w 2421311"/>
              <a:gd name="connsiteY202" fmla="*/ 2181282 h 2795587"/>
              <a:gd name="connsiteX203" fmla="*/ 2098356 w 2421311"/>
              <a:gd name="connsiteY203" fmla="*/ 2076149 h 2795587"/>
              <a:gd name="connsiteX204" fmla="*/ 1993024 w 2421311"/>
              <a:gd name="connsiteY204" fmla="*/ 2117240 h 2795587"/>
              <a:gd name="connsiteX205" fmla="*/ 1943199 w 2421311"/>
              <a:gd name="connsiteY205" fmla="*/ 2148277 h 2795587"/>
              <a:gd name="connsiteX206" fmla="*/ 1775368 w 2421311"/>
              <a:gd name="connsiteY206" fmla="*/ 2254722 h 2795587"/>
              <a:gd name="connsiteX207" fmla="*/ 1565142 w 2421311"/>
              <a:gd name="connsiteY207" fmla="*/ 2374500 h 2795587"/>
              <a:gd name="connsiteX208" fmla="*/ 1295914 w 2421311"/>
              <a:gd name="connsiteY208" fmla="*/ 2437012 h 2795587"/>
              <a:gd name="connsiteX209" fmla="*/ 1271220 w 2421311"/>
              <a:gd name="connsiteY209" fmla="*/ 2439853 h 2795587"/>
              <a:gd name="connsiteX210" fmla="*/ 1281054 w 2421311"/>
              <a:gd name="connsiteY210" fmla="*/ 2447285 h 2795587"/>
              <a:gd name="connsiteX211" fmla="*/ 1312085 w 2421311"/>
              <a:gd name="connsiteY211" fmla="*/ 2485098 h 2795587"/>
              <a:gd name="connsiteX212" fmla="*/ 1318204 w 2421311"/>
              <a:gd name="connsiteY212" fmla="*/ 2523129 h 2795587"/>
              <a:gd name="connsiteX213" fmla="*/ 1235381 w 2421311"/>
              <a:gd name="connsiteY213" fmla="*/ 2729462 h 2795587"/>
              <a:gd name="connsiteX214" fmla="*/ 1207846 w 2421311"/>
              <a:gd name="connsiteY214" fmla="*/ 2786728 h 2795587"/>
              <a:gd name="connsiteX215" fmla="*/ 1199105 w 2421311"/>
              <a:gd name="connsiteY215" fmla="*/ 2777329 h 2795587"/>
              <a:gd name="connsiteX216" fmla="*/ 375029 w 2421311"/>
              <a:gd name="connsiteY216" fmla="*/ 1859980 h 2795587"/>
              <a:gd name="connsiteX217" fmla="*/ 337660 w 2421311"/>
              <a:gd name="connsiteY217" fmla="*/ 1797469 h 2795587"/>
              <a:gd name="connsiteX218" fmla="*/ 324111 w 2421311"/>
              <a:gd name="connsiteY218" fmla="*/ 1859980 h 2795587"/>
              <a:gd name="connsiteX219" fmla="*/ 331978 w 2421311"/>
              <a:gd name="connsiteY219" fmla="*/ 1867193 h 2795587"/>
              <a:gd name="connsiteX220" fmla="*/ 363665 w 2421311"/>
              <a:gd name="connsiteY220" fmla="*/ 1868067 h 2795587"/>
              <a:gd name="connsiteX221" fmla="*/ 371095 w 2421311"/>
              <a:gd name="connsiteY221" fmla="*/ 1870253 h 2795587"/>
              <a:gd name="connsiteX222" fmla="*/ 375029 w 2421311"/>
              <a:gd name="connsiteY222" fmla="*/ 1859980 h 2795587"/>
              <a:gd name="connsiteX223" fmla="*/ 2064265 w 2421311"/>
              <a:gd name="connsiteY223" fmla="*/ 1864789 h 2795587"/>
              <a:gd name="connsiteX224" fmla="*/ 2079343 w 2421311"/>
              <a:gd name="connsiteY224" fmla="*/ 1867193 h 2795587"/>
              <a:gd name="connsiteX225" fmla="*/ 2087210 w 2421311"/>
              <a:gd name="connsiteY225" fmla="*/ 1859980 h 2795587"/>
              <a:gd name="connsiteX226" fmla="*/ 2073662 w 2421311"/>
              <a:gd name="connsiteY226" fmla="*/ 1797469 h 2795587"/>
              <a:gd name="connsiteX227" fmla="*/ 2034545 w 2421311"/>
              <a:gd name="connsiteY227" fmla="*/ 1846429 h 2795587"/>
              <a:gd name="connsiteX228" fmla="*/ 2037823 w 2421311"/>
              <a:gd name="connsiteY228" fmla="*/ 1865663 h 2795587"/>
              <a:gd name="connsiteX229" fmla="*/ 2046782 w 2421311"/>
              <a:gd name="connsiteY229" fmla="*/ 1868286 h 2795587"/>
              <a:gd name="connsiteX230" fmla="*/ 2064265 w 2421311"/>
              <a:gd name="connsiteY230" fmla="*/ 1864789 h 2795587"/>
              <a:gd name="connsiteX231" fmla="*/ 340282 w 2421311"/>
              <a:gd name="connsiteY231" fmla="*/ 1269616 h 2795587"/>
              <a:gd name="connsiteX232" fmla="*/ 340282 w 2421311"/>
              <a:gd name="connsiteY232" fmla="*/ 805149 h 2795587"/>
              <a:gd name="connsiteX233" fmla="*/ 181630 w 2421311"/>
              <a:gd name="connsiteY233" fmla="*/ 805149 h 2795587"/>
              <a:gd name="connsiteX234" fmla="*/ 24507 w 2421311"/>
              <a:gd name="connsiteY234" fmla="*/ 807335 h 2795587"/>
              <a:gd name="connsiteX235" fmla="*/ 48982 w 2421311"/>
              <a:gd name="connsiteY235" fmla="*/ 877715 h 2795587"/>
              <a:gd name="connsiteX236" fmla="*/ 150817 w 2421311"/>
              <a:gd name="connsiteY236" fmla="*/ 1180001 h 2795587"/>
              <a:gd name="connsiteX237" fmla="*/ 204575 w 2421311"/>
              <a:gd name="connsiteY237" fmla="*/ 1339122 h 2795587"/>
              <a:gd name="connsiteX238" fmla="*/ 257241 w 2421311"/>
              <a:gd name="connsiteY238" fmla="*/ 1494746 h 2795587"/>
              <a:gd name="connsiteX239" fmla="*/ 309688 w 2421311"/>
              <a:gd name="connsiteY239" fmla="*/ 1650588 h 2795587"/>
              <a:gd name="connsiteX240" fmla="*/ 339190 w 2421311"/>
              <a:gd name="connsiteY240" fmla="*/ 1734083 h 2795587"/>
              <a:gd name="connsiteX241" fmla="*/ 340282 w 2421311"/>
              <a:gd name="connsiteY241" fmla="*/ 1269616 h 2795587"/>
              <a:gd name="connsiteX242" fmla="*/ 530403 w 2421311"/>
              <a:gd name="connsiteY242" fmla="*/ 1232459 h 2795587"/>
              <a:gd name="connsiteX243" fmla="*/ 673977 w 2421311"/>
              <a:gd name="connsiteY243" fmla="*/ 807991 h 2795587"/>
              <a:gd name="connsiteX244" fmla="*/ 517510 w 2421311"/>
              <a:gd name="connsiteY244" fmla="*/ 805149 h 2795587"/>
              <a:gd name="connsiteX245" fmla="*/ 359950 w 2421311"/>
              <a:gd name="connsiteY245" fmla="*/ 805149 h 2795587"/>
              <a:gd name="connsiteX246" fmla="*/ 360168 w 2421311"/>
              <a:gd name="connsiteY246" fmla="*/ 1270272 h 2795587"/>
              <a:gd name="connsiteX247" fmla="*/ 360168 w 2421311"/>
              <a:gd name="connsiteY247" fmla="*/ 1735175 h 2795587"/>
              <a:gd name="connsiteX248" fmla="*/ 374154 w 2421311"/>
              <a:gd name="connsiteY248" fmla="*/ 1694739 h 2795587"/>
              <a:gd name="connsiteX249" fmla="*/ 530403 w 2421311"/>
              <a:gd name="connsiteY249" fmla="*/ 1232459 h 2795587"/>
              <a:gd name="connsiteX250" fmla="*/ 2051372 w 2421311"/>
              <a:gd name="connsiteY250" fmla="*/ 1269616 h 2795587"/>
              <a:gd name="connsiteX251" fmla="*/ 2051372 w 2421311"/>
              <a:gd name="connsiteY251" fmla="*/ 805149 h 2795587"/>
              <a:gd name="connsiteX252" fmla="*/ 1893811 w 2421311"/>
              <a:gd name="connsiteY252" fmla="*/ 805149 h 2795587"/>
              <a:gd name="connsiteX253" fmla="*/ 1737344 w 2421311"/>
              <a:gd name="connsiteY253" fmla="*/ 807991 h 2795587"/>
              <a:gd name="connsiteX254" fmla="*/ 2036949 w 2421311"/>
              <a:gd name="connsiteY254" fmla="*/ 1694084 h 2795587"/>
              <a:gd name="connsiteX255" fmla="*/ 2050934 w 2421311"/>
              <a:gd name="connsiteY255" fmla="*/ 1734083 h 2795587"/>
              <a:gd name="connsiteX256" fmla="*/ 2051372 w 2421311"/>
              <a:gd name="connsiteY256" fmla="*/ 1269616 h 2795587"/>
              <a:gd name="connsiteX257" fmla="*/ 2076065 w 2421311"/>
              <a:gd name="connsiteY257" fmla="*/ 1727088 h 2795587"/>
              <a:gd name="connsiteX258" fmla="*/ 2103819 w 2421311"/>
              <a:gd name="connsiteY258" fmla="*/ 1643375 h 2795587"/>
              <a:gd name="connsiteX259" fmla="*/ 2156266 w 2421311"/>
              <a:gd name="connsiteY259" fmla="*/ 1488188 h 2795587"/>
              <a:gd name="connsiteX260" fmla="*/ 2234937 w 2421311"/>
              <a:gd name="connsiteY260" fmla="*/ 1255409 h 2795587"/>
              <a:gd name="connsiteX261" fmla="*/ 2313607 w 2421311"/>
              <a:gd name="connsiteY261" fmla="*/ 1022629 h 2795587"/>
              <a:gd name="connsiteX262" fmla="*/ 2362340 w 2421311"/>
              <a:gd name="connsiteY262" fmla="*/ 877715 h 2795587"/>
              <a:gd name="connsiteX263" fmla="*/ 2386815 w 2421311"/>
              <a:gd name="connsiteY263" fmla="*/ 807335 h 2795587"/>
              <a:gd name="connsiteX264" fmla="*/ 2229692 w 2421311"/>
              <a:gd name="connsiteY264" fmla="*/ 805149 h 2795587"/>
              <a:gd name="connsiteX265" fmla="*/ 2071039 w 2421311"/>
              <a:gd name="connsiteY265" fmla="*/ 805149 h 2795587"/>
              <a:gd name="connsiteX266" fmla="*/ 2071039 w 2421311"/>
              <a:gd name="connsiteY266" fmla="*/ 1269835 h 2795587"/>
              <a:gd name="connsiteX267" fmla="*/ 2073006 w 2421311"/>
              <a:gd name="connsiteY267" fmla="*/ 1733208 h 2795587"/>
              <a:gd name="connsiteX268" fmla="*/ 2076065 w 2421311"/>
              <a:gd name="connsiteY268" fmla="*/ 1727088 h 2795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Lst>
            <a:rect l="l" t="t" r="r" b="b"/>
            <a:pathLst>
              <a:path w="2421311" h="2795587">
                <a:moveTo>
                  <a:pt x="1199105" y="2777329"/>
                </a:moveTo>
                <a:cubicBezTo>
                  <a:pt x="1196264" y="2770335"/>
                  <a:pt x="1186649" y="2750445"/>
                  <a:pt x="1177689" y="2732959"/>
                </a:cubicBezTo>
                <a:cubicBezTo>
                  <a:pt x="1102952" y="2588045"/>
                  <a:pt x="1090496" y="2556352"/>
                  <a:pt x="1092462" y="2517228"/>
                </a:cubicBezTo>
                <a:cubicBezTo>
                  <a:pt x="1093118" y="2502365"/>
                  <a:pt x="1094648" y="2495152"/>
                  <a:pt x="1099237" y="2485098"/>
                </a:cubicBezTo>
                <a:cubicBezTo>
                  <a:pt x="1106885" y="2468486"/>
                  <a:pt x="1117812" y="2455153"/>
                  <a:pt x="1130268" y="2447285"/>
                </a:cubicBezTo>
                <a:cubicBezTo>
                  <a:pt x="1135513" y="2444006"/>
                  <a:pt x="1139883" y="2440509"/>
                  <a:pt x="1140102" y="2439853"/>
                </a:cubicBezTo>
                <a:cubicBezTo>
                  <a:pt x="1140102" y="2439197"/>
                  <a:pt x="1128957" y="2437886"/>
                  <a:pt x="1115626" y="2437012"/>
                </a:cubicBezTo>
                <a:cubicBezTo>
                  <a:pt x="1024281" y="2431766"/>
                  <a:pt x="927254" y="2409253"/>
                  <a:pt x="846179" y="2374500"/>
                </a:cubicBezTo>
                <a:cubicBezTo>
                  <a:pt x="790017" y="2350457"/>
                  <a:pt x="742596" y="2323354"/>
                  <a:pt x="635953" y="2254722"/>
                </a:cubicBezTo>
                <a:cubicBezTo>
                  <a:pt x="550508" y="2199642"/>
                  <a:pt x="482108" y="2156365"/>
                  <a:pt x="468122" y="2148277"/>
                </a:cubicBezTo>
                <a:cubicBezTo>
                  <a:pt x="462222" y="2144999"/>
                  <a:pt x="439713" y="2130792"/>
                  <a:pt x="418297" y="2117240"/>
                </a:cubicBezTo>
                <a:cubicBezTo>
                  <a:pt x="375684" y="2089919"/>
                  <a:pt x="363665" y="2083580"/>
                  <a:pt x="342468" y="2078116"/>
                </a:cubicBezTo>
                <a:cubicBezTo>
                  <a:pt x="293735" y="2065657"/>
                  <a:pt x="224898" y="2101066"/>
                  <a:pt x="197801" y="2152649"/>
                </a:cubicBezTo>
                <a:cubicBezTo>
                  <a:pt x="186000" y="2175599"/>
                  <a:pt x="182285" y="2191992"/>
                  <a:pt x="183378" y="2219314"/>
                </a:cubicBezTo>
                <a:cubicBezTo>
                  <a:pt x="184470" y="2246854"/>
                  <a:pt x="189278" y="2261935"/>
                  <a:pt x="203920" y="2283355"/>
                </a:cubicBezTo>
                <a:cubicBezTo>
                  <a:pt x="244566" y="2342807"/>
                  <a:pt x="321926" y="2352861"/>
                  <a:pt x="370439" y="2305213"/>
                </a:cubicBezTo>
                <a:cubicBezTo>
                  <a:pt x="377651" y="2298218"/>
                  <a:pt x="384644" y="2288164"/>
                  <a:pt x="389014" y="2278984"/>
                </a:cubicBezTo>
                <a:cubicBezTo>
                  <a:pt x="395352" y="2265432"/>
                  <a:pt x="396007" y="2262372"/>
                  <a:pt x="396007" y="2242264"/>
                </a:cubicBezTo>
                <a:cubicBezTo>
                  <a:pt x="396007" y="2223248"/>
                  <a:pt x="395352" y="2218876"/>
                  <a:pt x="390107" y="2207948"/>
                </a:cubicBezTo>
                <a:cubicBezTo>
                  <a:pt x="374810" y="2175162"/>
                  <a:pt x="339190" y="2156146"/>
                  <a:pt x="308377" y="2164452"/>
                </a:cubicBezTo>
                <a:cubicBezTo>
                  <a:pt x="281716" y="2171665"/>
                  <a:pt x="260956" y="2199861"/>
                  <a:pt x="264889" y="2223685"/>
                </a:cubicBezTo>
                <a:cubicBezTo>
                  <a:pt x="267949" y="2241608"/>
                  <a:pt x="279749" y="2253411"/>
                  <a:pt x="303788" y="2262809"/>
                </a:cubicBezTo>
                <a:cubicBezTo>
                  <a:pt x="311436" y="2265870"/>
                  <a:pt x="310562" y="2269585"/>
                  <a:pt x="300728" y="2274394"/>
                </a:cubicBezTo>
                <a:cubicBezTo>
                  <a:pt x="279094" y="2285541"/>
                  <a:pt x="246751" y="2269585"/>
                  <a:pt x="231454" y="2240078"/>
                </a:cubicBezTo>
                <a:cubicBezTo>
                  <a:pt x="220309" y="2218439"/>
                  <a:pt x="222932" y="2181719"/>
                  <a:pt x="237573" y="2157676"/>
                </a:cubicBezTo>
                <a:cubicBezTo>
                  <a:pt x="248937" y="2139097"/>
                  <a:pt x="272757" y="2120082"/>
                  <a:pt x="295702" y="2111994"/>
                </a:cubicBezTo>
                <a:cubicBezTo>
                  <a:pt x="312966" y="2105656"/>
                  <a:pt x="346620" y="2105219"/>
                  <a:pt x="365413" y="2110902"/>
                </a:cubicBezTo>
                <a:cubicBezTo>
                  <a:pt x="413053" y="2125109"/>
                  <a:pt x="449984" y="2164452"/>
                  <a:pt x="461348" y="2212756"/>
                </a:cubicBezTo>
                <a:cubicBezTo>
                  <a:pt x="465718" y="2230679"/>
                  <a:pt x="465718" y="2261935"/>
                  <a:pt x="461566" y="2281607"/>
                </a:cubicBezTo>
                <a:cubicBezTo>
                  <a:pt x="458070" y="2298218"/>
                  <a:pt x="447143" y="2322917"/>
                  <a:pt x="436217" y="2338654"/>
                </a:cubicBezTo>
                <a:cubicBezTo>
                  <a:pt x="414582" y="2370129"/>
                  <a:pt x="374591" y="2397013"/>
                  <a:pt x="333726" y="2407504"/>
                </a:cubicBezTo>
                <a:cubicBezTo>
                  <a:pt x="314277" y="2412532"/>
                  <a:pt x="268604" y="2411439"/>
                  <a:pt x="247844" y="2405537"/>
                </a:cubicBezTo>
                <a:cubicBezTo>
                  <a:pt x="177259" y="2385429"/>
                  <a:pt x="125904" y="2332753"/>
                  <a:pt x="107111" y="2261498"/>
                </a:cubicBezTo>
                <a:cubicBezTo>
                  <a:pt x="99244" y="2230898"/>
                  <a:pt x="99244" y="2192429"/>
                  <a:pt x="107329" y="2161610"/>
                </a:cubicBezTo>
                <a:cubicBezTo>
                  <a:pt x="132023" y="2066313"/>
                  <a:pt x="222058" y="1996370"/>
                  <a:pt x="319740" y="1996370"/>
                </a:cubicBezTo>
                <a:lnTo>
                  <a:pt x="335912" y="1996370"/>
                </a:lnTo>
                <a:lnTo>
                  <a:pt x="335912" y="1983911"/>
                </a:lnTo>
                <a:cubicBezTo>
                  <a:pt x="335912" y="1967081"/>
                  <a:pt x="338971" y="1956589"/>
                  <a:pt x="349023" y="1939541"/>
                </a:cubicBezTo>
                <a:cubicBezTo>
                  <a:pt x="359513" y="1921836"/>
                  <a:pt x="361261" y="1913531"/>
                  <a:pt x="356891" y="1904788"/>
                </a:cubicBezTo>
                <a:cubicBezTo>
                  <a:pt x="352301" y="1896263"/>
                  <a:pt x="350553" y="1895170"/>
                  <a:pt x="337004" y="1894296"/>
                </a:cubicBezTo>
                <a:cubicBezTo>
                  <a:pt x="326296" y="1893422"/>
                  <a:pt x="325204" y="1893859"/>
                  <a:pt x="319303" y="1900853"/>
                </a:cubicBezTo>
                <a:cubicBezTo>
                  <a:pt x="315807" y="1905006"/>
                  <a:pt x="311218" y="1911563"/>
                  <a:pt x="309032" y="1915498"/>
                </a:cubicBezTo>
                <a:cubicBezTo>
                  <a:pt x="305973" y="1921181"/>
                  <a:pt x="304443" y="1922055"/>
                  <a:pt x="302477" y="1920088"/>
                </a:cubicBezTo>
                <a:cubicBezTo>
                  <a:pt x="297450" y="1915061"/>
                  <a:pt x="299417" y="1899542"/>
                  <a:pt x="306410" y="1887958"/>
                </a:cubicBezTo>
                <a:cubicBezTo>
                  <a:pt x="312966" y="1877248"/>
                  <a:pt x="312966" y="1877248"/>
                  <a:pt x="309251" y="1869379"/>
                </a:cubicBezTo>
                <a:cubicBezTo>
                  <a:pt x="296576" y="1844025"/>
                  <a:pt x="305973" y="1802714"/>
                  <a:pt x="326515" y="1791567"/>
                </a:cubicBezTo>
                <a:cubicBezTo>
                  <a:pt x="330448" y="1789381"/>
                  <a:pt x="333726" y="1787196"/>
                  <a:pt x="333726" y="1786321"/>
                </a:cubicBezTo>
                <a:cubicBezTo>
                  <a:pt x="333726" y="1785666"/>
                  <a:pt x="327826" y="1767524"/>
                  <a:pt x="320396" y="1745885"/>
                </a:cubicBezTo>
                <a:cubicBezTo>
                  <a:pt x="312966" y="1724465"/>
                  <a:pt x="295265" y="1671789"/>
                  <a:pt x="280842" y="1629168"/>
                </a:cubicBezTo>
                <a:cubicBezTo>
                  <a:pt x="247189" y="1529280"/>
                  <a:pt x="205449" y="1405787"/>
                  <a:pt x="172451" y="1307866"/>
                </a:cubicBezTo>
                <a:cubicBezTo>
                  <a:pt x="158028" y="1265245"/>
                  <a:pt x="123501" y="1162953"/>
                  <a:pt x="95529" y="1080551"/>
                </a:cubicBezTo>
                <a:cubicBezTo>
                  <a:pt x="67775" y="998149"/>
                  <a:pt x="35433" y="902633"/>
                  <a:pt x="23851" y="868098"/>
                </a:cubicBezTo>
                <a:cubicBezTo>
                  <a:pt x="6806" y="817608"/>
                  <a:pt x="1998" y="805149"/>
                  <a:pt x="-1061" y="805149"/>
                </a:cubicBezTo>
                <a:cubicBezTo>
                  <a:pt x="-3247" y="805149"/>
                  <a:pt x="-4995" y="804057"/>
                  <a:pt x="-4995" y="802964"/>
                </a:cubicBezTo>
                <a:cubicBezTo>
                  <a:pt x="-4995" y="799029"/>
                  <a:pt x="42645" y="751381"/>
                  <a:pt x="60783" y="736955"/>
                </a:cubicBezTo>
                <a:cubicBezTo>
                  <a:pt x="126997" y="684716"/>
                  <a:pt x="198238" y="653460"/>
                  <a:pt x="282372" y="639690"/>
                </a:cubicBezTo>
                <a:cubicBezTo>
                  <a:pt x="318866" y="633789"/>
                  <a:pt x="386611" y="634444"/>
                  <a:pt x="424416" y="641001"/>
                </a:cubicBezTo>
                <a:cubicBezTo>
                  <a:pt x="512047" y="656302"/>
                  <a:pt x="586128" y="691710"/>
                  <a:pt x="653217" y="749851"/>
                </a:cubicBezTo>
                <a:cubicBezTo>
                  <a:pt x="672448" y="766681"/>
                  <a:pt x="705227" y="800559"/>
                  <a:pt x="705227" y="803838"/>
                </a:cubicBezTo>
                <a:cubicBezTo>
                  <a:pt x="705227" y="804494"/>
                  <a:pt x="703479" y="805149"/>
                  <a:pt x="701075" y="805149"/>
                </a:cubicBezTo>
                <a:cubicBezTo>
                  <a:pt x="696049" y="805149"/>
                  <a:pt x="716591" y="746135"/>
                  <a:pt x="525377" y="1312238"/>
                </a:cubicBezTo>
                <a:cubicBezTo>
                  <a:pt x="438184" y="1570153"/>
                  <a:pt x="366287" y="1782824"/>
                  <a:pt x="365413" y="1785010"/>
                </a:cubicBezTo>
                <a:cubicBezTo>
                  <a:pt x="364321" y="1787633"/>
                  <a:pt x="364976" y="1788726"/>
                  <a:pt x="367380" y="1788726"/>
                </a:cubicBezTo>
                <a:cubicBezTo>
                  <a:pt x="373936" y="1788726"/>
                  <a:pt x="385955" y="1801840"/>
                  <a:pt x="390544" y="1814517"/>
                </a:cubicBezTo>
                <a:cubicBezTo>
                  <a:pt x="396882" y="1831347"/>
                  <a:pt x="396007" y="1857357"/>
                  <a:pt x="388796" y="1871783"/>
                </a:cubicBezTo>
                <a:cubicBezTo>
                  <a:pt x="383988" y="1881619"/>
                  <a:pt x="383988" y="1881838"/>
                  <a:pt x="387703" y="1896263"/>
                </a:cubicBezTo>
                <a:cubicBezTo>
                  <a:pt x="391200" y="1910033"/>
                  <a:pt x="391200" y="1911563"/>
                  <a:pt x="387703" y="1922492"/>
                </a:cubicBezTo>
                <a:cubicBezTo>
                  <a:pt x="385518" y="1928831"/>
                  <a:pt x="379399" y="1939541"/>
                  <a:pt x="374154" y="1946098"/>
                </a:cubicBezTo>
                <a:cubicBezTo>
                  <a:pt x="368910" y="1952655"/>
                  <a:pt x="362135" y="1962054"/>
                  <a:pt x="359076" y="1966862"/>
                </a:cubicBezTo>
                <a:cubicBezTo>
                  <a:pt x="353394" y="1976042"/>
                  <a:pt x="347275" y="1995277"/>
                  <a:pt x="349461" y="1997462"/>
                </a:cubicBezTo>
                <a:cubicBezTo>
                  <a:pt x="350116" y="1998118"/>
                  <a:pt x="357765" y="2000522"/>
                  <a:pt x="366287" y="2002927"/>
                </a:cubicBezTo>
                <a:cubicBezTo>
                  <a:pt x="385518" y="2008391"/>
                  <a:pt x="390544" y="2010795"/>
                  <a:pt x="469215" y="2054291"/>
                </a:cubicBezTo>
                <a:cubicBezTo>
                  <a:pt x="652562" y="2155709"/>
                  <a:pt x="781931" y="2211008"/>
                  <a:pt x="919824" y="2246417"/>
                </a:cubicBezTo>
                <a:cubicBezTo>
                  <a:pt x="978390" y="2261498"/>
                  <a:pt x="1054875" y="2275268"/>
                  <a:pt x="1114315" y="2281170"/>
                </a:cubicBezTo>
                <a:lnTo>
                  <a:pt x="1141850" y="2284011"/>
                </a:lnTo>
                <a:lnTo>
                  <a:pt x="1142724" y="2245542"/>
                </a:lnTo>
                <a:cubicBezTo>
                  <a:pt x="1143598" y="2203139"/>
                  <a:pt x="1145128" y="2197456"/>
                  <a:pt x="1158458" y="2182812"/>
                </a:cubicBezTo>
                <a:lnTo>
                  <a:pt x="1166107" y="2174069"/>
                </a:lnTo>
                <a:lnTo>
                  <a:pt x="1158458" y="2166638"/>
                </a:lnTo>
                <a:cubicBezTo>
                  <a:pt x="1139665" y="2148715"/>
                  <a:pt x="1132890" y="2118770"/>
                  <a:pt x="1142069" y="2094509"/>
                </a:cubicBezTo>
                <a:cubicBezTo>
                  <a:pt x="1146658" y="2082487"/>
                  <a:pt x="1158677" y="2067187"/>
                  <a:pt x="1167418" y="2062378"/>
                </a:cubicBezTo>
                <a:cubicBezTo>
                  <a:pt x="1171789" y="2059974"/>
                  <a:pt x="1171789" y="2059974"/>
                  <a:pt x="1166762" y="2056477"/>
                </a:cubicBezTo>
                <a:cubicBezTo>
                  <a:pt x="1158240" y="2050357"/>
                  <a:pt x="1152777" y="2043800"/>
                  <a:pt x="1147969" y="2033527"/>
                </a:cubicBezTo>
                <a:lnTo>
                  <a:pt x="1143380" y="2023691"/>
                </a:lnTo>
                <a:lnTo>
                  <a:pt x="1143380" y="1377809"/>
                </a:lnTo>
                <a:lnTo>
                  <a:pt x="1143380" y="731928"/>
                </a:lnTo>
                <a:lnTo>
                  <a:pt x="1148187" y="722966"/>
                </a:lnTo>
                <a:cubicBezTo>
                  <a:pt x="1150810" y="717939"/>
                  <a:pt x="1156054" y="710726"/>
                  <a:pt x="1159988" y="707010"/>
                </a:cubicBezTo>
                <a:lnTo>
                  <a:pt x="1166762" y="700016"/>
                </a:lnTo>
                <a:lnTo>
                  <a:pt x="1157147" y="689743"/>
                </a:lnTo>
                <a:cubicBezTo>
                  <a:pt x="1137042" y="668323"/>
                  <a:pt x="1132453" y="638160"/>
                  <a:pt x="1145347" y="612150"/>
                </a:cubicBezTo>
                <a:lnTo>
                  <a:pt x="1151465" y="599473"/>
                </a:lnTo>
                <a:lnTo>
                  <a:pt x="1127864" y="574993"/>
                </a:lnTo>
                <a:cubicBezTo>
                  <a:pt x="1038485" y="482755"/>
                  <a:pt x="963967" y="427019"/>
                  <a:pt x="878740" y="388113"/>
                </a:cubicBezTo>
                <a:cubicBezTo>
                  <a:pt x="795262" y="350081"/>
                  <a:pt x="711783" y="329754"/>
                  <a:pt x="595525" y="318826"/>
                </a:cubicBezTo>
                <a:cubicBezTo>
                  <a:pt x="586128" y="317951"/>
                  <a:pt x="579791" y="316203"/>
                  <a:pt x="578043" y="314017"/>
                </a:cubicBezTo>
                <a:cubicBezTo>
                  <a:pt x="576076" y="311394"/>
                  <a:pt x="575202" y="301777"/>
                  <a:pt x="575202" y="279045"/>
                </a:cubicBezTo>
                <a:lnTo>
                  <a:pt x="575202" y="247789"/>
                </a:lnTo>
                <a:lnTo>
                  <a:pt x="472056" y="247789"/>
                </a:lnTo>
                <a:lnTo>
                  <a:pt x="368910" y="247789"/>
                </a:lnTo>
                <a:lnTo>
                  <a:pt x="363228" y="238172"/>
                </a:lnTo>
                <a:cubicBezTo>
                  <a:pt x="356016" y="225932"/>
                  <a:pt x="353831" y="206042"/>
                  <a:pt x="355142" y="168666"/>
                </a:cubicBezTo>
                <a:lnTo>
                  <a:pt x="356016" y="140689"/>
                </a:lnTo>
                <a:lnTo>
                  <a:pt x="286087" y="140689"/>
                </a:lnTo>
                <a:lnTo>
                  <a:pt x="215939" y="140689"/>
                </a:lnTo>
                <a:lnTo>
                  <a:pt x="210694" y="133695"/>
                </a:lnTo>
                <a:cubicBezTo>
                  <a:pt x="207635" y="129760"/>
                  <a:pt x="203920" y="122547"/>
                  <a:pt x="202390" y="117739"/>
                </a:cubicBezTo>
                <a:cubicBezTo>
                  <a:pt x="198893" y="107466"/>
                  <a:pt x="198456" y="70090"/>
                  <a:pt x="201297" y="25501"/>
                </a:cubicBezTo>
                <a:lnTo>
                  <a:pt x="203264" y="-5755"/>
                </a:lnTo>
                <a:lnTo>
                  <a:pt x="1205661" y="-5755"/>
                </a:lnTo>
                <a:lnTo>
                  <a:pt x="2208276" y="-5755"/>
                </a:lnTo>
                <a:lnTo>
                  <a:pt x="2209806" y="32058"/>
                </a:lnTo>
                <a:cubicBezTo>
                  <a:pt x="2211773" y="82330"/>
                  <a:pt x="2207620" y="117083"/>
                  <a:pt x="2197350" y="133695"/>
                </a:cubicBezTo>
                <a:lnTo>
                  <a:pt x="2192979" y="140689"/>
                </a:lnTo>
                <a:lnTo>
                  <a:pt x="2124798" y="140689"/>
                </a:lnTo>
                <a:lnTo>
                  <a:pt x="2056398" y="140689"/>
                </a:lnTo>
                <a:lnTo>
                  <a:pt x="2056616" y="177409"/>
                </a:lnTo>
                <a:cubicBezTo>
                  <a:pt x="2056616" y="216096"/>
                  <a:pt x="2054431" y="227462"/>
                  <a:pt x="2044379" y="241888"/>
                </a:cubicBezTo>
                <a:lnTo>
                  <a:pt x="2040226" y="247789"/>
                </a:lnTo>
                <a:lnTo>
                  <a:pt x="1937736" y="247789"/>
                </a:lnTo>
                <a:lnTo>
                  <a:pt x="1835464" y="247789"/>
                </a:lnTo>
                <a:lnTo>
                  <a:pt x="1836557" y="274674"/>
                </a:lnTo>
                <a:cubicBezTo>
                  <a:pt x="1837431" y="295657"/>
                  <a:pt x="1836994" y="303088"/>
                  <a:pt x="1834371" y="309427"/>
                </a:cubicBezTo>
                <a:cubicBezTo>
                  <a:pt x="1831093" y="317296"/>
                  <a:pt x="1830875" y="317296"/>
                  <a:pt x="1816015" y="318826"/>
                </a:cubicBezTo>
                <a:cubicBezTo>
                  <a:pt x="1699320" y="329754"/>
                  <a:pt x="1617808" y="349644"/>
                  <a:pt x="1532363" y="388113"/>
                </a:cubicBezTo>
                <a:cubicBezTo>
                  <a:pt x="1449977" y="425270"/>
                  <a:pt x="1362565" y="490842"/>
                  <a:pt x="1282146" y="576085"/>
                </a:cubicBezTo>
                <a:lnTo>
                  <a:pt x="1259856" y="599691"/>
                </a:lnTo>
                <a:lnTo>
                  <a:pt x="1266194" y="612150"/>
                </a:lnTo>
                <a:cubicBezTo>
                  <a:pt x="1278868" y="638160"/>
                  <a:pt x="1274279" y="668323"/>
                  <a:pt x="1254174" y="689743"/>
                </a:cubicBezTo>
                <a:lnTo>
                  <a:pt x="1244559" y="700016"/>
                </a:lnTo>
                <a:lnTo>
                  <a:pt x="1251771" y="707229"/>
                </a:lnTo>
                <a:cubicBezTo>
                  <a:pt x="1255704" y="711163"/>
                  <a:pt x="1260949" y="718813"/>
                  <a:pt x="1263353" y="724278"/>
                </a:cubicBezTo>
                <a:lnTo>
                  <a:pt x="1267942" y="734113"/>
                </a:lnTo>
                <a:lnTo>
                  <a:pt x="1267942" y="1378902"/>
                </a:lnTo>
                <a:lnTo>
                  <a:pt x="1267942" y="2023691"/>
                </a:lnTo>
                <a:lnTo>
                  <a:pt x="1263353" y="2033527"/>
                </a:lnTo>
                <a:cubicBezTo>
                  <a:pt x="1258545" y="2043800"/>
                  <a:pt x="1253082" y="2050357"/>
                  <a:pt x="1244559" y="2056477"/>
                </a:cubicBezTo>
                <a:cubicBezTo>
                  <a:pt x="1239533" y="2059974"/>
                  <a:pt x="1239533" y="2059974"/>
                  <a:pt x="1243903" y="2062378"/>
                </a:cubicBezTo>
                <a:cubicBezTo>
                  <a:pt x="1246307" y="2063690"/>
                  <a:pt x="1251552" y="2068280"/>
                  <a:pt x="1255486" y="2072651"/>
                </a:cubicBezTo>
                <a:cubicBezTo>
                  <a:pt x="1279524" y="2098662"/>
                  <a:pt x="1279087" y="2138442"/>
                  <a:pt x="1254611" y="2164670"/>
                </a:cubicBezTo>
                <a:lnTo>
                  <a:pt x="1244996" y="2174943"/>
                </a:lnTo>
                <a:lnTo>
                  <a:pt x="1251552" y="2181063"/>
                </a:lnTo>
                <a:cubicBezTo>
                  <a:pt x="1265538" y="2194396"/>
                  <a:pt x="1267942" y="2203358"/>
                  <a:pt x="1268597" y="2245761"/>
                </a:cubicBezTo>
                <a:lnTo>
                  <a:pt x="1269471" y="2284011"/>
                </a:lnTo>
                <a:lnTo>
                  <a:pt x="1275153" y="2283355"/>
                </a:lnTo>
                <a:cubicBezTo>
                  <a:pt x="1278431" y="2283137"/>
                  <a:pt x="1295258" y="2281170"/>
                  <a:pt x="1312740" y="2279421"/>
                </a:cubicBezTo>
                <a:cubicBezTo>
                  <a:pt x="1396219" y="2270241"/>
                  <a:pt x="1496087" y="2248384"/>
                  <a:pt x="1578036" y="2221281"/>
                </a:cubicBezTo>
                <a:cubicBezTo>
                  <a:pt x="1694294" y="2182375"/>
                  <a:pt x="1792195" y="2137130"/>
                  <a:pt x="1961337" y="2043800"/>
                </a:cubicBezTo>
                <a:cubicBezTo>
                  <a:pt x="2015970" y="2013637"/>
                  <a:pt x="2032141" y="2005987"/>
                  <a:pt x="2053120" y="2000741"/>
                </a:cubicBezTo>
                <a:cubicBezTo>
                  <a:pt x="2059894" y="1998992"/>
                  <a:pt x="2062298" y="1997244"/>
                  <a:pt x="2062298" y="1994184"/>
                </a:cubicBezTo>
                <a:cubicBezTo>
                  <a:pt x="2062298" y="1986315"/>
                  <a:pt x="2053557" y="1966644"/>
                  <a:pt x="2046345" y="1957901"/>
                </a:cubicBezTo>
                <a:cubicBezTo>
                  <a:pt x="2022744" y="1929924"/>
                  <a:pt x="2017936" y="1916591"/>
                  <a:pt x="2023618" y="1895826"/>
                </a:cubicBezTo>
                <a:cubicBezTo>
                  <a:pt x="2027552" y="1882275"/>
                  <a:pt x="2027333" y="1882056"/>
                  <a:pt x="2022526" y="1872002"/>
                </a:cubicBezTo>
                <a:cubicBezTo>
                  <a:pt x="2015314" y="1857357"/>
                  <a:pt x="2014440" y="1831129"/>
                  <a:pt x="2020777" y="1814517"/>
                </a:cubicBezTo>
                <a:cubicBezTo>
                  <a:pt x="2025366" y="1801840"/>
                  <a:pt x="2037386" y="1788726"/>
                  <a:pt x="2043941" y="1788726"/>
                </a:cubicBezTo>
                <a:cubicBezTo>
                  <a:pt x="2046345" y="1788726"/>
                  <a:pt x="2047001" y="1787633"/>
                  <a:pt x="2045908" y="1785010"/>
                </a:cubicBezTo>
                <a:cubicBezTo>
                  <a:pt x="2045034" y="1782824"/>
                  <a:pt x="1973138" y="1570153"/>
                  <a:pt x="1885944" y="1312238"/>
                </a:cubicBezTo>
                <a:cubicBezTo>
                  <a:pt x="1694731" y="746135"/>
                  <a:pt x="1715273" y="805149"/>
                  <a:pt x="1710246" y="805149"/>
                </a:cubicBezTo>
                <a:cubicBezTo>
                  <a:pt x="1707842" y="805149"/>
                  <a:pt x="1706094" y="804494"/>
                  <a:pt x="1706094" y="803838"/>
                </a:cubicBezTo>
                <a:cubicBezTo>
                  <a:pt x="1706094" y="800559"/>
                  <a:pt x="1738874" y="766681"/>
                  <a:pt x="1758104" y="749851"/>
                </a:cubicBezTo>
                <a:cubicBezTo>
                  <a:pt x="1825193" y="691710"/>
                  <a:pt x="1899275" y="656302"/>
                  <a:pt x="1986905" y="641001"/>
                </a:cubicBezTo>
                <a:cubicBezTo>
                  <a:pt x="2024711" y="634444"/>
                  <a:pt x="2092455" y="633789"/>
                  <a:pt x="2128950" y="639690"/>
                </a:cubicBezTo>
                <a:cubicBezTo>
                  <a:pt x="2213084" y="653460"/>
                  <a:pt x="2284324" y="684716"/>
                  <a:pt x="2350539" y="736955"/>
                </a:cubicBezTo>
                <a:cubicBezTo>
                  <a:pt x="2368677" y="751381"/>
                  <a:pt x="2416317" y="799029"/>
                  <a:pt x="2416317" y="802964"/>
                </a:cubicBezTo>
                <a:cubicBezTo>
                  <a:pt x="2416317" y="804057"/>
                  <a:pt x="2414568" y="805149"/>
                  <a:pt x="2412602" y="805149"/>
                </a:cubicBezTo>
                <a:cubicBezTo>
                  <a:pt x="2409324" y="805149"/>
                  <a:pt x="2404516" y="817608"/>
                  <a:pt x="2387471" y="868098"/>
                </a:cubicBezTo>
                <a:cubicBezTo>
                  <a:pt x="2375888" y="902633"/>
                  <a:pt x="2343546" y="998149"/>
                  <a:pt x="2315793" y="1080551"/>
                </a:cubicBezTo>
                <a:cubicBezTo>
                  <a:pt x="2287821" y="1162953"/>
                  <a:pt x="2253293" y="1265245"/>
                  <a:pt x="2238870" y="1307866"/>
                </a:cubicBezTo>
                <a:cubicBezTo>
                  <a:pt x="2205872" y="1405787"/>
                  <a:pt x="2164133" y="1529280"/>
                  <a:pt x="2130479" y="1629168"/>
                </a:cubicBezTo>
                <a:cubicBezTo>
                  <a:pt x="2116056" y="1671789"/>
                  <a:pt x="2098356" y="1724465"/>
                  <a:pt x="2090925" y="1745885"/>
                </a:cubicBezTo>
                <a:cubicBezTo>
                  <a:pt x="2083495" y="1767524"/>
                  <a:pt x="2077595" y="1785666"/>
                  <a:pt x="2077595" y="1786321"/>
                </a:cubicBezTo>
                <a:cubicBezTo>
                  <a:pt x="2077595" y="1787196"/>
                  <a:pt x="2080873" y="1789381"/>
                  <a:pt x="2084807" y="1791567"/>
                </a:cubicBezTo>
                <a:cubicBezTo>
                  <a:pt x="2105348" y="1802714"/>
                  <a:pt x="2114745" y="1844025"/>
                  <a:pt x="2102071" y="1869379"/>
                </a:cubicBezTo>
                <a:cubicBezTo>
                  <a:pt x="2098356" y="1877248"/>
                  <a:pt x="2098356" y="1877248"/>
                  <a:pt x="2104911" y="1887958"/>
                </a:cubicBezTo>
                <a:cubicBezTo>
                  <a:pt x="2111904" y="1899542"/>
                  <a:pt x="2113871" y="1915061"/>
                  <a:pt x="2108845" y="1920088"/>
                </a:cubicBezTo>
                <a:cubicBezTo>
                  <a:pt x="2106878" y="1922055"/>
                  <a:pt x="2105348" y="1921181"/>
                  <a:pt x="2102289" y="1915498"/>
                </a:cubicBezTo>
                <a:cubicBezTo>
                  <a:pt x="2100104" y="1911563"/>
                  <a:pt x="2095515" y="1905006"/>
                  <a:pt x="2092018" y="1900853"/>
                </a:cubicBezTo>
                <a:cubicBezTo>
                  <a:pt x="2086118" y="1893859"/>
                  <a:pt x="2085025" y="1893422"/>
                  <a:pt x="2074317" y="1894296"/>
                </a:cubicBezTo>
                <a:cubicBezTo>
                  <a:pt x="2060768" y="1895170"/>
                  <a:pt x="2059020" y="1896263"/>
                  <a:pt x="2054431" y="1904788"/>
                </a:cubicBezTo>
                <a:cubicBezTo>
                  <a:pt x="2050060" y="1913531"/>
                  <a:pt x="2051809" y="1921836"/>
                  <a:pt x="2062298" y="1939541"/>
                </a:cubicBezTo>
                <a:cubicBezTo>
                  <a:pt x="2072350" y="1956589"/>
                  <a:pt x="2075410" y="1967081"/>
                  <a:pt x="2075410" y="1983911"/>
                </a:cubicBezTo>
                <a:lnTo>
                  <a:pt x="2075410" y="1996370"/>
                </a:lnTo>
                <a:lnTo>
                  <a:pt x="2091581" y="1996370"/>
                </a:lnTo>
                <a:cubicBezTo>
                  <a:pt x="2189264" y="1996370"/>
                  <a:pt x="2279298" y="2066313"/>
                  <a:pt x="2303992" y="2161610"/>
                </a:cubicBezTo>
                <a:cubicBezTo>
                  <a:pt x="2312078" y="2192429"/>
                  <a:pt x="2312078" y="2230898"/>
                  <a:pt x="2304211" y="2261498"/>
                </a:cubicBezTo>
                <a:cubicBezTo>
                  <a:pt x="2286947" y="2327507"/>
                  <a:pt x="2239526" y="2379527"/>
                  <a:pt x="2177463" y="2400947"/>
                </a:cubicBezTo>
                <a:cubicBezTo>
                  <a:pt x="2115838" y="2422149"/>
                  <a:pt x="2052683" y="2410783"/>
                  <a:pt x="2003513" y="2369473"/>
                </a:cubicBezTo>
                <a:cubicBezTo>
                  <a:pt x="1978383" y="2348490"/>
                  <a:pt x="1956311" y="2311988"/>
                  <a:pt x="1949755" y="2280951"/>
                </a:cubicBezTo>
                <a:cubicBezTo>
                  <a:pt x="1945603" y="2261717"/>
                  <a:pt x="1945603" y="2230679"/>
                  <a:pt x="1949974" y="2212756"/>
                </a:cubicBezTo>
                <a:cubicBezTo>
                  <a:pt x="1961337" y="2164452"/>
                  <a:pt x="1998269" y="2125109"/>
                  <a:pt x="2045908" y="2110902"/>
                </a:cubicBezTo>
                <a:cubicBezTo>
                  <a:pt x="2064702" y="2105219"/>
                  <a:pt x="2098356" y="2105656"/>
                  <a:pt x="2115619" y="2111994"/>
                </a:cubicBezTo>
                <a:cubicBezTo>
                  <a:pt x="2138565" y="2120082"/>
                  <a:pt x="2162385" y="2139097"/>
                  <a:pt x="2173748" y="2157676"/>
                </a:cubicBezTo>
                <a:cubicBezTo>
                  <a:pt x="2188390" y="2181719"/>
                  <a:pt x="2191012" y="2218439"/>
                  <a:pt x="2179867" y="2240078"/>
                </a:cubicBezTo>
                <a:cubicBezTo>
                  <a:pt x="2164570" y="2269585"/>
                  <a:pt x="2132228" y="2285541"/>
                  <a:pt x="2110593" y="2274394"/>
                </a:cubicBezTo>
                <a:cubicBezTo>
                  <a:pt x="2100759" y="2269585"/>
                  <a:pt x="2099885" y="2265870"/>
                  <a:pt x="2107534" y="2262809"/>
                </a:cubicBezTo>
                <a:cubicBezTo>
                  <a:pt x="2131572" y="2253411"/>
                  <a:pt x="2143373" y="2241608"/>
                  <a:pt x="2146432" y="2223685"/>
                </a:cubicBezTo>
                <a:cubicBezTo>
                  <a:pt x="2150366" y="2199861"/>
                  <a:pt x="2129605" y="2171665"/>
                  <a:pt x="2102945" y="2164452"/>
                </a:cubicBezTo>
                <a:cubicBezTo>
                  <a:pt x="2072132" y="2156146"/>
                  <a:pt x="2036511" y="2175162"/>
                  <a:pt x="2021214" y="2207948"/>
                </a:cubicBezTo>
                <a:cubicBezTo>
                  <a:pt x="2015970" y="2218876"/>
                  <a:pt x="2015314" y="2223248"/>
                  <a:pt x="2015314" y="2242264"/>
                </a:cubicBezTo>
                <a:cubicBezTo>
                  <a:pt x="2015314" y="2262372"/>
                  <a:pt x="2015970" y="2265432"/>
                  <a:pt x="2022307" y="2278984"/>
                </a:cubicBezTo>
                <a:cubicBezTo>
                  <a:pt x="2042412" y="2321387"/>
                  <a:pt x="2093766" y="2344556"/>
                  <a:pt x="2140095" y="2332097"/>
                </a:cubicBezTo>
                <a:cubicBezTo>
                  <a:pt x="2179649" y="2321605"/>
                  <a:pt x="2214176" y="2286415"/>
                  <a:pt x="2225103" y="2245542"/>
                </a:cubicBezTo>
                <a:cubicBezTo>
                  <a:pt x="2229255" y="2229586"/>
                  <a:pt x="2229255" y="2198112"/>
                  <a:pt x="2224884" y="2181282"/>
                </a:cubicBezTo>
                <a:cubicBezTo>
                  <a:pt x="2210898" y="2126857"/>
                  <a:pt x="2156703" y="2081613"/>
                  <a:pt x="2098356" y="2076149"/>
                </a:cubicBezTo>
                <a:cubicBezTo>
                  <a:pt x="2068854" y="2073307"/>
                  <a:pt x="2049623" y="2080739"/>
                  <a:pt x="1993024" y="2117240"/>
                </a:cubicBezTo>
                <a:cubicBezTo>
                  <a:pt x="1971608" y="2130792"/>
                  <a:pt x="1949318" y="2144999"/>
                  <a:pt x="1943199" y="2148277"/>
                </a:cubicBezTo>
                <a:cubicBezTo>
                  <a:pt x="1929213" y="2156365"/>
                  <a:pt x="1860813" y="2199642"/>
                  <a:pt x="1775368" y="2254722"/>
                </a:cubicBezTo>
                <a:cubicBezTo>
                  <a:pt x="1668726" y="2323354"/>
                  <a:pt x="1621305" y="2350457"/>
                  <a:pt x="1565142" y="2374500"/>
                </a:cubicBezTo>
                <a:cubicBezTo>
                  <a:pt x="1484068" y="2409253"/>
                  <a:pt x="1387041" y="2431766"/>
                  <a:pt x="1295914" y="2437012"/>
                </a:cubicBezTo>
                <a:cubicBezTo>
                  <a:pt x="1282365" y="2437886"/>
                  <a:pt x="1271220" y="2439197"/>
                  <a:pt x="1271220" y="2439853"/>
                </a:cubicBezTo>
                <a:cubicBezTo>
                  <a:pt x="1271438" y="2440509"/>
                  <a:pt x="1275809" y="2444006"/>
                  <a:pt x="1281054" y="2447285"/>
                </a:cubicBezTo>
                <a:cubicBezTo>
                  <a:pt x="1293510" y="2455153"/>
                  <a:pt x="1304436" y="2468486"/>
                  <a:pt x="1312085" y="2485098"/>
                </a:cubicBezTo>
                <a:cubicBezTo>
                  <a:pt x="1317767" y="2496901"/>
                  <a:pt x="1318204" y="2500179"/>
                  <a:pt x="1318204" y="2523129"/>
                </a:cubicBezTo>
                <a:cubicBezTo>
                  <a:pt x="1318204" y="2563347"/>
                  <a:pt x="1312522" y="2577554"/>
                  <a:pt x="1235381" y="2729462"/>
                </a:cubicBezTo>
                <a:cubicBezTo>
                  <a:pt x="1220302" y="2759188"/>
                  <a:pt x="1207846" y="2785198"/>
                  <a:pt x="1207846" y="2786728"/>
                </a:cubicBezTo>
                <a:cubicBezTo>
                  <a:pt x="1207846" y="2793285"/>
                  <a:pt x="1204131" y="2789132"/>
                  <a:pt x="1199105" y="2777329"/>
                </a:cubicBezTo>
                <a:close/>
                <a:moveTo>
                  <a:pt x="375029" y="1859980"/>
                </a:moveTo>
                <a:cubicBezTo>
                  <a:pt x="384862" y="1820637"/>
                  <a:pt x="360387" y="1779546"/>
                  <a:pt x="337660" y="1797469"/>
                </a:cubicBezTo>
                <a:cubicBezTo>
                  <a:pt x="325641" y="1806867"/>
                  <a:pt x="318866" y="1837904"/>
                  <a:pt x="324111" y="1859980"/>
                </a:cubicBezTo>
                <a:cubicBezTo>
                  <a:pt x="326296" y="1869160"/>
                  <a:pt x="326952" y="1869816"/>
                  <a:pt x="331978" y="1867193"/>
                </a:cubicBezTo>
                <a:cubicBezTo>
                  <a:pt x="338097" y="1863915"/>
                  <a:pt x="356453" y="1864352"/>
                  <a:pt x="363665" y="1868067"/>
                </a:cubicBezTo>
                <a:cubicBezTo>
                  <a:pt x="367161" y="1869597"/>
                  <a:pt x="370439" y="1870690"/>
                  <a:pt x="371095" y="1870253"/>
                </a:cubicBezTo>
                <a:cubicBezTo>
                  <a:pt x="371969" y="1870035"/>
                  <a:pt x="373717" y="1865226"/>
                  <a:pt x="375029" y="1859980"/>
                </a:cubicBezTo>
                <a:close/>
                <a:moveTo>
                  <a:pt x="2064265" y="1864789"/>
                </a:moveTo>
                <a:cubicBezTo>
                  <a:pt x="2070165" y="1864789"/>
                  <a:pt x="2076940" y="1865882"/>
                  <a:pt x="2079343" y="1867193"/>
                </a:cubicBezTo>
                <a:cubicBezTo>
                  <a:pt x="2084370" y="1869816"/>
                  <a:pt x="2085025" y="1869160"/>
                  <a:pt x="2087210" y="1859980"/>
                </a:cubicBezTo>
                <a:cubicBezTo>
                  <a:pt x="2092455" y="1837904"/>
                  <a:pt x="2085681" y="1806867"/>
                  <a:pt x="2073662" y="1797469"/>
                </a:cubicBezTo>
                <a:cubicBezTo>
                  <a:pt x="2054431" y="1782168"/>
                  <a:pt x="2031485" y="1811020"/>
                  <a:pt x="2034545" y="1846429"/>
                </a:cubicBezTo>
                <a:cubicBezTo>
                  <a:pt x="2035200" y="1853860"/>
                  <a:pt x="2036730" y="1862385"/>
                  <a:pt x="2037823" y="1865663"/>
                </a:cubicBezTo>
                <a:cubicBezTo>
                  <a:pt x="2040226" y="1871346"/>
                  <a:pt x="2040445" y="1871346"/>
                  <a:pt x="2046782" y="1868286"/>
                </a:cubicBezTo>
                <a:cubicBezTo>
                  <a:pt x="2050497" y="1866537"/>
                  <a:pt x="2058146" y="1865007"/>
                  <a:pt x="2064265" y="1864789"/>
                </a:cubicBezTo>
                <a:close/>
                <a:moveTo>
                  <a:pt x="340282" y="1269616"/>
                </a:moveTo>
                <a:lnTo>
                  <a:pt x="340282" y="805149"/>
                </a:lnTo>
                <a:lnTo>
                  <a:pt x="181630" y="805149"/>
                </a:lnTo>
                <a:cubicBezTo>
                  <a:pt x="76735" y="805149"/>
                  <a:pt x="23632" y="805805"/>
                  <a:pt x="24507" y="807335"/>
                </a:cubicBezTo>
                <a:cubicBezTo>
                  <a:pt x="25162" y="808428"/>
                  <a:pt x="36307" y="840340"/>
                  <a:pt x="48982" y="877715"/>
                </a:cubicBezTo>
                <a:cubicBezTo>
                  <a:pt x="98370" y="1024378"/>
                  <a:pt x="124593" y="1102189"/>
                  <a:pt x="150817" y="1180001"/>
                </a:cubicBezTo>
                <a:cubicBezTo>
                  <a:pt x="165895" y="1224590"/>
                  <a:pt x="190152" y="1296063"/>
                  <a:pt x="204575" y="1339122"/>
                </a:cubicBezTo>
                <a:cubicBezTo>
                  <a:pt x="219217" y="1381962"/>
                  <a:pt x="242818" y="1452124"/>
                  <a:pt x="257241" y="1494746"/>
                </a:cubicBezTo>
                <a:cubicBezTo>
                  <a:pt x="271664" y="1537367"/>
                  <a:pt x="295265" y="1607529"/>
                  <a:pt x="309688" y="1650588"/>
                </a:cubicBezTo>
                <a:cubicBezTo>
                  <a:pt x="340719" y="1742825"/>
                  <a:pt x="337660" y="1734083"/>
                  <a:pt x="339190" y="1734083"/>
                </a:cubicBezTo>
                <a:cubicBezTo>
                  <a:pt x="339845" y="1734083"/>
                  <a:pt x="340282" y="1525127"/>
                  <a:pt x="340282" y="1269616"/>
                </a:cubicBezTo>
                <a:close/>
                <a:moveTo>
                  <a:pt x="530403" y="1232459"/>
                </a:moveTo>
                <a:cubicBezTo>
                  <a:pt x="608856" y="1000553"/>
                  <a:pt x="673540" y="809302"/>
                  <a:pt x="673977" y="807991"/>
                </a:cubicBezTo>
                <a:cubicBezTo>
                  <a:pt x="674852" y="805805"/>
                  <a:pt x="642728" y="805149"/>
                  <a:pt x="517510" y="805149"/>
                </a:cubicBezTo>
                <a:lnTo>
                  <a:pt x="359950" y="805149"/>
                </a:lnTo>
                <a:lnTo>
                  <a:pt x="360168" y="1270272"/>
                </a:lnTo>
                <a:lnTo>
                  <a:pt x="360168" y="1735175"/>
                </a:lnTo>
                <a:lnTo>
                  <a:pt x="374154" y="1694739"/>
                </a:lnTo>
                <a:cubicBezTo>
                  <a:pt x="381803" y="1672445"/>
                  <a:pt x="452170" y="1464583"/>
                  <a:pt x="530403" y="1232459"/>
                </a:cubicBezTo>
                <a:close/>
                <a:moveTo>
                  <a:pt x="2051372" y="1269616"/>
                </a:moveTo>
                <a:lnTo>
                  <a:pt x="2051372" y="805149"/>
                </a:lnTo>
                <a:lnTo>
                  <a:pt x="1893811" y="805149"/>
                </a:lnTo>
                <a:cubicBezTo>
                  <a:pt x="1768594" y="805149"/>
                  <a:pt x="1736470" y="805805"/>
                  <a:pt x="1737344" y="807991"/>
                </a:cubicBezTo>
                <a:cubicBezTo>
                  <a:pt x="1738218" y="810395"/>
                  <a:pt x="2008540" y="1609933"/>
                  <a:pt x="2036949" y="1694084"/>
                </a:cubicBezTo>
                <a:cubicBezTo>
                  <a:pt x="2044160" y="1716160"/>
                  <a:pt x="2050497" y="1734083"/>
                  <a:pt x="2050934" y="1734083"/>
                </a:cubicBezTo>
                <a:cubicBezTo>
                  <a:pt x="2051153" y="1734083"/>
                  <a:pt x="2051372" y="1525127"/>
                  <a:pt x="2051372" y="1269616"/>
                </a:cubicBezTo>
                <a:close/>
                <a:moveTo>
                  <a:pt x="2076065" y="1727088"/>
                </a:moveTo>
                <a:cubicBezTo>
                  <a:pt x="2076721" y="1724247"/>
                  <a:pt x="2089177" y="1686652"/>
                  <a:pt x="2103819" y="1643375"/>
                </a:cubicBezTo>
                <a:cubicBezTo>
                  <a:pt x="2118460" y="1600098"/>
                  <a:pt x="2142061" y="1530373"/>
                  <a:pt x="2156266" y="1488188"/>
                </a:cubicBezTo>
                <a:cubicBezTo>
                  <a:pt x="2170470" y="1446223"/>
                  <a:pt x="2205872" y="1341308"/>
                  <a:pt x="2234937" y="1255409"/>
                </a:cubicBezTo>
                <a:cubicBezTo>
                  <a:pt x="2264001" y="1169510"/>
                  <a:pt x="2299403" y="1064814"/>
                  <a:pt x="2313607" y="1022629"/>
                </a:cubicBezTo>
                <a:cubicBezTo>
                  <a:pt x="2327812" y="980663"/>
                  <a:pt x="2349665" y="915310"/>
                  <a:pt x="2362340" y="877715"/>
                </a:cubicBezTo>
                <a:cubicBezTo>
                  <a:pt x="2375014" y="840340"/>
                  <a:pt x="2386159" y="808428"/>
                  <a:pt x="2386815" y="807335"/>
                </a:cubicBezTo>
                <a:cubicBezTo>
                  <a:pt x="2387689" y="805805"/>
                  <a:pt x="2334586" y="805149"/>
                  <a:pt x="2229692" y="805149"/>
                </a:cubicBezTo>
                <a:lnTo>
                  <a:pt x="2071039" y="805149"/>
                </a:lnTo>
                <a:lnTo>
                  <a:pt x="2071039" y="1269835"/>
                </a:lnTo>
                <a:cubicBezTo>
                  <a:pt x="2071039" y="1536930"/>
                  <a:pt x="2071913" y="1733864"/>
                  <a:pt x="2073006" y="1733208"/>
                </a:cubicBezTo>
                <a:cubicBezTo>
                  <a:pt x="2074099" y="1732553"/>
                  <a:pt x="2075410" y="1729711"/>
                  <a:pt x="2076065" y="1727088"/>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29" dirty="0">
              <a:solidFill>
                <a:schemeClr val="lt1"/>
              </a:solidFill>
            </a:endParaRPr>
          </a:p>
        </p:txBody>
      </p:sp>
      <p:cxnSp>
        <p:nvCxnSpPr>
          <p:cNvPr id="7" name="Straight Connector 6">
            <a:extLst>
              <a:ext uri="{FF2B5EF4-FFF2-40B4-BE49-F238E27FC236}">
                <a16:creationId xmlns:a16="http://schemas.microsoft.com/office/drawing/2014/main" id="{C50FB206-81D0-928F-90B0-401CD4BC6FE4}"/>
              </a:ext>
            </a:extLst>
          </p:cNvPr>
          <p:cNvCxnSpPr>
            <a:cxnSpLocks/>
          </p:cNvCxnSpPr>
          <p:nvPr/>
        </p:nvCxnSpPr>
        <p:spPr>
          <a:xfrm>
            <a:off x="1300835" y="3851654"/>
            <a:ext cx="1447800"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sp>
        <p:nvSpPr>
          <p:cNvPr id="82" name="TextBox 81">
            <a:extLst>
              <a:ext uri="{FF2B5EF4-FFF2-40B4-BE49-F238E27FC236}">
                <a16:creationId xmlns:a16="http://schemas.microsoft.com/office/drawing/2014/main" id="{F014438B-1002-74A5-0772-4175C6D7A942}"/>
              </a:ext>
            </a:extLst>
          </p:cNvPr>
          <p:cNvSpPr txBox="1"/>
          <p:nvPr/>
        </p:nvSpPr>
        <p:spPr>
          <a:xfrm>
            <a:off x="3225338" y="600492"/>
            <a:ext cx="10095480" cy="338554"/>
          </a:xfrm>
          <a:prstGeom prst="rect">
            <a:avLst/>
          </a:prstGeom>
          <a:noFill/>
          <a:ln>
            <a:noFill/>
          </a:ln>
        </p:spPr>
        <p:txBody>
          <a:bodyPr wrap="square" rtlCol="0">
            <a:spAutoFit/>
          </a:bodyPr>
          <a:lstStyle/>
          <a:p>
            <a:pPr algn="ctr"/>
            <a:r>
              <a:rPr lang="x-none" sz="1600" dirty="0">
                <a:latin typeface="Arial" panose="020B0604020202020204" pitchFamily="34" charset="0"/>
                <a:cs typeface="Arial" panose="020B0604020202020204" pitchFamily="34" charset="0"/>
              </a:rPr>
              <a:t>ХУВИЙН ЭРХ ЗҮЙН </a:t>
            </a:r>
            <a:r>
              <a:rPr lang="mn-MN" sz="1600" dirty="0">
                <a:latin typeface="Arial" panose="020B0604020202020204" pitchFamily="34" charset="0"/>
                <a:cs typeface="Arial" panose="020B0604020202020204" pitchFamily="34" charset="0"/>
              </a:rPr>
              <a:t>ХУУЛЬ ТОГТООМЖИЙГ БОЛОВСРОНГУЙ БОЛГОХ</a:t>
            </a:r>
            <a:endParaRPr lang="x-none" sz="1600" dirty="0">
              <a:latin typeface="Arial" panose="020B0604020202020204" pitchFamily="34" charset="0"/>
              <a:cs typeface="Arial" panose="020B0604020202020204" pitchFamily="34" charset="0"/>
            </a:endParaRPr>
          </a:p>
        </p:txBody>
      </p:sp>
      <p:grpSp>
        <p:nvGrpSpPr>
          <p:cNvPr id="9" name="Group 8">
            <a:extLst>
              <a:ext uri="{FF2B5EF4-FFF2-40B4-BE49-F238E27FC236}">
                <a16:creationId xmlns:a16="http://schemas.microsoft.com/office/drawing/2014/main" id="{A60565DD-8522-4842-8071-2AFD19D5EDD5}"/>
              </a:ext>
            </a:extLst>
          </p:cNvPr>
          <p:cNvGrpSpPr/>
          <p:nvPr/>
        </p:nvGrpSpPr>
        <p:grpSpPr>
          <a:xfrm>
            <a:off x="3982416" y="1952975"/>
            <a:ext cx="7584150" cy="4432585"/>
            <a:chOff x="2791778" y="1630680"/>
            <a:chExt cx="5718175" cy="2956560"/>
          </a:xfrm>
        </p:grpSpPr>
        <p:sp>
          <p:nvSpPr>
            <p:cNvPr id="10" name="Rectangle: Diagonal Corners Snipped 9">
              <a:extLst>
                <a:ext uri="{FF2B5EF4-FFF2-40B4-BE49-F238E27FC236}">
                  <a16:creationId xmlns:a16="http://schemas.microsoft.com/office/drawing/2014/main" id="{2A4E6341-698F-6A4A-859F-FE0D1AB63C79}"/>
                </a:ext>
              </a:extLst>
            </p:cNvPr>
            <p:cNvSpPr/>
            <p:nvPr/>
          </p:nvSpPr>
          <p:spPr>
            <a:xfrm>
              <a:off x="2791778" y="1630680"/>
              <a:ext cx="5718175" cy="2956560"/>
            </a:xfrm>
            <a:prstGeom prst="snip2DiagRect">
              <a:avLst>
                <a:gd name="adj1" fmla="val 0"/>
                <a:gd name="adj2" fmla="val 0"/>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29" dirty="0">
                <a:latin typeface="Arial" panose="020B0604020202020204" pitchFamily="34" charset="0"/>
                <a:cs typeface="Arial" panose="020B0604020202020204" pitchFamily="34" charset="0"/>
              </a:endParaRPr>
            </a:p>
          </p:txBody>
        </p:sp>
        <p:sp>
          <p:nvSpPr>
            <p:cNvPr id="14" name="TextBox 13">
              <a:extLst>
                <a:ext uri="{FF2B5EF4-FFF2-40B4-BE49-F238E27FC236}">
                  <a16:creationId xmlns:a16="http://schemas.microsoft.com/office/drawing/2014/main" id="{9E5B6453-8227-1247-BB88-6F1C2918503A}"/>
                </a:ext>
              </a:extLst>
            </p:cNvPr>
            <p:cNvSpPr txBox="1"/>
            <p:nvPr/>
          </p:nvSpPr>
          <p:spPr>
            <a:xfrm>
              <a:off x="5066228" y="2022776"/>
              <a:ext cx="3327136" cy="2463465"/>
            </a:xfrm>
            <a:prstGeom prst="rect">
              <a:avLst/>
            </a:prstGeom>
            <a:noFill/>
          </p:spPr>
          <p:txBody>
            <a:bodyPr wrap="square" rtlCol="0">
              <a:spAutoFit/>
            </a:bodyPr>
            <a:lstStyle/>
            <a:p>
              <a:pPr marL="285750" lvl="0" indent="-285750" algn="just">
                <a:buFontTx/>
                <a:buChar char="-"/>
              </a:pPr>
              <a:r>
                <a:rPr lang="mn-MN" dirty="0">
                  <a:latin typeface="Arial" panose="020B0604020202020204" pitchFamily="34" charset="0"/>
                  <a:cs typeface="Arial" panose="020B0604020202020204" pitchFamily="34" charset="0"/>
                </a:rPr>
                <a:t>Шүүхийн ачааллийг бууруулж, иргэдийн цаг, хугацаа хөрөнгийн хэмнэх нөхцөлийг бүрдүүлнэ.</a:t>
              </a:r>
              <a:endParaRPr lang="x-none" dirty="0">
                <a:latin typeface="Arial" panose="020B0604020202020204" pitchFamily="34" charset="0"/>
                <a:cs typeface="Arial" panose="020B0604020202020204" pitchFamily="34" charset="0"/>
              </a:endParaRPr>
            </a:p>
            <a:p>
              <a:pPr marL="285750" lvl="0" indent="-285750" algn="just">
                <a:buFontTx/>
                <a:buChar char="-"/>
              </a:pPr>
              <a:r>
                <a:rPr lang="mn-MN" dirty="0">
                  <a:latin typeface="Arial" panose="020B0604020202020204" pitchFamily="34" charset="0"/>
                  <a:cs typeface="Arial" panose="020B0604020202020204" pitchFamily="34" charset="0"/>
                </a:rPr>
                <a:t>Маргааныг шүүхийн бус аргаар шийдвэрлэх боломжийг бататгана.</a:t>
              </a:r>
              <a:endParaRPr lang="x-none" dirty="0">
                <a:latin typeface="Arial" panose="020B0604020202020204" pitchFamily="34" charset="0"/>
                <a:cs typeface="Arial" panose="020B0604020202020204" pitchFamily="34" charset="0"/>
              </a:endParaRPr>
            </a:p>
            <a:p>
              <a:pPr marL="285750" lvl="0" indent="-285750" algn="just">
                <a:buFontTx/>
                <a:buChar char="-"/>
              </a:pPr>
              <a:r>
                <a:rPr lang="x-none" dirty="0">
                  <a:latin typeface="Arial" panose="020B0604020202020204" pitchFamily="34" charset="0"/>
                  <a:cs typeface="Arial" panose="020B0604020202020204" pitchFamily="34" charset="0"/>
                </a:rPr>
                <a:t>Э</a:t>
              </a:r>
              <a:r>
                <a:rPr lang="mn-MN" dirty="0">
                  <a:latin typeface="Arial" panose="020B0604020202020204" pitchFamily="34" charset="0"/>
                  <a:cs typeface="Arial" panose="020B0604020202020204" pitchFamily="34" charset="0"/>
                </a:rPr>
                <a:t>влэрийн аргаар маргаан шийдвэрлэх төрлийг өргөжүүлнэ.</a:t>
              </a:r>
              <a:endParaRPr lang="x-none" dirty="0">
                <a:latin typeface="Arial" panose="020B0604020202020204" pitchFamily="34" charset="0"/>
                <a:cs typeface="Arial" panose="020B0604020202020204" pitchFamily="34" charset="0"/>
              </a:endParaRPr>
            </a:p>
            <a:p>
              <a:pPr marL="285750" lvl="0" indent="-285750" algn="just">
                <a:buFontTx/>
                <a:buChar char="-"/>
              </a:pPr>
              <a:r>
                <a:rPr lang="x-none" dirty="0">
                  <a:latin typeface="Arial" panose="020B0604020202020204" pitchFamily="34" charset="0"/>
                  <a:cs typeface="Arial" panose="020B0604020202020204" pitchFamily="34" charset="0"/>
                </a:rPr>
                <a:t>Э</a:t>
              </a:r>
              <a:r>
                <a:rPr lang="mn-MN" dirty="0">
                  <a:latin typeface="Arial" panose="020B0604020202020204" pitchFamily="34" charset="0"/>
                  <a:cs typeface="Arial" panose="020B0604020202020204" pitchFamily="34" charset="0"/>
                </a:rPr>
                <a:t>влэрүүлэн зуучлалаар шийдвэрлэх маргаан шийдвэрлэх процессыг нарийвчилна.</a:t>
              </a:r>
              <a:endParaRPr lang="x-none" dirty="0">
                <a:latin typeface="Arial" panose="020B0604020202020204" pitchFamily="34" charset="0"/>
                <a:cs typeface="Arial" panose="020B0604020202020204" pitchFamily="34" charset="0"/>
              </a:endParaRPr>
            </a:p>
            <a:p>
              <a:pPr marL="285750" lvl="0" indent="-285750" algn="just">
                <a:buFontTx/>
                <a:buChar char="-"/>
              </a:pPr>
              <a:r>
                <a:rPr lang="x-none" dirty="0">
                  <a:latin typeface="Arial" panose="020B0604020202020204" pitchFamily="34" charset="0"/>
                  <a:cs typeface="Arial" panose="020B0604020202020204" pitchFamily="34" charset="0"/>
                </a:rPr>
                <a:t>Э</a:t>
              </a:r>
              <a:r>
                <a:rPr lang="mn-MN" dirty="0">
                  <a:latin typeface="Arial" panose="020B0604020202020204" pitchFamily="34" charset="0"/>
                  <a:cs typeface="Arial" panose="020B0604020202020204" pitchFamily="34" charset="0"/>
                </a:rPr>
                <a:t>влэрүүлэн зуучлалаар маргааныг цахим хэлбэрээр шийдвэрлэх нөхцөлийг бүрдүүлнэ.</a:t>
              </a:r>
              <a:endParaRPr lang="x-none" dirty="0">
                <a:latin typeface="Arial" panose="020B0604020202020204" pitchFamily="34" charset="0"/>
                <a:cs typeface="Arial" panose="020B0604020202020204" pitchFamily="34" charset="0"/>
              </a:endParaRPr>
            </a:p>
          </p:txBody>
        </p:sp>
      </p:grpSp>
      <p:sp>
        <p:nvSpPr>
          <p:cNvPr id="15" name="Rectangle 14">
            <a:extLst>
              <a:ext uri="{FF2B5EF4-FFF2-40B4-BE49-F238E27FC236}">
                <a16:creationId xmlns:a16="http://schemas.microsoft.com/office/drawing/2014/main" id="{AFFCE3C1-38F1-6147-885C-0440E0AD7363}"/>
              </a:ext>
            </a:extLst>
          </p:cNvPr>
          <p:cNvSpPr/>
          <p:nvPr/>
        </p:nvSpPr>
        <p:spPr>
          <a:xfrm>
            <a:off x="3982416" y="1952975"/>
            <a:ext cx="2945081" cy="4432585"/>
          </a:xfrm>
          <a:prstGeom prst="rect">
            <a:avLst/>
          </a:prstGeom>
          <a:ln/>
        </p:spPr>
        <p:style>
          <a:lnRef idx="1">
            <a:schemeClr val="accent4"/>
          </a:lnRef>
          <a:fillRef idx="2">
            <a:schemeClr val="accent4"/>
          </a:fillRef>
          <a:effectRef idx="1">
            <a:schemeClr val="accent4"/>
          </a:effectRef>
          <a:fontRef idx="minor">
            <a:schemeClr val="dk1"/>
          </a:fontRef>
        </p:style>
        <p:txBody>
          <a:bodyPr rtlCol="0" anchor="ctr"/>
          <a:lstStyle/>
          <a:p>
            <a:pPr lvl="0" algn="ctr"/>
            <a:r>
              <a:rPr lang="x-none" sz="1600" b="1" dirty="0">
                <a:solidFill>
                  <a:schemeClr val="tx1"/>
                </a:solidFill>
                <a:latin typeface="Arial" panose="020B0604020202020204" pitchFamily="34" charset="0"/>
                <a:cs typeface="Arial" panose="020B0604020202020204" pitchFamily="34" charset="0"/>
              </a:rPr>
              <a:t>Дэлхийн банкны судалгаа:</a:t>
            </a:r>
          </a:p>
          <a:p>
            <a:pPr lvl="0" algn="ctr"/>
            <a:r>
              <a:rPr lang="mn-MN" sz="1600" b="1" dirty="0">
                <a:latin typeface="Arial" panose="020B0604020202020204" pitchFamily="34" charset="0"/>
                <a:cs typeface="Arial" panose="020B0604020202020204" pitchFamily="34" charset="0"/>
              </a:rPr>
              <a:t>Маргааныг шүүхийн бус аргаар шийдвэрлэх</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муу</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дүн</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авсан</a:t>
            </a:r>
            <a:r>
              <a:rPr lang="en-US" sz="1600" dirty="0"/>
              <a:t>.</a:t>
            </a:r>
            <a:endParaRPr lang="mn-MN" sz="16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80454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EEA80E1-F99F-4009-837F-2F72F8A5D5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8069" y="1048315"/>
            <a:ext cx="11330599" cy="582047"/>
          </a:xfrm>
          <a:prstGeom prst="rect">
            <a:avLst/>
          </a:prstGeom>
          <a:solidFill>
            <a:schemeClr val="accent1">
              <a:alpha val="97000"/>
            </a:schemeClr>
          </a:solidFill>
          <a:ln w="6350" cmpd="sng">
            <a:noFill/>
          </a:ln>
          <a:effectLst/>
        </p:spPr>
        <p:style>
          <a:lnRef idx="1">
            <a:schemeClr val="accent1"/>
          </a:lnRef>
          <a:fillRef idx="3">
            <a:schemeClr val="accent1"/>
          </a:fillRef>
          <a:effectRef idx="2">
            <a:schemeClr val="accent1"/>
          </a:effectRef>
          <a:fontRef idx="minor">
            <a:schemeClr val="lt1"/>
          </a:fontRef>
        </p:style>
      </p:sp>
      <p:sp>
        <p:nvSpPr>
          <p:cNvPr id="6" name="Title 1">
            <a:extLst>
              <a:ext uri="{FF2B5EF4-FFF2-40B4-BE49-F238E27FC236}">
                <a16:creationId xmlns:a16="http://schemas.microsoft.com/office/drawing/2014/main" id="{C02C5318-1A1E-49D0-B2E2-A4B0FA9E8A40}"/>
              </a:ext>
            </a:extLst>
          </p:cNvPr>
          <p:cNvSpPr txBox="1">
            <a:spLocks/>
          </p:cNvSpPr>
          <p:nvPr/>
        </p:nvSpPr>
        <p:spPr>
          <a:xfrm>
            <a:off x="438070" y="611753"/>
            <a:ext cx="11330598" cy="537118"/>
          </a:xfrm>
          <a:prstGeom prst="rect">
            <a:avLst/>
          </a:prstGeom>
        </p:spPr>
        <p:txBody>
          <a:bodyPr vert="horz" lIns="91440" tIns="45720" rIns="91440" bIns="45720" rtlCol="0" anchor="b">
            <a:noAutofit/>
          </a:bodyPr>
          <a:lst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endParaRPr lang="en-US" sz="2400" dirty="0"/>
          </a:p>
        </p:txBody>
      </p:sp>
      <p:sp>
        <p:nvSpPr>
          <p:cNvPr id="12" name="Title 1">
            <a:extLst>
              <a:ext uri="{FF2B5EF4-FFF2-40B4-BE49-F238E27FC236}">
                <a16:creationId xmlns:a16="http://schemas.microsoft.com/office/drawing/2014/main" id="{7F2616EE-270D-4F4C-BA1F-2708D387B800}"/>
              </a:ext>
            </a:extLst>
          </p:cNvPr>
          <p:cNvSpPr txBox="1">
            <a:spLocks/>
          </p:cNvSpPr>
          <p:nvPr/>
        </p:nvSpPr>
        <p:spPr>
          <a:xfrm>
            <a:off x="724462" y="3666589"/>
            <a:ext cx="4250267" cy="1121871"/>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mn-MN" b="1" dirty="0">
                <a:latin typeface="Arial" panose="020B0604020202020204" pitchFamily="34" charset="0"/>
                <a:cs typeface="Arial" panose="020B0604020202020204" pitchFamily="34" charset="0"/>
              </a:rPr>
              <a:t>ХУВИЙН ЭРХ ЗҮЙН ШИНЭТГЭЛ</a:t>
            </a:r>
          </a:p>
        </p:txBody>
      </p:sp>
      <p:sp>
        <p:nvSpPr>
          <p:cNvPr id="16" name="Title 1">
            <a:extLst>
              <a:ext uri="{FF2B5EF4-FFF2-40B4-BE49-F238E27FC236}">
                <a16:creationId xmlns:a16="http://schemas.microsoft.com/office/drawing/2014/main" id="{921633EB-7DCB-4DDC-80AF-C885A3EE1245}"/>
              </a:ext>
            </a:extLst>
          </p:cNvPr>
          <p:cNvSpPr txBox="1">
            <a:spLocks/>
          </p:cNvSpPr>
          <p:nvPr/>
        </p:nvSpPr>
        <p:spPr>
          <a:xfrm>
            <a:off x="438068" y="1100169"/>
            <a:ext cx="4952080" cy="537118"/>
          </a:xfrm>
          <a:prstGeom prst="rect">
            <a:avLst/>
          </a:prstGeom>
        </p:spPr>
        <p:txBody>
          <a:bodyPr>
            <a:normAutofit fontScale="70000" lnSpcReduction="20000"/>
          </a:bodyPr>
          <a:lst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mn-MN" sz="2400" b="1" dirty="0">
                <a:latin typeface="Arial" panose="020B0604020202020204" pitchFamily="34" charset="0"/>
                <a:cs typeface="Arial" panose="020B0604020202020204" pitchFamily="34" charset="0"/>
              </a:rPr>
              <a:t>Дэлхийн банкны “Бизнес эрхлэхүй” судалгаа</a:t>
            </a:r>
            <a:endParaRPr lang="en-US" sz="2400" b="1" dirty="0">
              <a:latin typeface="Arial" panose="020B0604020202020204" pitchFamily="34" charset="0"/>
              <a:cs typeface="Arial" panose="020B0604020202020204" pitchFamily="34" charset="0"/>
            </a:endParaRPr>
          </a:p>
          <a:p>
            <a:pPr algn="ctr"/>
            <a:endParaRPr lang="en-US" sz="2400" b="1" dirty="0"/>
          </a:p>
        </p:txBody>
      </p:sp>
      <p:cxnSp>
        <p:nvCxnSpPr>
          <p:cNvPr id="15" name="Straight Connector 14"/>
          <p:cNvCxnSpPr/>
          <p:nvPr/>
        </p:nvCxnSpPr>
        <p:spPr>
          <a:xfrm flipV="1">
            <a:off x="1526039" y="4685335"/>
            <a:ext cx="0" cy="410952"/>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19" name="Group 18"/>
          <p:cNvGrpSpPr/>
          <p:nvPr/>
        </p:nvGrpSpPr>
        <p:grpSpPr>
          <a:xfrm>
            <a:off x="-235660" y="1846775"/>
            <a:ext cx="5529555" cy="3747909"/>
            <a:chOff x="135207" y="1762551"/>
            <a:chExt cx="5967395" cy="3639627"/>
          </a:xfrm>
        </p:grpSpPr>
        <p:pic>
          <p:nvPicPr>
            <p:cNvPr id="2" name="Picture 1"/>
            <p:cNvPicPr>
              <a:picLocks noChangeAspect="1"/>
            </p:cNvPicPr>
            <p:nvPr/>
          </p:nvPicPr>
          <p:blipFill>
            <a:blip r:embed="rId2"/>
            <a:stretch>
              <a:fillRect/>
            </a:stretch>
          </p:blipFill>
          <p:spPr>
            <a:xfrm>
              <a:off x="495467" y="1762551"/>
              <a:ext cx="5425910" cy="3639627"/>
            </a:xfrm>
            <a:prstGeom prst="rect">
              <a:avLst/>
            </a:prstGeom>
          </p:spPr>
        </p:pic>
        <p:sp>
          <p:nvSpPr>
            <p:cNvPr id="9" name="Rectangle 8"/>
            <p:cNvSpPr/>
            <p:nvPr/>
          </p:nvSpPr>
          <p:spPr>
            <a:xfrm>
              <a:off x="135207" y="3294611"/>
              <a:ext cx="2318096" cy="473421"/>
            </a:xfrm>
            <a:prstGeom prst="rect">
              <a:avLst/>
            </a:prstGeom>
          </p:spPr>
          <p:txBody>
            <a:bodyPr wrap="square">
              <a:spAutoFit/>
            </a:bodyPr>
            <a:lstStyle/>
            <a:p>
              <a:pPr algn="ctr">
                <a:lnSpc>
                  <a:spcPct val="107000"/>
                </a:lnSpc>
              </a:pPr>
              <a:r>
                <a:rPr lang="mn-MN" sz="2400" b="1" dirty="0">
                  <a:solidFill>
                    <a:srgbClr val="FF3300"/>
                  </a:solidFill>
                  <a:latin typeface="Arial" panose="020B0604020202020204" pitchFamily="34" charset="0"/>
                  <a:ea typeface="Calibri" panose="020F0502020204030204" pitchFamily="34" charset="0"/>
                  <a:cs typeface="Times New Roman" panose="02020603050405020304" pitchFamily="18" charset="0"/>
                </a:rPr>
                <a:t>5</a:t>
              </a:r>
              <a:r>
                <a:rPr lang="en-US" sz="2400" b="1" dirty="0">
                  <a:solidFill>
                    <a:srgbClr val="FF3300"/>
                  </a:solidFill>
                  <a:latin typeface="Arial" panose="020B0604020202020204" pitchFamily="34" charset="0"/>
                  <a:ea typeface="Calibri" panose="020F0502020204030204" pitchFamily="34" charset="0"/>
                  <a:cs typeface="Times New Roman" panose="02020603050405020304" pitchFamily="18" charset="0"/>
                </a:rPr>
                <a:t>9</a:t>
              </a:r>
              <a:r>
                <a:rPr lang="mn-MN" sz="2400" b="1" dirty="0">
                  <a:solidFill>
                    <a:srgbClr val="FF3300"/>
                  </a:solidFill>
                  <a:latin typeface="Arial" panose="020B0604020202020204" pitchFamily="34" charset="0"/>
                  <a:ea typeface="Calibri" panose="020F0502020204030204" pitchFamily="34" charset="0"/>
                  <a:cs typeface="Times New Roman" panose="02020603050405020304" pitchFamily="18" charset="0"/>
                </a:rPr>
                <a:t>,9</a:t>
              </a:r>
            </a:p>
          </p:txBody>
        </p:sp>
        <p:sp>
          <p:nvSpPr>
            <p:cNvPr id="10" name="Rectangle 9"/>
            <p:cNvSpPr/>
            <p:nvPr/>
          </p:nvSpPr>
          <p:spPr>
            <a:xfrm>
              <a:off x="777458" y="4657239"/>
              <a:ext cx="1329210" cy="487506"/>
            </a:xfrm>
            <a:prstGeom prst="rect">
              <a:avLst/>
            </a:prstGeom>
          </p:spPr>
          <p:txBody>
            <a:bodyPr wrap="none">
              <a:spAutoFit/>
            </a:bodyPr>
            <a:lstStyle/>
            <a:p>
              <a:pPr algn="ctr">
                <a:lnSpc>
                  <a:spcPct val="107000"/>
                </a:lnSpc>
              </a:pPr>
              <a:r>
                <a:rPr lang="mn-MN" sz="2400" b="1" dirty="0">
                  <a:solidFill>
                    <a:srgbClr val="FF3300"/>
                  </a:solidFill>
                  <a:latin typeface="Arial" panose="020B0604020202020204" pitchFamily="34" charset="0"/>
                  <a:ea typeface="Calibri" panose="020F0502020204030204" pitchFamily="34" charset="0"/>
                  <a:cs typeface="Times New Roman" panose="02020603050405020304" pitchFamily="18" charset="0"/>
                </a:rPr>
                <a:t>20</a:t>
              </a:r>
              <a:r>
                <a:rPr lang="en-US" sz="2400" b="1" dirty="0">
                  <a:solidFill>
                    <a:srgbClr val="FF3300"/>
                  </a:solidFill>
                  <a:latin typeface="Arial" panose="020B0604020202020204" pitchFamily="34" charset="0"/>
                  <a:ea typeface="Calibri" panose="020F0502020204030204" pitchFamily="34" charset="0"/>
                  <a:cs typeface="Times New Roman" panose="02020603050405020304" pitchFamily="18" charset="0"/>
                </a:rPr>
                <a:t>10</a:t>
              </a:r>
              <a:r>
                <a:rPr lang="mn-MN" sz="2400" b="1" dirty="0">
                  <a:solidFill>
                    <a:srgbClr val="FF3300"/>
                  </a:solidFill>
                  <a:latin typeface="Arial" panose="020B0604020202020204" pitchFamily="34" charset="0"/>
                  <a:ea typeface="Calibri" panose="020F0502020204030204" pitchFamily="34" charset="0"/>
                  <a:cs typeface="Times New Roman" panose="02020603050405020304" pitchFamily="18" charset="0"/>
                </a:rPr>
                <a:t> он</a:t>
              </a:r>
            </a:p>
          </p:txBody>
        </p:sp>
        <p:sp>
          <p:nvSpPr>
            <p:cNvPr id="11" name="Rectangle 10"/>
            <p:cNvSpPr/>
            <p:nvPr/>
          </p:nvSpPr>
          <p:spPr>
            <a:xfrm>
              <a:off x="5165707" y="2249574"/>
              <a:ext cx="846282" cy="473421"/>
            </a:xfrm>
            <a:prstGeom prst="rect">
              <a:avLst/>
            </a:prstGeom>
          </p:spPr>
          <p:txBody>
            <a:bodyPr wrap="none">
              <a:spAutoFit/>
            </a:bodyPr>
            <a:lstStyle/>
            <a:p>
              <a:pPr algn="ctr">
                <a:lnSpc>
                  <a:spcPct val="107000"/>
                </a:lnSpc>
              </a:pPr>
              <a:r>
                <a:rPr lang="mn-MN" sz="2400" b="1" dirty="0">
                  <a:solidFill>
                    <a:srgbClr val="FF3300"/>
                  </a:solidFill>
                  <a:latin typeface="Arial" panose="020B0604020202020204" pitchFamily="34" charset="0"/>
                  <a:ea typeface="Calibri" panose="020F0502020204030204" pitchFamily="34" charset="0"/>
                  <a:cs typeface="Times New Roman" panose="02020603050405020304" pitchFamily="18" charset="0"/>
                </a:rPr>
                <a:t>67,8</a:t>
              </a:r>
              <a:endParaRPr lang="en-US" sz="2400" b="1" dirty="0">
                <a:solidFill>
                  <a:srgbClr val="FF3300"/>
                </a:solidFill>
                <a:latin typeface="Arial" panose="020B0604020202020204" pitchFamily="34" charset="0"/>
                <a:ea typeface="Calibri" panose="020F0502020204030204" pitchFamily="34" charset="0"/>
                <a:cs typeface="Times New Roman" panose="02020603050405020304" pitchFamily="18" charset="0"/>
              </a:endParaRPr>
            </a:p>
          </p:txBody>
        </p:sp>
        <p:sp>
          <p:nvSpPr>
            <p:cNvPr id="13" name="Rectangle 12"/>
            <p:cNvSpPr/>
            <p:nvPr/>
          </p:nvSpPr>
          <p:spPr>
            <a:xfrm>
              <a:off x="4773392" y="4727143"/>
              <a:ext cx="1329210" cy="487506"/>
            </a:xfrm>
            <a:prstGeom prst="rect">
              <a:avLst/>
            </a:prstGeom>
          </p:spPr>
          <p:txBody>
            <a:bodyPr wrap="none">
              <a:spAutoFit/>
            </a:bodyPr>
            <a:lstStyle/>
            <a:p>
              <a:pPr algn="ctr">
                <a:lnSpc>
                  <a:spcPct val="107000"/>
                </a:lnSpc>
              </a:pPr>
              <a:r>
                <a:rPr lang="mn-MN" sz="2400" b="1" dirty="0">
                  <a:solidFill>
                    <a:srgbClr val="FF3300"/>
                  </a:solidFill>
                  <a:latin typeface="Arial" panose="020B0604020202020204" pitchFamily="34" charset="0"/>
                  <a:ea typeface="Calibri" panose="020F0502020204030204" pitchFamily="34" charset="0"/>
                  <a:cs typeface="Times New Roman" panose="02020603050405020304" pitchFamily="18" charset="0"/>
                </a:rPr>
                <a:t>20</a:t>
              </a:r>
              <a:r>
                <a:rPr lang="en-US" sz="2400" b="1" dirty="0">
                  <a:solidFill>
                    <a:srgbClr val="FF3300"/>
                  </a:solidFill>
                  <a:latin typeface="Arial" panose="020B0604020202020204" pitchFamily="34" charset="0"/>
                  <a:ea typeface="Calibri" panose="020F0502020204030204" pitchFamily="34" charset="0"/>
                  <a:cs typeface="Times New Roman" panose="02020603050405020304" pitchFamily="18" charset="0"/>
                </a:rPr>
                <a:t>20</a:t>
              </a:r>
              <a:r>
                <a:rPr lang="mn-MN" sz="2400" b="1" dirty="0">
                  <a:solidFill>
                    <a:srgbClr val="FF3300"/>
                  </a:solidFill>
                  <a:latin typeface="Arial" panose="020B0604020202020204" pitchFamily="34" charset="0"/>
                  <a:ea typeface="Calibri" panose="020F0502020204030204" pitchFamily="34" charset="0"/>
                  <a:cs typeface="Times New Roman" panose="02020603050405020304" pitchFamily="18" charset="0"/>
                </a:rPr>
                <a:t> он</a:t>
              </a:r>
            </a:p>
          </p:txBody>
        </p:sp>
        <p:cxnSp>
          <p:nvCxnSpPr>
            <p:cNvPr id="18" name="Straight Connector 17"/>
            <p:cNvCxnSpPr/>
            <p:nvPr/>
          </p:nvCxnSpPr>
          <p:spPr>
            <a:xfrm>
              <a:off x="1001948" y="4657141"/>
              <a:ext cx="4773211"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sp>
        <p:nvSpPr>
          <p:cNvPr id="21" name="Title 1">
            <a:extLst>
              <a:ext uri="{FF2B5EF4-FFF2-40B4-BE49-F238E27FC236}">
                <a16:creationId xmlns:a16="http://schemas.microsoft.com/office/drawing/2014/main" id="{921633EB-7DCB-4DDC-80AF-C885A3EE1245}"/>
              </a:ext>
            </a:extLst>
          </p:cNvPr>
          <p:cNvSpPr txBox="1">
            <a:spLocks/>
          </p:cNvSpPr>
          <p:nvPr/>
        </p:nvSpPr>
        <p:spPr>
          <a:xfrm>
            <a:off x="6534068" y="1096994"/>
            <a:ext cx="4952080" cy="537118"/>
          </a:xfrm>
          <a:prstGeom prst="rect">
            <a:avLst/>
          </a:prstGeom>
        </p:spPr>
        <p:txBody>
          <a:bodyPr>
            <a:normAutofit fontScale="70000" lnSpcReduction="20000"/>
          </a:bodyPr>
          <a:lst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2400" b="1" dirty="0">
                <a:latin typeface="Arial" panose="020B0604020202020204" pitchFamily="34" charset="0"/>
                <a:cs typeface="Arial" panose="020B0604020202020204" pitchFamily="34" charset="0"/>
              </a:rPr>
              <a:t>“</a:t>
            </a:r>
            <a:r>
              <a:rPr lang="mn-MN" sz="2400" b="1" dirty="0">
                <a:latin typeface="Arial" panose="020B0604020202020204" pitchFamily="34" charset="0"/>
                <a:cs typeface="Arial" panose="020B0604020202020204" pitchFamily="34" charset="0"/>
              </a:rPr>
              <a:t>Гэрээний хэрэгжилтийг хангах</a:t>
            </a:r>
            <a:r>
              <a:rPr lang="en-US" sz="2400" b="1" dirty="0">
                <a:latin typeface="Arial" panose="020B0604020202020204" pitchFamily="34" charset="0"/>
                <a:cs typeface="Arial" panose="020B0604020202020204" pitchFamily="34" charset="0"/>
              </a:rPr>
              <a:t>”</a:t>
            </a:r>
            <a:r>
              <a:rPr lang="mn-MN" sz="2400" b="1" dirty="0">
                <a:latin typeface="Arial" panose="020B0604020202020204" pitchFamily="34" charset="0"/>
                <a:cs typeface="Arial" panose="020B0604020202020204" pitchFamily="34" charset="0"/>
              </a:rPr>
              <a:t> шалгуур үзүүлэлт</a:t>
            </a:r>
            <a:endParaRPr lang="en-US" sz="2400" b="1" dirty="0">
              <a:latin typeface="Arial" panose="020B0604020202020204" pitchFamily="34" charset="0"/>
              <a:cs typeface="Arial" panose="020B0604020202020204" pitchFamily="34" charset="0"/>
            </a:endParaRPr>
          </a:p>
        </p:txBody>
      </p:sp>
      <p:graphicFrame>
        <p:nvGraphicFramePr>
          <p:cNvPr id="22" name="Content Placeholder 63"/>
          <p:cNvGraphicFramePr>
            <a:graphicFrameLocks/>
          </p:cNvGraphicFramePr>
          <p:nvPr>
            <p:extLst>
              <p:ext uri="{D42A27DB-BD31-4B8C-83A1-F6EECF244321}">
                <p14:modId xmlns:p14="http://schemas.microsoft.com/office/powerpoint/2010/main" val="1908347546"/>
              </p:ext>
            </p:extLst>
          </p:nvPr>
        </p:nvGraphicFramePr>
        <p:xfrm>
          <a:off x="5459794" y="1846775"/>
          <a:ext cx="6636805" cy="4369751"/>
        </p:xfrm>
        <a:graphic>
          <a:graphicData uri="http://schemas.openxmlformats.org/drawingml/2006/chart">
            <c:chart xmlns:c="http://schemas.openxmlformats.org/drawingml/2006/chart" xmlns:r="http://schemas.openxmlformats.org/officeDocument/2006/relationships" r:id="rId3"/>
          </a:graphicData>
        </a:graphic>
      </p:graphicFrame>
      <p:sp>
        <p:nvSpPr>
          <p:cNvPr id="17" name="TextBox 16">
            <a:extLst>
              <a:ext uri="{FF2B5EF4-FFF2-40B4-BE49-F238E27FC236}">
                <a16:creationId xmlns:a16="http://schemas.microsoft.com/office/drawing/2014/main" id="{C9A7F694-D9DC-D8F7-BB64-5D3BCCA9D195}"/>
              </a:ext>
            </a:extLst>
          </p:cNvPr>
          <p:cNvSpPr txBox="1"/>
          <p:nvPr/>
        </p:nvSpPr>
        <p:spPr>
          <a:xfrm>
            <a:off x="5293895" y="573076"/>
            <a:ext cx="6216732" cy="307777"/>
          </a:xfrm>
          <a:prstGeom prst="rect">
            <a:avLst/>
          </a:prstGeom>
          <a:noFill/>
        </p:spPr>
        <p:txBody>
          <a:bodyPr wrap="square">
            <a:spAutoFit/>
          </a:bodyPr>
          <a:lstStyle/>
          <a:p>
            <a:pPr algn="ctr"/>
            <a:r>
              <a:rPr lang="mn-MN" sz="1400" b="1" dirty="0">
                <a:latin typeface="Arial" panose="020B0604020202020204" pitchFamily="34" charset="0"/>
                <a:cs typeface="Arial" panose="020B0604020202020204" pitchFamily="34" charset="0"/>
              </a:rPr>
              <a:t>АРИЛЖААНЫ ЭРХ ЗҮЙН ОРЧНЫГ БОЛОВСРОНГУЙ БОЛГОХ</a:t>
            </a:r>
            <a:endParaRPr lang="en-US" sz="1400" b="1" dirty="0"/>
          </a:p>
        </p:txBody>
      </p:sp>
    </p:spTree>
    <p:extLst>
      <p:ext uri="{BB962C8B-B14F-4D97-AF65-F5344CB8AC3E}">
        <p14:creationId xmlns:p14="http://schemas.microsoft.com/office/powerpoint/2010/main" val="33426799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TextBox 31">
            <a:extLst>
              <a:ext uri="{FF2B5EF4-FFF2-40B4-BE49-F238E27FC236}">
                <a16:creationId xmlns:a16="http://schemas.microsoft.com/office/drawing/2014/main" id="{2ADC038A-6583-4083-8E52-235253AC6B4C}"/>
              </a:ext>
            </a:extLst>
          </p:cNvPr>
          <p:cNvSpPr txBox="1">
            <a:spLocks noChangeArrowheads="1"/>
          </p:cNvSpPr>
          <p:nvPr/>
        </p:nvSpPr>
        <p:spPr bwMode="auto">
          <a:xfrm>
            <a:off x="4648200" y="577306"/>
            <a:ext cx="903675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600">
                <a:solidFill>
                  <a:schemeClr val="tx1"/>
                </a:solidFill>
                <a:latin typeface="Lato Light" charset="0"/>
                <a:ea typeface="ＭＳ Ｐゴシック" charset="0"/>
                <a:cs typeface="ＭＳ Ｐゴシック" charset="0"/>
              </a:defRPr>
            </a:lvl1pPr>
            <a:lvl2pPr marL="742950" indent="-285750" eaLnBrk="0" hangingPunct="0">
              <a:defRPr sz="3600">
                <a:solidFill>
                  <a:schemeClr val="tx1"/>
                </a:solidFill>
                <a:latin typeface="Lato Light" charset="0"/>
                <a:ea typeface="ＭＳ Ｐゴシック" charset="0"/>
              </a:defRPr>
            </a:lvl2pPr>
            <a:lvl3pPr marL="1143000" indent="-228600" eaLnBrk="0" hangingPunct="0">
              <a:defRPr sz="3600">
                <a:solidFill>
                  <a:schemeClr val="tx1"/>
                </a:solidFill>
                <a:latin typeface="Lato Light" charset="0"/>
                <a:ea typeface="ＭＳ Ｐゴシック" charset="0"/>
              </a:defRPr>
            </a:lvl3pPr>
            <a:lvl4pPr marL="1600200" indent="-228600" eaLnBrk="0" hangingPunct="0">
              <a:defRPr sz="3600">
                <a:solidFill>
                  <a:schemeClr val="tx1"/>
                </a:solidFill>
                <a:latin typeface="Lato Light" charset="0"/>
                <a:ea typeface="ＭＳ Ｐゴシック" charset="0"/>
              </a:defRPr>
            </a:lvl4pPr>
            <a:lvl5pPr marL="2057400" indent="-228600" eaLnBrk="0" hangingPunct="0">
              <a:defRPr sz="3600">
                <a:solidFill>
                  <a:schemeClr val="tx1"/>
                </a:solidFill>
                <a:latin typeface="Lato Light" charset="0"/>
                <a:ea typeface="ＭＳ Ｐゴシック" charset="0"/>
              </a:defRPr>
            </a:lvl5pPr>
            <a:lvl6pPr marL="2514600" indent="-228600" defTabSz="1827213" eaLnBrk="0" fontAlgn="base" hangingPunct="0">
              <a:spcBef>
                <a:spcPct val="0"/>
              </a:spcBef>
              <a:spcAft>
                <a:spcPct val="0"/>
              </a:spcAft>
              <a:defRPr sz="3600">
                <a:solidFill>
                  <a:schemeClr val="tx1"/>
                </a:solidFill>
                <a:latin typeface="Lato Light" charset="0"/>
                <a:ea typeface="ＭＳ Ｐゴシック" charset="0"/>
              </a:defRPr>
            </a:lvl6pPr>
            <a:lvl7pPr marL="2971800" indent="-228600" defTabSz="1827213" eaLnBrk="0" fontAlgn="base" hangingPunct="0">
              <a:spcBef>
                <a:spcPct val="0"/>
              </a:spcBef>
              <a:spcAft>
                <a:spcPct val="0"/>
              </a:spcAft>
              <a:defRPr sz="3600">
                <a:solidFill>
                  <a:schemeClr val="tx1"/>
                </a:solidFill>
                <a:latin typeface="Lato Light" charset="0"/>
                <a:ea typeface="ＭＳ Ｐゴシック" charset="0"/>
              </a:defRPr>
            </a:lvl7pPr>
            <a:lvl8pPr marL="3429000" indent="-228600" defTabSz="1827213" eaLnBrk="0" fontAlgn="base" hangingPunct="0">
              <a:spcBef>
                <a:spcPct val="0"/>
              </a:spcBef>
              <a:spcAft>
                <a:spcPct val="0"/>
              </a:spcAft>
              <a:defRPr sz="3600">
                <a:solidFill>
                  <a:schemeClr val="tx1"/>
                </a:solidFill>
                <a:latin typeface="Lato Light" charset="0"/>
                <a:ea typeface="ＭＳ Ｐゴシック" charset="0"/>
              </a:defRPr>
            </a:lvl8pPr>
            <a:lvl9pPr marL="3886200" indent="-228600" defTabSz="1827213" eaLnBrk="0" fontAlgn="base" hangingPunct="0">
              <a:spcBef>
                <a:spcPct val="0"/>
              </a:spcBef>
              <a:spcAft>
                <a:spcPct val="0"/>
              </a:spcAft>
              <a:defRPr sz="3600">
                <a:solidFill>
                  <a:schemeClr val="tx1"/>
                </a:solidFill>
                <a:latin typeface="Lato Light" charset="0"/>
                <a:ea typeface="ＭＳ Ｐゴシック" charset="0"/>
              </a:defRPr>
            </a:lvl9pPr>
          </a:lstStyle>
          <a:p>
            <a:pPr algn="ctr"/>
            <a:r>
              <a:rPr lang="mn-MN" sz="1400" b="1" dirty="0">
                <a:latin typeface="Arial" panose="020B0604020202020204" pitchFamily="34" charset="0"/>
                <a:cs typeface="Arial" panose="020B0604020202020204" pitchFamily="34" charset="0"/>
              </a:rPr>
              <a:t>АРИЛЖААНЫ ЭРХ ЗҮЙН ОРЧНЫГ БОЛОВСРОНГУЙ БОЛГОХ</a:t>
            </a:r>
            <a:endParaRPr lang="en-US" sz="1400" b="1" dirty="0"/>
          </a:p>
        </p:txBody>
      </p:sp>
      <p:sp>
        <p:nvSpPr>
          <p:cNvPr id="43" name="Freeform 9">
            <a:extLst>
              <a:ext uri="{FF2B5EF4-FFF2-40B4-BE49-F238E27FC236}">
                <a16:creationId xmlns:a16="http://schemas.microsoft.com/office/drawing/2014/main" id="{AB4A4F85-F780-440C-A65B-04C900227EFF}"/>
              </a:ext>
            </a:extLst>
          </p:cNvPr>
          <p:cNvSpPr>
            <a:spLocks/>
          </p:cNvSpPr>
          <p:nvPr/>
        </p:nvSpPr>
        <p:spPr bwMode="auto">
          <a:xfrm>
            <a:off x="4343400" y="1790700"/>
            <a:ext cx="1808956" cy="1808957"/>
          </a:xfrm>
          <a:custGeom>
            <a:avLst/>
            <a:gdLst>
              <a:gd name="T0" fmla="*/ 233 w 233"/>
              <a:gd name="T1" fmla="*/ 0 h 233"/>
              <a:gd name="T2" fmla="*/ 83 w 233"/>
              <a:gd name="T3" fmla="*/ 56 h 233"/>
              <a:gd name="T4" fmla="*/ 57 w 233"/>
              <a:gd name="T5" fmla="*/ 49 h 233"/>
              <a:gd name="T6" fmla="*/ 64 w 233"/>
              <a:gd name="T7" fmla="*/ 74 h 233"/>
              <a:gd name="T8" fmla="*/ 0 w 233"/>
              <a:gd name="T9" fmla="*/ 233 h 233"/>
              <a:gd name="T10" fmla="*/ 175 w 233"/>
              <a:gd name="T11" fmla="*/ 233 h 233"/>
              <a:gd name="T12" fmla="*/ 233 w 233"/>
              <a:gd name="T13" fmla="*/ 175 h 233"/>
              <a:gd name="T14" fmla="*/ 233 w 233"/>
              <a:gd name="T15" fmla="*/ 0 h 2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3" h="233">
                <a:moveTo>
                  <a:pt x="233" y="0"/>
                </a:moveTo>
                <a:cubicBezTo>
                  <a:pt x="176" y="1"/>
                  <a:pt x="124" y="21"/>
                  <a:pt x="83" y="56"/>
                </a:cubicBezTo>
                <a:cubicBezTo>
                  <a:pt x="57" y="49"/>
                  <a:pt x="57" y="49"/>
                  <a:pt x="57" y="49"/>
                </a:cubicBezTo>
                <a:cubicBezTo>
                  <a:pt x="64" y="74"/>
                  <a:pt x="64" y="74"/>
                  <a:pt x="64" y="74"/>
                </a:cubicBezTo>
                <a:cubicBezTo>
                  <a:pt x="25" y="116"/>
                  <a:pt x="1" y="172"/>
                  <a:pt x="0" y="233"/>
                </a:cubicBezTo>
                <a:cubicBezTo>
                  <a:pt x="175" y="233"/>
                  <a:pt x="175" y="233"/>
                  <a:pt x="175" y="233"/>
                </a:cubicBezTo>
                <a:cubicBezTo>
                  <a:pt x="176" y="202"/>
                  <a:pt x="201" y="176"/>
                  <a:pt x="233" y="175"/>
                </a:cubicBezTo>
                <a:lnTo>
                  <a:pt x="233" y="0"/>
                </a:lnTo>
                <a:close/>
              </a:path>
            </a:pathLst>
          </a:custGeom>
          <a:solidFill>
            <a:srgbClr val="002060"/>
          </a:solidFill>
          <a:ln>
            <a:noFill/>
          </a:ln>
        </p:spPr>
        <p:txBody>
          <a:bodyPr vert="horz" wrap="square" lIns="45720" tIns="22860" rIns="45720" bIns="22860" numCol="1" anchor="t" anchorCtr="0" compatLnSpc="1">
            <a:prstTxWarp prst="textNoShape">
              <a:avLst/>
            </a:prstTxWarp>
          </a:bodyPr>
          <a:lstStyle/>
          <a:p>
            <a:endParaRPr lang="th-TH" sz="900" dirty="0"/>
          </a:p>
        </p:txBody>
      </p:sp>
      <p:sp>
        <p:nvSpPr>
          <p:cNvPr id="46" name="Freeform 8">
            <a:extLst>
              <a:ext uri="{FF2B5EF4-FFF2-40B4-BE49-F238E27FC236}">
                <a16:creationId xmlns:a16="http://schemas.microsoft.com/office/drawing/2014/main" id="{292159C8-0EF1-4869-80AE-8CCAACC75303}"/>
              </a:ext>
            </a:extLst>
          </p:cNvPr>
          <p:cNvSpPr>
            <a:spLocks/>
          </p:cNvSpPr>
          <p:nvPr/>
        </p:nvSpPr>
        <p:spPr bwMode="auto">
          <a:xfrm>
            <a:off x="6168231" y="1790700"/>
            <a:ext cx="1793081" cy="1754188"/>
          </a:xfrm>
          <a:custGeom>
            <a:avLst/>
            <a:gdLst>
              <a:gd name="T0" fmla="*/ 170 w 231"/>
              <a:gd name="T1" fmla="*/ 75 h 226"/>
              <a:gd name="T2" fmla="*/ 179 w 231"/>
              <a:gd name="T3" fmla="*/ 46 h 226"/>
              <a:gd name="T4" fmla="*/ 148 w 231"/>
              <a:gd name="T5" fmla="*/ 54 h 226"/>
              <a:gd name="T6" fmla="*/ 0 w 231"/>
              <a:gd name="T7" fmla="*/ 0 h 226"/>
              <a:gd name="T8" fmla="*/ 0 w 231"/>
              <a:gd name="T9" fmla="*/ 175 h 226"/>
              <a:gd name="T10" fmla="*/ 57 w 231"/>
              <a:gd name="T11" fmla="*/ 226 h 226"/>
              <a:gd name="T12" fmla="*/ 231 w 231"/>
              <a:gd name="T13" fmla="*/ 206 h 226"/>
              <a:gd name="T14" fmla="*/ 170 w 231"/>
              <a:gd name="T15" fmla="*/ 75 h 22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1" h="226">
                <a:moveTo>
                  <a:pt x="170" y="75"/>
                </a:moveTo>
                <a:cubicBezTo>
                  <a:pt x="179" y="46"/>
                  <a:pt x="179" y="46"/>
                  <a:pt x="179" y="46"/>
                </a:cubicBezTo>
                <a:cubicBezTo>
                  <a:pt x="148" y="54"/>
                  <a:pt x="148" y="54"/>
                  <a:pt x="148" y="54"/>
                </a:cubicBezTo>
                <a:cubicBezTo>
                  <a:pt x="108" y="21"/>
                  <a:pt x="56" y="1"/>
                  <a:pt x="0" y="0"/>
                </a:cubicBezTo>
                <a:cubicBezTo>
                  <a:pt x="0" y="175"/>
                  <a:pt x="0" y="175"/>
                  <a:pt x="0" y="175"/>
                </a:cubicBezTo>
                <a:cubicBezTo>
                  <a:pt x="29" y="176"/>
                  <a:pt x="53" y="198"/>
                  <a:pt x="57" y="226"/>
                </a:cubicBezTo>
                <a:cubicBezTo>
                  <a:pt x="231" y="206"/>
                  <a:pt x="231" y="206"/>
                  <a:pt x="231" y="206"/>
                </a:cubicBezTo>
                <a:cubicBezTo>
                  <a:pt x="225" y="156"/>
                  <a:pt x="203" y="110"/>
                  <a:pt x="170" y="75"/>
                </a:cubicBezTo>
                <a:close/>
              </a:path>
            </a:pathLst>
          </a:custGeom>
          <a:solidFill>
            <a:srgbClr val="0070C0"/>
          </a:solidFill>
          <a:ln>
            <a:noFill/>
          </a:ln>
        </p:spPr>
        <p:txBody>
          <a:bodyPr vert="horz" wrap="square" lIns="45720" tIns="22860" rIns="45720" bIns="22860" numCol="1" anchor="t" anchorCtr="0" compatLnSpc="1">
            <a:prstTxWarp prst="textNoShape">
              <a:avLst/>
            </a:prstTxWarp>
          </a:bodyPr>
          <a:lstStyle/>
          <a:p>
            <a:endParaRPr lang="th-TH" sz="900" dirty="0"/>
          </a:p>
        </p:txBody>
      </p:sp>
      <p:sp>
        <p:nvSpPr>
          <p:cNvPr id="49" name="Freeform 7">
            <a:extLst>
              <a:ext uri="{FF2B5EF4-FFF2-40B4-BE49-F238E27FC236}">
                <a16:creationId xmlns:a16="http://schemas.microsoft.com/office/drawing/2014/main" id="{D4AC1B30-119F-421E-B146-24D090DAD337}"/>
              </a:ext>
            </a:extLst>
          </p:cNvPr>
          <p:cNvSpPr>
            <a:spLocks/>
          </p:cNvSpPr>
          <p:nvPr/>
        </p:nvSpPr>
        <p:spPr bwMode="auto">
          <a:xfrm>
            <a:off x="6423819" y="3405188"/>
            <a:ext cx="1584325" cy="1700213"/>
          </a:xfrm>
          <a:custGeom>
            <a:avLst/>
            <a:gdLst>
              <a:gd name="T0" fmla="*/ 204 w 204"/>
              <a:gd name="T1" fmla="*/ 129 h 219"/>
              <a:gd name="T2" fmla="*/ 186 w 204"/>
              <a:gd name="T3" fmla="*/ 105 h 219"/>
              <a:gd name="T4" fmla="*/ 200 w 204"/>
              <a:gd name="T5" fmla="*/ 26 h 219"/>
              <a:gd name="T6" fmla="*/ 198 w 204"/>
              <a:gd name="T7" fmla="*/ 0 h 219"/>
              <a:gd name="T8" fmla="*/ 25 w 204"/>
              <a:gd name="T9" fmla="*/ 20 h 219"/>
              <a:gd name="T10" fmla="*/ 25 w 204"/>
              <a:gd name="T11" fmla="*/ 26 h 219"/>
              <a:gd name="T12" fmla="*/ 0 w 204"/>
              <a:gd name="T13" fmla="*/ 74 h 219"/>
              <a:gd name="T14" fmla="*/ 98 w 204"/>
              <a:gd name="T15" fmla="*/ 219 h 219"/>
              <a:gd name="T16" fmla="*/ 175 w 204"/>
              <a:gd name="T17" fmla="*/ 132 h 219"/>
              <a:gd name="T18" fmla="*/ 204 w 204"/>
              <a:gd name="T19" fmla="*/ 129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4" h="219">
                <a:moveTo>
                  <a:pt x="204" y="129"/>
                </a:moveTo>
                <a:cubicBezTo>
                  <a:pt x="186" y="105"/>
                  <a:pt x="186" y="105"/>
                  <a:pt x="186" y="105"/>
                </a:cubicBezTo>
                <a:cubicBezTo>
                  <a:pt x="195" y="80"/>
                  <a:pt x="200" y="54"/>
                  <a:pt x="200" y="26"/>
                </a:cubicBezTo>
                <a:cubicBezTo>
                  <a:pt x="200" y="17"/>
                  <a:pt x="199" y="9"/>
                  <a:pt x="198" y="0"/>
                </a:cubicBezTo>
                <a:cubicBezTo>
                  <a:pt x="25" y="20"/>
                  <a:pt x="25" y="20"/>
                  <a:pt x="25" y="20"/>
                </a:cubicBezTo>
                <a:cubicBezTo>
                  <a:pt x="25" y="22"/>
                  <a:pt x="25" y="24"/>
                  <a:pt x="25" y="26"/>
                </a:cubicBezTo>
                <a:cubicBezTo>
                  <a:pt x="25" y="46"/>
                  <a:pt x="15" y="64"/>
                  <a:pt x="0" y="74"/>
                </a:cubicBezTo>
                <a:cubicBezTo>
                  <a:pt x="98" y="219"/>
                  <a:pt x="98" y="219"/>
                  <a:pt x="98" y="219"/>
                </a:cubicBezTo>
                <a:cubicBezTo>
                  <a:pt x="131" y="197"/>
                  <a:pt x="157" y="167"/>
                  <a:pt x="175" y="132"/>
                </a:cubicBezTo>
                <a:lnTo>
                  <a:pt x="204" y="129"/>
                </a:lnTo>
                <a:close/>
              </a:path>
            </a:pathLst>
          </a:custGeom>
          <a:solidFill>
            <a:schemeClr val="accent5">
              <a:lumMod val="75000"/>
            </a:schemeClr>
          </a:solidFill>
          <a:ln>
            <a:noFill/>
          </a:ln>
        </p:spPr>
        <p:txBody>
          <a:bodyPr vert="horz" wrap="square" lIns="45720" tIns="22860" rIns="45720" bIns="22860" numCol="1" anchor="t" anchorCtr="0" compatLnSpc="1">
            <a:prstTxWarp prst="textNoShape">
              <a:avLst/>
            </a:prstTxWarp>
          </a:bodyPr>
          <a:lstStyle/>
          <a:p>
            <a:endParaRPr lang="th-TH" sz="900" dirty="0"/>
          </a:p>
        </p:txBody>
      </p:sp>
      <p:grpSp>
        <p:nvGrpSpPr>
          <p:cNvPr id="51" name="กลุ่ม 124">
            <a:extLst>
              <a:ext uri="{FF2B5EF4-FFF2-40B4-BE49-F238E27FC236}">
                <a16:creationId xmlns:a16="http://schemas.microsoft.com/office/drawing/2014/main" id="{CA4416EE-61BB-4B6A-8741-478BD440335D}"/>
              </a:ext>
            </a:extLst>
          </p:cNvPr>
          <p:cNvGrpSpPr/>
          <p:nvPr/>
        </p:nvGrpSpPr>
        <p:grpSpPr>
          <a:xfrm>
            <a:off x="5290344" y="3995738"/>
            <a:ext cx="1878806" cy="1653382"/>
            <a:chOff x="10550524" y="7991475"/>
            <a:chExt cx="3757612" cy="3306763"/>
          </a:xfrm>
        </p:grpSpPr>
        <p:sp>
          <p:nvSpPr>
            <p:cNvPr id="52" name="Freeform 6">
              <a:extLst>
                <a:ext uri="{FF2B5EF4-FFF2-40B4-BE49-F238E27FC236}">
                  <a16:creationId xmlns:a16="http://schemas.microsoft.com/office/drawing/2014/main" id="{D1F2A736-C12D-4E7F-824E-23077C96C744}"/>
                </a:ext>
              </a:extLst>
            </p:cNvPr>
            <p:cNvSpPr>
              <a:spLocks/>
            </p:cNvSpPr>
            <p:nvPr/>
          </p:nvSpPr>
          <p:spPr bwMode="auto">
            <a:xfrm>
              <a:off x="10550524" y="7991475"/>
              <a:ext cx="3757612" cy="3306763"/>
            </a:xfrm>
            <a:custGeom>
              <a:avLst/>
              <a:gdLst>
                <a:gd name="T0" fmla="*/ 130 w 242"/>
                <a:gd name="T1" fmla="*/ 183 h 213"/>
                <a:gd name="T2" fmla="*/ 242 w 242"/>
                <a:gd name="T3" fmla="*/ 144 h 213"/>
                <a:gd name="T4" fmla="*/ 144 w 242"/>
                <a:gd name="T5" fmla="*/ 0 h 213"/>
                <a:gd name="T6" fmla="*/ 112 w 242"/>
                <a:gd name="T7" fmla="*/ 9 h 213"/>
                <a:gd name="T8" fmla="*/ 85 w 242"/>
                <a:gd name="T9" fmla="*/ 2 h 213"/>
                <a:gd name="T10" fmla="*/ 0 w 242"/>
                <a:gd name="T11" fmla="*/ 156 h 213"/>
                <a:gd name="T12" fmla="*/ 96 w 242"/>
                <a:gd name="T13" fmla="*/ 184 h 213"/>
                <a:gd name="T14" fmla="*/ 113 w 242"/>
                <a:gd name="T15" fmla="*/ 213 h 213"/>
                <a:gd name="T16" fmla="*/ 130 w 242"/>
                <a:gd name="T17" fmla="*/ 183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2" h="213">
                  <a:moveTo>
                    <a:pt x="130" y="183"/>
                  </a:moveTo>
                  <a:cubicBezTo>
                    <a:pt x="171" y="180"/>
                    <a:pt x="210" y="166"/>
                    <a:pt x="242" y="144"/>
                  </a:cubicBezTo>
                  <a:cubicBezTo>
                    <a:pt x="144" y="0"/>
                    <a:pt x="144" y="0"/>
                    <a:pt x="144" y="0"/>
                  </a:cubicBezTo>
                  <a:cubicBezTo>
                    <a:pt x="135" y="6"/>
                    <a:pt x="124" y="9"/>
                    <a:pt x="112" y="9"/>
                  </a:cubicBezTo>
                  <a:cubicBezTo>
                    <a:pt x="102" y="9"/>
                    <a:pt x="93" y="7"/>
                    <a:pt x="85" y="2"/>
                  </a:cubicBezTo>
                  <a:cubicBezTo>
                    <a:pt x="0" y="156"/>
                    <a:pt x="0" y="156"/>
                    <a:pt x="0" y="156"/>
                  </a:cubicBezTo>
                  <a:cubicBezTo>
                    <a:pt x="29" y="171"/>
                    <a:pt x="62" y="181"/>
                    <a:pt x="96" y="184"/>
                  </a:cubicBezTo>
                  <a:cubicBezTo>
                    <a:pt x="113" y="213"/>
                    <a:pt x="113" y="213"/>
                    <a:pt x="113" y="213"/>
                  </a:cubicBezTo>
                  <a:lnTo>
                    <a:pt x="130" y="183"/>
                  </a:lnTo>
                  <a:close/>
                </a:path>
              </a:pathLst>
            </a:custGeom>
            <a:solidFill>
              <a:schemeClr val="bg2">
                <a:lumMod val="75000"/>
              </a:schemeClr>
            </a:solidFill>
            <a:ln>
              <a:noFill/>
            </a:ln>
          </p:spPr>
          <p:txBody>
            <a:bodyPr vert="horz" wrap="square" lIns="45720" tIns="22860" rIns="45720" bIns="22860" numCol="1" anchor="t" anchorCtr="0" compatLnSpc="1">
              <a:prstTxWarp prst="textNoShape">
                <a:avLst/>
              </a:prstTxWarp>
            </a:bodyPr>
            <a:lstStyle/>
            <a:p>
              <a:endParaRPr lang="th-TH" sz="900" dirty="0"/>
            </a:p>
          </p:txBody>
        </p:sp>
        <p:grpSp>
          <p:nvGrpSpPr>
            <p:cNvPr id="53" name="กลุ่ม 126">
              <a:extLst>
                <a:ext uri="{FF2B5EF4-FFF2-40B4-BE49-F238E27FC236}">
                  <a16:creationId xmlns:a16="http://schemas.microsoft.com/office/drawing/2014/main" id="{23C0157A-3257-4E99-8D64-2D633C51F2CC}"/>
                </a:ext>
              </a:extLst>
            </p:cNvPr>
            <p:cNvGrpSpPr/>
            <p:nvPr/>
          </p:nvGrpSpPr>
          <p:grpSpPr>
            <a:xfrm>
              <a:off x="11913738" y="8887201"/>
              <a:ext cx="933899" cy="1018799"/>
              <a:chOff x="16724313" y="7705725"/>
              <a:chExt cx="523875" cy="571500"/>
            </a:xfrm>
            <a:solidFill>
              <a:schemeClr val="bg1"/>
            </a:solidFill>
          </p:grpSpPr>
          <p:sp>
            <p:nvSpPr>
              <p:cNvPr id="54" name="Freeform 152">
                <a:extLst>
                  <a:ext uri="{FF2B5EF4-FFF2-40B4-BE49-F238E27FC236}">
                    <a16:creationId xmlns:a16="http://schemas.microsoft.com/office/drawing/2014/main" id="{51A38E7D-646F-4667-B0E4-DEA1378FE955}"/>
                  </a:ext>
                </a:extLst>
              </p:cNvPr>
              <p:cNvSpPr>
                <a:spLocks noEditPoints="1"/>
              </p:cNvSpPr>
              <p:nvPr/>
            </p:nvSpPr>
            <p:spPr bwMode="auto">
              <a:xfrm>
                <a:off x="16724313" y="7705725"/>
                <a:ext cx="523875" cy="171450"/>
              </a:xfrm>
              <a:custGeom>
                <a:avLst/>
                <a:gdLst>
                  <a:gd name="T0" fmla="*/ 49 w 55"/>
                  <a:gd name="T1" fmla="*/ 0 h 18"/>
                  <a:gd name="T2" fmla="*/ 5 w 55"/>
                  <a:gd name="T3" fmla="*/ 0 h 18"/>
                  <a:gd name="T4" fmla="*/ 0 w 55"/>
                  <a:gd name="T5" fmla="*/ 6 h 18"/>
                  <a:gd name="T6" fmla="*/ 0 w 55"/>
                  <a:gd name="T7" fmla="*/ 13 h 18"/>
                  <a:gd name="T8" fmla="*/ 5 w 55"/>
                  <a:gd name="T9" fmla="*/ 18 h 18"/>
                  <a:gd name="T10" fmla="*/ 49 w 55"/>
                  <a:gd name="T11" fmla="*/ 18 h 18"/>
                  <a:gd name="T12" fmla="*/ 55 w 55"/>
                  <a:gd name="T13" fmla="*/ 13 h 18"/>
                  <a:gd name="T14" fmla="*/ 55 w 55"/>
                  <a:gd name="T15" fmla="*/ 6 h 18"/>
                  <a:gd name="T16" fmla="*/ 49 w 55"/>
                  <a:gd name="T17" fmla="*/ 0 h 18"/>
                  <a:gd name="T18" fmla="*/ 31 w 55"/>
                  <a:gd name="T19" fmla="*/ 16 h 18"/>
                  <a:gd name="T20" fmla="*/ 5 w 55"/>
                  <a:gd name="T21" fmla="*/ 16 h 18"/>
                  <a:gd name="T22" fmla="*/ 2 w 55"/>
                  <a:gd name="T23" fmla="*/ 13 h 18"/>
                  <a:gd name="T24" fmla="*/ 2 w 55"/>
                  <a:gd name="T25" fmla="*/ 6 h 18"/>
                  <a:gd name="T26" fmla="*/ 5 w 55"/>
                  <a:gd name="T27" fmla="*/ 3 h 18"/>
                  <a:gd name="T28" fmla="*/ 31 w 55"/>
                  <a:gd name="T29" fmla="*/ 3 h 18"/>
                  <a:gd name="T30" fmla="*/ 31 w 55"/>
                  <a:gd name="T31" fmla="*/ 16 h 18"/>
                  <a:gd name="T32" fmla="*/ 52 w 55"/>
                  <a:gd name="T33" fmla="*/ 13 h 18"/>
                  <a:gd name="T34" fmla="*/ 49 w 55"/>
                  <a:gd name="T35" fmla="*/ 16 h 18"/>
                  <a:gd name="T36" fmla="*/ 34 w 55"/>
                  <a:gd name="T37" fmla="*/ 16 h 18"/>
                  <a:gd name="T38" fmla="*/ 34 w 55"/>
                  <a:gd name="T39" fmla="*/ 3 h 18"/>
                  <a:gd name="T40" fmla="*/ 49 w 55"/>
                  <a:gd name="T41" fmla="*/ 3 h 18"/>
                  <a:gd name="T42" fmla="*/ 52 w 55"/>
                  <a:gd name="T43" fmla="*/ 6 h 18"/>
                  <a:gd name="T44" fmla="*/ 52 w 55"/>
                  <a:gd name="T45" fmla="*/ 13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5" h="18">
                    <a:moveTo>
                      <a:pt x="49" y="0"/>
                    </a:moveTo>
                    <a:cubicBezTo>
                      <a:pt x="5" y="0"/>
                      <a:pt x="5" y="0"/>
                      <a:pt x="5" y="0"/>
                    </a:cubicBezTo>
                    <a:cubicBezTo>
                      <a:pt x="2" y="0"/>
                      <a:pt x="0" y="3"/>
                      <a:pt x="0" y="6"/>
                    </a:cubicBezTo>
                    <a:cubicBezTo>
                      <a:pt x="0" y="13"/>
                      <a:pt x="0" y="13"/>
                      <a:pt x="0" y="13"/>
                    </a:cubicBezTo>
                    <a:cubicBezTo>
                      <a:pt x="0" y="16"/>
                      <a:pt x="2" y="18"/>
                      <a:pt x="5" y="18"/>
                    </a:cubicBezTo>
                    <a:cubicBezTo>
                      <a:pt x="49" y="18"/>
                      <a:pt x="49" y="18"/>
                      <a:pt x="49" y="18"/>
                    </a:cubicBezTo>
                    <a:cubicBezTo>
                      <a:pt x="52" y="18"/>
                      <a:pt x="55" y="16"/>
                      <a:pt x="55" y="13"/>
                    </a:cubicBezTo>
                    <a:cubicBezTo>
                      <a:pt x="55" y="6"/>
                      <a:pt x="55" y="6"/>
                      <a:pt x="55" y="6"/>
                    </a:cubicBezTo>
                    <a:cubicBezTo>
                      <a:pt x="55" y="3"/>
                      <a:pt x="52" y="0"/>
                      <a:pt x="49" y="0"/>
                    </a:cubicBezTo>
                    <a:close/>
                    <a:moveTo>
                      <a:pt x="31" y="16"/>
                    </a:moveTo>
                    <a:cubicBezTo>
                      <a:pt x="5" y="16"/>
                      <a:pt x="5" y="16"/>
                      <a:pt x="5" y="16"/>
                    </a:cubicBezTo>
                    <a:cubicBezTo>
                      <a:pt x="4" y="16"/>
                      <a:pt x="2" y="14"/>
                      <a:pt x="2" y="13"/>
                    </a:cubicBezTo>
                    <a:cubicBezTo>
                      <a:pt x="2" y="6"/>
                      <a:pt x="2" y="6"/>
                      <a:pt x="2" y="6"/>
                    </a:cubicBezTo>
                    <a:cubicBezTo>
                      <a:pt x="2" y="4"/>
                      <a:pt x="4" y="3"/>
                      <a:pt x="5" y="3"/>
                    </a:cubicBezTo>
                    <a:cubicBezTo>
                      <a:pt x="31" y="3"/>
                      <a:pt x="31" y="3"/>
                      <a:pt x="31" y="3"/>
                    </a:cubicBezTo>
                    <a:lnTo>
                      <a:pt x="31" y="16"/>
                    </a:lnTo>
                    <a:close/>
                    <a:moveTo>
                      <a:pt x="52" y="13"/>
                    </a:moveTo>
                    <a:cubicBezTo>
                      <a:pt x="52" y="14"/>
                      <a:pt x="51" y="16"/>
                      <a:pt x="49" y="16"/>
                    </a:cubicBezTo>
                    <a:cubicBezTo>
                      <a:pt x="34" y="16"/>
                      <a:pt x="34" y="16"/>
                      <a:pt x="34" y="16"/>
                    </a:cubicBezTo>
                    <a:cubicBezTo>
                      <a:pt x="34" y="3"/>
                      <a:pt x="34" y="3"/>
                      <a:pt x="34" y="3"/>
                    </a:cubicBezTo>
                    <a:cubicBezTo>
                      <a:pt x="49" y="3"/>
                      <a:pt x="49" y="3"/>
                      <a:pt x="49" y="3"/>
                    </a:cubicBezTo>
                    <a:cubicBezTo>
                      <a:pt x="51" y="3"/>
                      <a:pt x="52" y="4"/>
                      <a:pt x="52" y="6"/>
                    </a:cubicBezTo>
                    <a:lnTo>
                      <a:pt x="52" y="13"/>
                    </a:lnTo>
                    <a:close/>
                  </a:path>
                </a:pathLst>
              </a:custGeom>
              <a:grp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th-TH" sz="900"/>
              </a:p>
            </p:txBody>
          </p:sp>
          <p:sp>
            <p:nvSpPr>
              <p:cNvPr id="55" name="Oval 153">
                <a:extLst>
                  <a:ext uri="{FF2B5EF4-FFF2-40B4-BE49-F238E27FC236}">
                    <a16:creationId xmlns:a16="http://schemas.microsoft.com/office/drawing/2014/main" id="{59DF07F9-0659-45D0-82D8-9F401BD7D5D3}"/>
                  </a:ext>
                </a:extLst>
              </p:cNvPr>
              <p:cNvSpPr>
                <a:spLocks noChangeArrowheads="1"/>
              </p:cNvSpPr>
              <p:nvPr/>
            </p:nvSpPr>
            <p:spPr bwMode="auto">
              <a:xfrm>
                <a:off x="17114838" y="7762875"/>
                <a:ext cx="57150" cy="5715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th-TH" sz="900"/>
              </a:p>
            </p:txBody>
          </p:sp>
          <p:sp>
            <p:nvSpPr>
              <p:cNvPr id="56" name="Freeform 154">
                <a:extLst>
                  <a:ext uri="{FF2B5EF4-FFF2-40B4-BE49-F238E27FC236}">
                    <a16:creationId xmlns:a16="http://schemas.microsoft.com/office/drawing/2014/main" id="{1BC5E5B7-BE00-4A77-BBEE-0C93442A4B02}"/>
                  </a:ext>
                </a:extLst>
              </p:cNvPr>
              <p:cNvSpPr>
                <a:spLocks noEditPoints="1"/>
              </p:cNvSpPr>
              <p:nvPr/>
            </p:nvSpPr>
            <p:spPr bwMode="auto">
              <a:xfrm>
                <a:off x="16724313" y="7905750"/>
                <a:ext cx="523875" cy="171450"/>
              </a:xfrm>
              <a:custGeom>
                <a:avLst/>
                <a:gdLst>
                  <a:gd name="T0" fmla="*/ 49 w 55"/>
                  <a:gd name="T1" fmla="*/ 0 h 18"/>
                  <a:gd name="T2" fmla="*/ 5 w 55"/>
                  <a:gd name="T3" fmla="*/ 0 h 18"/>
                  <a:gd name="T4" fmla="*/ 0 w 55"/>
                  <a:gd name="T5" fmla="*/ 6 h 18"/>
                  <a:gd name="T6" fmla="*/ 0 w 55"/>
                  <a:gd name="T7" fmla="*/ 13 h 18"/>
                  <a:gd name="T8" fmla="*/ 5 w 55"/>
                  <a:gd name="T9" fmla="*/ 18 h 18"/>
                  <a:gd name="T10" fmla="*/ 49 w 55"/>
                  <a:gd name="T11" fmla="*/ 18 h 18"/>
                  <a:gd name="T12" fmla="*/ 55 w 55"/>
                  <a:gd name="T13" fmla="*/ 13 h 18"/>
                  <a:gd name="T14" fmla="*/ 55 w 55"/>
                  <a:gd name="T15" fmla="*/ 6 h 18"/>
                  <a:gd name="T16" fmla="*/ 49 w 55"/>
                  <a:gd name="T17" fmla="*/ 0 h 18"/>
                  <a:gd name="T18" fmla="*/ 31 w 55"/>
                  <a:gd name="T19" fmla="*/ 15 h 18"/>
                  <a:gd name="T20" fmla="*/ 5 w 55"/>
                  <a:gd name="T21" fmla="*/ 15 h 18"/>
                  <a:gd name="T22" fmla="*/ 2 w 55"/>
                  <a:gd name="T23" fmla="*/ 13 h 18"/>
                  <a:gd name="T24" fmla="*/ 2 w 55"/>
                  <a:gd name="T25" fmla="*/ 6 h 18"/>
                  <a:gd name="T26" fmla="*/ 5 w 55"/>
                  <a:gd name="T27" fmla="*/ 3 h 18"/>
                  <a:gd name="T28" fmla="*/ 31 w 55"/>
                  <a:gd name="T29" fmla="*/ 3 h 18"/>
                  <a:gd name="T30" fmla="*/ 31 w 55"/>
                  <a:gd name="T31" fmla="*/ 15 h 18"/>
                  <a:gd name="T32" fmla="*/ 52 w 55"/>
                  <a:gd name="T33" fmla="*/ 13 h 18"/>
                  <a:gd name="T34" fmla="*/ 49 w 55"/>
                  <a:gd name="T35" fmla="*/ 15 h 18"/>
                  <a:gd name="T36" fmla="*/ 34 w 55"/>
                  <a:gd name="T37" fmla="*/ 15 h 18"/>
                  <a:gd name="T38" fmla="*/ 34 w 55"/>
                  <a:gd name="T39" fmla="*/ 3 h 18"/>
                  <a:gd name="T40" fmla="*/ 49 w 55"/>
                  <a:gd name="T41" fmla="*/ 3 h 18"/>
                  <a:gd name="T42" fmla="*/ 52 w 55"/>
                  <a:gd name="T43" fmla="*/ 6 h 18"/>
                  <a:gd name="T44" fmla="*/ 52 w 55"/>
                  <a:gd name="T45" fmla="*/ 13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5" h="18">
                    <a:moveTo>
                      <a:pt x="49" y="0"/>
                    </a:moveTo>
                    <a:cubicBezTo>
                      <a:pt x="5" y="0"/>
                      <a:pt x="5" y="0"/>
                      <a:pt x="5" y="0"/>
                    </a:cubicBezTo>
                    <a:cubicBezTo>
                      <a:pt x="2" y="0"/>
                      <a:pt x="0" y="3"/>
                      <a:pt x="0" y="6"/>
                    </a:cubicBezTo>
                    <a:cubicBezTo>
                      <a:pt x="0" y="13"/>
                      <a:pt x="0" y="13"/>
                      <a:pt x="0" y="13"/>
                    </a:cubicBezTo>
                    <a:cubicBezTo>
                      <a:pt x="0" y="16"/>
                      <a:pt x="2" y="18"/>
                      <a:pt x="5" y="18"/>
                    </a:cubicBezTo>
                    <a:cubicBezTo>
                      <a:pt x="49" y="18"/>
                      <a:pt x="49" y="18"/>
                      <a:pt x="49" y="18"/>
                    </a:cubicBezTo>
                    <a:cubicBezTo>
                      <a:pt x="52" y="18"/>
                      <a:pt x="55" y="16"/>
                      <a:pt x="55" y="13"/>
                    </a:cubicBezTo>
                    <a:cubicBezTo>
                      <a:pt x="55" y="6"/>
                      <a:pt x="55" y="6"/>
                      <a:pt x="55" y="6"/>
                    </a:cubicBezTo>
                    <a:cubicBezTo>
                      <a:pt x="55" y="3"/>
                      <a:pt x="52" y="0"/>
                      <a:pt x="49" y="0"/>
                    </a:cubicBezTo>
                    <a:close/>
                    <a:moveTo>
                      <a:pt x="31" y="15"/>
                    </a:moveTo>
                    <a:cubicBezTo>
                      <a:pt x="5" y="15"/>
                      <a:pt x="5" y="15"/>
                      <a:pt x="5" y="15"/>
                    </a:cubicBezTo>
                    <a:cubicBezTo>
                      <a:pt x="4" y="15"/>
                      <a:pt x="2" y="14"/>
                      <a:pt x="2" y="13"/>
                    </a:cubicBezTo>
                    <a:cubicBezTo>
                      <a:pt x="2" y="6"/>
                      <a:pt x="2" y="6"/>
                      <a:pt x="2" y="6"/>
                    </a:cubicBezTo>
                    <a:cubicBezTo>
                      <a:pt x="2" y="4"/>
                      <a:pt x="4" y="3"/>
                      <a:pt x="5" y="3"/>
                    </a:cubicBezTo>
                    <a:cubicBezTo>
                      <a:pt x="31" y="3"/>
                      <a:pt x="31" y="3"/>
                      <a:pt x="31" y="3"/>
                    </a:cubicBezTo>
                    <a:lnTo>
                      <a:pt x="31" y="15"/>
                    </a:lnTo>
                    <a:close/>
                    <a:moveTo>
                      <a:pt x="52" y="13"/>
                    </a:moveTo>
                    <a:cubicBezTo>
                      <a:pt x="52" y="14"/>
                      <a:pt x="51" y="15"/>
                      <a:pt x="49" y="15"/>
                    </a:cubicBezTo>
                    <a:cubicBezTo>
                      <a:pt x="34" y="15"/>
                      <a:pt x="34" y="15"/>
                      <a:pt x="34" y="15"/>
                    </a:cubicBezTo>
                    <a:cubicBezTo>
                      <a:pt x="34" y="3"/>
                      <a:pt x="34" y="3"/>
                      <a:pt x="34" y="3"/>
                    </a:cubicBezTo>
                    <a:cubicBezTo>
                      <a:pt x="49" y="3"/>
                      <a:pt x="49" y="3"/>
                      <a:pt x="49" y="3"/>
                    </a:cubicBezTo>
                    <a:cubicBezTo>
                      <a:pt x="51" y="3"/>
                      <a:pt x="52" y="4"/>
                      <a:pt x="52" y="6"/>
                    </a:cubicBezTo>
                    <a:lnTo>
                      <a:pt x="52" y="13"/>
                    </a:lnTo>
                    <a:close/>
                  </a:path>
                </a:pathLst>
              </a:custGeom>
              <a:grp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th-TH" sz="900"/>
              </a:p>
            </p:txBody>
          </p:sp>
          <p:sp>
            <p:nvSpPr>
              <p:cNvPr id="57" name="Oval 155">
                <a:extLst>
                  <a:ext uri="{FF2B5EF4-FFF2-40B4-BE49-F238E27FC236}">
                    <a16:creationId xmlns:a16="http://schemas.microsoft.com/office/drawing/2014/main" id="{07D3BAAB-F5DB-4642-97CC-D85819752FF2}"/>
                  </a:ext>
                </a:extLst>
              </p:cNvPr>
              <p:cNvSpPr>
                <a:spLocks noChangeArrowheads="1"/>
              </p:cNvSpPr>
              <p:nvPr/>
            </p:nvSpPr>
            <p:spPr bwMode="auto">
              <a:xfrm>
                <a:off x="17114838" y="7962900"/>
                <a:ext cx="57150" cy="5715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th-TH" sz="900"/>
              </a:p>
            </p:txBody>
          </p:sp>
          <p:sp>
            <p:nvSpPr>
              <p:cNvPr id="58" name="Freeform 156">
                <a:extLst>
                  <a:ext uri="{FF2B5EF4-FFF2-40B4-BE49-F238E27FC236}">
                    <a16:creationId xmlns:a16="http://schemas.microsoft.com/office/drawing/2014/main" id="{0A484969-49E2-4D26-AE0A-E12667FA4261}"/>
                  </a:ext>
                </a:extLst>
              </p:cNvPr>
              <p:cNvSpPr>
                <a:spLocks noEditPoints="1"/>
              </p:cNvSpPr>
              <p:nvPr/>
            </p:nvSpPr>
            <p:spPr bwMode="auto">
              <a:xfrm>
                <a:off x="16724313" y="8105775"/>
                <a:ext cx="523875" cy="171450"/>
              </a:xfrm>
              <a:custGeom>
                <a:avLst/>
                <a:gdLst>
                  <a:gd name="T0" fmla="*/ 49 w 55"/>
                  <a:gd name="T1" fmla="*/ 0 h 18"/>
                  <a:gd name="T2" fmla="*/ 5 w 55"/>
                  <a:gd name="T3" fmla="*/ 0 h 18"/>
                  <a:gd name="T4" fmla="*/ 0 w 55"/>
                  <a:gd name="T5" fmla="*/ 5 h 18"/>
                  <a:gd name="T6" fmla="*/ 0 w 55"/>
                  <a:gd name="T7" fmla="*/ 12 h 18"/>
                  <a:gd name="T8" fmla="*/ 5 w 55"/>
                  <a:gd name="T9" fmla="*/ 18 h 18"/>
                  <a:gd name="T10" fmla="*/ 49 w 55"/>
                  <a:gd name="T11" fmla="*/ 18 h 18"/>
                  <a:gd name="T12" fmla="*/ 55 w 55"/>
                  <a:gd name="T13" fmla="*/ 12 h 18"/>
                  <a:gd name="T14" fmla="*/ 55 w 55"/>
                  <a:gd name="T15" fmla="*/ 5 h 18"/>
                  <a:gd name="T16" fmla="*/ 49 w 55"/>
                  <a:gd name="T17" fmla="*/ 0 h 18"/>
                  <a:gd name="T18" fmla="*/ 31 w 55"/>
                  <a:gd name="T19" fmla="*/ 15 h 18"/>
                  <a:gd name="T20" fmla="*/ 5 w 55"/>
                  <a:gd name="T21" fmla="*/ 15 h 18"/>
                  <a:gd name="T22" fmla="*/ 2 w 55"/>
                  <a:gd name="T23" fmla="*/ 12 h 18"/>
                  <a:gd name="T24" fmla="*/ 2 w 55"/>
                  <a:gd name="T25" fmla="*/ 5 h 18"/>
                  <a:gd name="T26" fmla="*/ 5 w 55"/>
                  <a:gd name="T27" fmla="*/ 3 h 18"/>
                  <a:gd name="T28" fmla="*/ 31 w 55"/>
                  <a:gd name="T29" fmla="*/ 3 h 18"/>
                  <a:gd name="T30" fmla="*/ 31 w 55"/>
                  <a:gd name="T31" fmla="*/ 15 h 18"/>
                  <a:gd name="T32" fmla="*/ 52 w 55"/>
                  <a:gd name="T33" fmla="*/ 12 h 18"/>
                  <a:gd name="T34" fmla="*/ 49 w 55"/>
                  <a:gd name="T35" fmla="*/ 15 h 18"/>
                  <a:gd name="T36" fmla="*/ 34 w 55"/>
                  <a:gd name="T37" fmla="*/ 15 h 18"/>
                  <a:gd name="T38" fmla="*/ 34 w 55"/>
                  <a:gd name="T39" fmla="*/ 3 h 18"/>
                  <a:gd name="T40" fmla="*/ 49 w 55"/>
                  <a:gd name="T41" fmla="*/ 3 h 18"/>
                  <a:gd name="T42" fmla="*/ 52 w 55"/>
                  <a:gd name="T43" fmla="*/ 5 h 18"/>
                  <a:gd name="T44" fmla="*/ 52 w 55"/>
                  <a:gd name="T45" fmla="*/ 12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5" h="18">
                    <a:moveTo>
                      <a:pt x="49" y="0"/>
                    </a:moveTo>
                    <a:cubicBezTo>
                      <a:pt x="5" y="0"/>
                      <a:pt x="5" y="0"/>
                      <a:pt x="5" y="0"/>
                    </a:cubicBezTo>
                    <a:cubicBezTo>
                      <a:pt x="2" y="0"/>
                      <a:pt x="0" y="2"/>
                      <a:pt x="0" y="5"/>
                    </a:cubicBezTo>
                    <a:cubicBezTo>
                      <a:pt x="0" y="12"/>
                      <a:pt x="0" y="12"/>
                      <a:pt x="0" y="12"/>
                    </a:cubicBezTo>
                    <a:cubicBezTo>
                      <a:pt x="0" y="16"/>
                      <a:pt x="2" y="18"/>
                      <a:pt x="5" y="18"/>
                    </a:cubicBezTo>
                    <a:cubicBezTo>
                      <a:pt x="49" y="18"/>
                      <a:pt x="49" y="18"/>
                      <a:pt x="49" y="18"/>
                    </a:cubicBezTo>
                    <a:cubicBezTo>
                      <a:pt x="52" y="18"/>
                      <a:pt x="55" y="16"/>
                      <a:pt x="55" y="12"/>
                    </a:cubicBezTo>
                    <a:cubicBezTo>
                      <a:pt x="55" y="5"/>
                      <a:pt x="55" y="5"/>
                      <a:pt x="55" y="5"/>
                    </a:cubicBezTo>
                    <a:cubicBezTo>
                      <a:pt x="55" y="2"/>
                      <a:pt x="52" y="0"/>
                      <a:pt x="49" y="0"/>
                    </a:cubicBezTo>
                    <a:close/>
                    <a:moveTo>
                      <a:pt x="31" y="15"/>
                    </a:moveTo>
                    <a:cubicBezTo>
                      <a:pt x="5" y="15"/>
                      <a:pt x="5" y="15"/>
                      <a:pt x="5" y="15"/>
                    </a:cubicBezTo>
                    <a:cubicBezTo>
                      <a:pt x="4" y="15"/>
                      <a:pt x="2" y="14"/>
                      <a:pt x="2" y="12"/>
                    </a:cubicBezTo>
                    <a:cubicBezTo>
                      <a:pt x="2" y="5"/>
                      <a:pt x="2" y="5"/>
                      <a:pt x="2" y="5"/>
                    </a:cubicBezTo>
                    <a:cubicBezTo>
                      <a:pt x="2" y="4"/>
                      <a:pt x="4" y="3"/>
                      <a:pt x="5" y="3"/>
                    </a:cubicBezTo>
                    <a:cubicBezTo>
                      <a:pt x="31" y="3"/>
                      <a:pt x="31" y="3"/>
                      <a:pt x="31" y="3"/>
                    </a:cubicBezTo>
                    <a:lnTo>
                      <a:pt x="31" y="15"/>
                    </a:lnTo>
                    <a:close/>
                    <a:moveTo>
                      <a:pt x="52" y="12"/>
                    </a:moveTo>
                    <a:cubicBezTo>
                      <a:pt x="52" y="14"/>
                      <a:pt x="51" y="15"/>
                      <a:pt x="49" y="15"/>
                    </a:cubicBezTo>
                    <a:cubicBezTo>
                      <a:pt x="34" y="15"/>
                      <a:pt x="34" y="15"/>
                      <a:pt x="34" y="15"/>
                    </a:cubicBezTo>
                    <a:cubicBezTo>
                      <a:pt x="34" y="3"/>
                      <a:pt x="34" y="3"/>
                      <a:pt x="34" y="3"/>
                    </a:cubicBezTo>
                    <a:cubicBezTo>
                      <a:pt x="49" y="3"/>
                      <a:pt x="49" y="3"/>
                      <a:pt x="49" y="3"/>
                    </a:cubicBezTo>
                    <a:cubicBezTo>
                      <a:pt x="51" y="3"/>
                      <a:pt x="52" y="4"/>
                      <a:pt x="52" y="5"/>
                    </a:cubicBezTo>
                    <a:lnTo>
                      <a:pt x="52" y="12"/>
                    </a:lnTo>
                    <a:close/>
                  </a:path>
                </a:pathLst>
              </a:custGeom>
              <a:grp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th-TH" sz="900"/>
              </a:p>
            </p:txBody>
          </p:sp>
          <p:sp>
            <p:nvSpPr>
              <p:cNvPr id="61" name="Oval 157">
                <a:extLst>
                  <a:ext uri="{FF2B5EF4-FFF2-40B4-BE49-F238E27FC236}">
                    <a16:creationId xmlns:a16="http://schemas.microsoft.com/office/drawing/2014/main" id="{5DAE482B-249D-45AB-B61E-8EF6A27F0A70}"/>
                  </a:ext>
                </a:extLst>
              </p:cNvPr>
              <p:cNvSpPr>
                <a:spLocks noChangeArrowheads="1"/>
              </p:cNvSpPr>
              <p:nvPr/>
            </p:nvSpPr>
            <p:spPr bwMode="auto">
              <a:xfrm>
                <a:off x="17114838" y="8162925"/>
                <a:ext cx="57150" cy="57150"/>
              </a:xfrm>
              <a:prstGeom prst="ellipse">
                <a:avLst/>
              </a:prstGeom>
              <a:grp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th-TH" sz="900"/>
              </a:p>
            </p:txBody>
          </p:sp>
        </p:grpSp>
      </p:grpSp>
      <p:sp>
        <p:nvSpPr>
          <p:cNvPr id="63" name="Freeform 10">
            <a:extLst>
              <a:ext uri="{FF2B5EF4-FFF2-40B4-BE49-F238E27FC236}">
                <a16:creationId xmlns:a16="http://schemas.microsoft.com/office/drawing/2014/main" id="{30C8D3D9-7623-443B-9C4C-F1636215066D}"/>
              </a:ext>
            </a:extLst>
          </p:cNvPr>
          <p:cNvSpPr>
            <a:spLocks/>
          </p:cNvSpPr>
          <p:nvPr/>
        </p:nvSpPr>
        <p:spPr bwMode="auto">
          <a:xfrm>
            <a:off x="4343400" y="3614738"/>
            <a:ext cx="1591469" cy="1576388"/>
          </a:xfrm>
          <a:custGeom>
            <a:avLst/>
            <a:gdLst>
              <a:gd name="T0" fmla="*/ 175 w 205"/>
              <a:gd name="T1" fmla="*/ 0 h 203"/>
              <a:gd name="T2" fmla="*/ 0 w 205"/>
              <a:gd name="T3" fmla="*/ 0 h 203"/>
              <a:gd name="T4" fmla="*/ 28 w 205"/>
              <a:gd name="T5" fmla="*/ 109 h 203"/>
              <a:gd name="T6" fmla="*/ 13 w 205"/>
              <a:gd name="T7" fmla="*/ 134 h 203"/>
              <a:gd name="T8" fmla="*/ 43 w 205"/>
              <a:gd name="T9" fmla="*/ 134 h 203"/>
              <a:gd name="T10" fmla="*/ 120 w 205"/>
              <a:gd name="T11" fmla="*/ 203 h 203"/>
              <a:gd name="T12" fmla="*/ 205 w 205"/>
              <a:gd name="T13" fmla="*/ 50 h 203"/>
              <a:gd name="T14" fmla="*/ 175 w 205"/>
              <a:gd name="T15" fmla="*/ 0 h 20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5" h="203">
                <a:moveTo>
                  <a:pt x="175" y="0"/>
                </a:moveTo>
                <a:cubicBezTo>
                  <a:pt x="0" y="0"/>
                  <a:pt x="0" y="0"/>
                  <a:pt x="0" y="0"/>
                </a:cubicBezTo>
                <a:cubicBezTo>
                  <a:pt x="0" y="40"/>
                  <a:pt x="10" y="77"/>
                  <a:pt x="28" y="109"/>
                </a:cubicBezTo>
                <a:cubicBezTo>
                  <a:pt x="13" y="134"/>
                  <a:pt x="13" y="134"/>
                  <a:pt x="13" y="134"/>
                </a:cubicBezTo>
                <a:cubicBezTo>
                  <a:pt x="43" y="134"/>
                  <a:pt x="43" y="134"/>
                  <a:pt x="43" y="134"/>
                </a:cubicBezTo>
                <a:cubicBezTo>
                  <a:pt x="63" y="163"/>
                  <a:pt x="90" y="186"/>
                  <a:pt x="120" y="203"/>
                </a:cubicBezTo>
                <a:cubicBezTo>
                  <a:pt x="205" y="50"/>
                  <a:pt x="205" y="50"/>
                  <a:pt x="205" y="50"/>
                </a:cubicBezTo>
                <a:cubicBezTo>
                  <a:pt x="187" y="40"/>
                  <a:pt x="176" y="22"/>
                  <a:pt x="175" y="0"/>
                </a:cubicBezTo>
                <a:close/>
              </a:path>
            </a:pathLst>
          </a:custGeom>
          <a:solidFill>
            <a:schemeClr val="accent3"/>
          </a:solidFill>
          <a:ln>
            <a:noFill/>
          </a:ln>
        </p:spPr>
        <p:txBody>
          <a:bodyPr vert="horz" wrap="square" lIns="45720" tIns="22860" rIns="45720" bIns="22860" numCol="1" anchor="t" anchorCtr="0" compatLnSpc="1">
            <a:prstTxWarp prst="textNoShape">
              <a:avLst/>
            </a:prstTxWarp>
          </a:bodyPr>
          <a:lstStyle/>
          <a:p>
            <a:endParaRPr lang="th-TH" sz="900" dirty="0"/>
          </a:p>
        </p:txBody>
      </p:sp>
      <p:cxnSp>
        <p:nvCxnSpPr>
          <p:cNvPr id="68" name="ตัวเชื่อมต่อตรง 237">
            <a:extLst>
              <a:ext uri="{FF2B5EF4-FFF2-40B4-BE49-F238E27FC236}">
                <a16:creationId xmlns:a16="http://schemas.microsoft.com/office/drawing/2014/main" id="{66DC8D62-7FDC-41DA-AEEB-071B07D2E364}"/>
              </a:ext>
            </a:extLst>
          </p:cNvPr>
          <p:cNvCxnSpPr/>
          <p:nvPr/>
        </p:nvCxnSpPr>
        <p:spPr>
          <a:xfrm>
            <a:off x="3009900" y="1539082"/>
            <a:ext cx="1752600" cy="670718"/>
          </a:xfrm>
          <a:prstGeom prst="bentConnector3">
            <a:avLst>
              <a:gd name="adj1" fmla="val 50000"/>
            </a:avLst>
          </a:prstGeom>
          <a:ln w="44450">
            <a:solidFill>
              <a:schemeClr val="bg1">
                <a:lumMod val="50000"/>
              </a:schemeClr>
            </a:solidFill>
            <a:prstDash val="sysDot"/>
            <a:headEnd type="oval"/>
          </a:ln>
        </p:spPr>
        <p:style>
          <a:lnRef idx="1">
            <a:schemeClr val="accent1"/>
          </a:lnRef>
          <a:fillRef idx="0">
            <a:schemeClr val="accent1"/>
          </a:fillRef>
          <a:effectRef idx="0">
            <a:schemeClr val="accent1"/>
          </a:effectRef>
          <a:fontRef idx="minor">
            <a:schemeClr val="tx1"/>
          </a:fontRef>
        </p:style>
      </p:cxnSp>
      <p:sp>
        <p:nvSpPr>
          <p:cNvPr id="69" name="TextBox 68">
            <a:extLst>
              <a:ext uri="{FF2B5EF4-FFF2-40B4-BE49-F238E27FC236}">
                <a16:creationId xmlns:a16="http://schemas.microsoft.com/office/drawing/2014/main" id="{ECE81B62-ED4C-4E31-B2F5-B4384A76A57D}"/>
              </a:ext>
            </a:extLst>
          </p:cNvPr>
          <p:cNvSpPr txBox="1"/>
          <p:nvPr/>
        </p:nvSpPr>
        <p:spPr bwMode="auto">
          <a:xfrm>
            <a:off x="1219200" y="1586181"/>
            <a:ext cx="2514600" cy="1015663"/>
          </a:xfrm>
          <a:prstGeom prst="rect">
            <a:avLst/>
          </a:prstGeom>
          <a:noFill/>
        </p:spPr>
        <p:txBody>
          <a:bodyPr wrap="square">
            <a:spAutoFit/>
          </a:bodyPr>
          <a:lstStyle/>
          <a:p>
            <a:pPr algn="r"/>
            <a:r>
              <a:rPr lang="mn-MN" altLang="x-none" sz="2000" dirty="0">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rPr>
              <a:t>Гэрээнд итгэх итгэлийг нэмэгдүүлэх</a:t>
            </a:r>
          </a:p>
        </p:txBody>
      </p:sp>
      <p:cxnSp>
        <p:nvCxnSpPr>
          <p:cNvPr id="71" name="ตัวเชื่อมต่อตรง 237">
            <a:extLst>
              <a:ext uri="{FF2B5EF4-FFF2-40B4-BE49-F238E27FC236}">
                <a16:creationId xmlns:a16="http://schemas.microsoft.com/office/drawing/2014/main" id="{B81A342C-13B8-4B9B-9960-98DCDC9352E2}"/>
              </a:ext>
            </a:extLst>
          </p:cNvPr>
          <p:cNvCxnSpPr/>
          <p:nvPr/>
        </p:nvCxnSpPr>
        <p:spPr>
          <a:xfrm rot="10800000" flipV="1">
            <a:off x="7505700" y="1485900"/>
            <a:ext cx="1600200" cy="640159"/>
          </a:xfrm>
          <a:prstGeom prst="bentConnector3">
            <a:avLst>
              <a:gd name="adj1" fmla="val 50000"/>
            </a:avLst>
          </a:prstGeom>
          <a:ln w="44450">
            <a:solidFill>
              <a:schemeClr val="bg1">
                <a:lumMod val="50000"/>
              </a:schemeClr>
            </a:solidFill>
            <a:prstDash val="sysDot"/>
            <a:headEnd type="oval"/>
          </a:ln>
        </p:spPr>
        <p:style>
          <a:lnRef idx="1">
            <a:schemeClr val="accent1"/>
          </a:lnRef>
          <a:fillRef idx="0">
            <a:schemeClr val="accent1"/>
          </a:fillRef>
          <a:effectRef idx="0">
            <a:schemeClr val="accent1"/>
          </a:effectRef>
          <a:fontRef idx="minor">
            <a:schemeClr val="tx1"/>
          </a:fontRef>
        </p:style>
      </p:cxnSp>
      <p:sp>
        <p:nvSpPr>
          <p:cNvPr id="72" name="TextBox 71">
            <a:extLst>
              <a:ext uri="{FF2B5EF4-FFF2-40B4-BE49-F238E27FC236}">
                <a16:creationId xmlns:a16="http://schemas.microsoft.com/office/drawing/2014/main" id="{399C3C6D-59E1-47F8-A12D-8A075461DBB5}"/>
              </a:ext>
            </a:extLst>
          </p:cNvPr>
          <p:cNvSpPr txBox="1"/>
          <p:nvPr/>
        </p:nvSpPr>
        <p:spPr bwMode="auto">
          <a:xfrm>
            <a:off x="8382000" y="1548081"/>
            <a:ext cx="3352800" cy="707886"/>
          </a:xfrm>
          <a:prstGeom prst="rect">
            <a:avLst/>
          </a:prstGeom>
          <a:noFill/>
        </p:spPr>
        <p:txBody>
          <a:bodyPr wrap="square">
            <a:spAutoFit/>
          </a:bodyPr>
          <a:lstStyle/>
          <a:p>
            <a:r>
              <a:rPr lang="mn-MN" altLang="x-none" sz="2000" dirty="0">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rPr>
              <a:t>Хэрэг маргааныг нь түргэн шуурхай шийдвэрлэх</a:t>
            </a:r>
          </a:p>
        </p:txBody>
      </p:sp>
      <p:cxnSp>
        <p:nvCxnSpPr>
          <p:cNvPr id="74" name="ตัวเชื่อมต่อตรง 237">
            <a:extLst>
              <a:ext uri="{FF2B5EF4-FFF2-40B4-BE49-F238E27FC236}">
                <a16:creationId xmlns:a16="http://schemas.microsoft.com/office/drawing/2014/main" id="{7DA07FB3-7E65-4D7E-B127-F8119FD20E63}"/>
              </a:ext>
            </a:extLst>
          </p:cNvPr>
          <p:cNvCxnSpPr/>
          <p:nvPr/>
        </p:nvCxnSpPr>
        <p:spPr>
          <a:xfrm rot="10800000" flipV="1">
            <a:off x="8001001" y="3614737"/>
            <a:ext cx="1028700" cy="804863"/>
          </a:xfrm>
          <a:prstGeom prst="bentConnector3">
            <a:avLst>
              <a:gd name="adj1" fmla="val 50000"/>
            </a:avLst>
          </a:prstGeom>
          <a:ln w="44450">
            <a:solidFill>
              <a:schemeClr val="bg1">
                <a:lumMod val="50000"/>
              </a:schemeClr>
            </a:solidFill>
            <a:prstDash val="sysDot"/>
            <a:headEnd type="oval"/>
          </a:ln>
        </p:spPr>
        <p:style>
          <a:lnRef idx="1">
            <a:schemeClr val="accent1"/>
          </a:lnRef>
          <a:fillRef idx="0">
            <a:schemeClr val="accent1"/>
          </a:fillRef>
          <a:effectRef idx="0">
            <a:schemeClr val="accent1"/>
          </a:effectRef>
          <a:fontRef idx="minor">
            <a:schemeClr val="tx1"/>
          </a:fontRef>
        </p:style>
      </p:cxnSp>
      <p:sp>
        <p:nvSpPr>
          <p:cNvPr id="75" name="TextBox 74">
            <a:extLst>
              <a:ext uri="{FF2B5EF4-FFF2-40B4-BE49-F238E27FC236}">
                <a16:creationId xmlns:a16="http://schemas.microsoft.com/office/drawing/2014/main" id="{BA039EAB-37DA-4413-AF2A-B5C661A0D651}"/>
              </a:ext>
            </a:extLst>
          </p:cNvPr>
          <p:cNvSpPr txBox="1"/>
          <p:nvPr/>
        </p:nvSpPr>
        <p:spPr bwMode="auto">
          <a:xfrm>
            <a:off x="8648700" y="3799397"/>
            <a:ext cx="3733800" cy="707886"/>
          </a:xfrm>
          <a:prstGeom prst="rect">
            <a:avLst/>
          </a:prstGeom>
          <a:noFill/>
        </p:spPr>
        <p:txBody>
          <a:bodyPr wrap="square">
            <a:spAutoFit/>
          </a:bodyPr>
          <a:lstStyle/>
          <a:p>
            <a:r>
              <a:rPr lang="mn-MN" altLang="x-none" sz="2000" dirty="0">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rPr>
              <a:t>Бизнесийн ёс зүй,</a:t>
            </a:r>
          </a:p>
          <a:p>
            <a:r>
              <a:rPr lang="mn-MN" altLang="x-none" sz="2000" dirty="0">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rPr>
              <a:t>хариуцлагыг төлөвшүүлэх</a:t>
            </a:r>
            <a:endParaRPr kumimoji="1" lang="x-none" altLang="en-US" sz="2000" dirty="0">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endParaRPr>
          </a:p>
        </p:txBody>
      </p:sp>
      <p:sp>
        <p:nvSpPr>
          <p:cNvPr id="77" name="TextBox 76">
            <a:extLst>
              <a:ext uri="{FF2B5EF4-FFF2-40B4-BE49-F238E27FC236}">
                <a16:creationId xmlns:a16="http://schemas.microsoft.com/office/drawing/2014/main" id="{C79F495D-CA2B-472E-91FE-3104CFACE526}"/>
              </a:ext>
            </a:extLst>
          </p:cNvPr>
          <p:cNvSpPr txBox="1"/>
          <p:nvPr/>
        </p:nvSpPr>
        <p:spPr bwMode="auto">
          <a:xfrm>
            <a:off x="3314700" y="5815281"/>
            <a:ext cx="5676901" cy="1015663"/>
          </a:xfrm>
          <a:prstGeom prst="rect">
            <a:avLst/>
          </a:prstGeom>
          <a:noFill/>
        </p:spPr>
        <p:txBody>
          <a:bodyPr wrap="square">
            <a:spAutoFit/>
          </a:bodyPr>
          <a:lstStyle/>
          <a:p>
            <a:pPr algn="ctr"/>
            <a:r>
              <a:rPr lang="mn-MN" altLang="x-none" sz="2000" dirty="0">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rPr>
              <a:t>Бизнес эрхлэгчдийн ажил үүргийн хүрээнд тогтсон заншил, заншлын хэм хэмжээг хэрэглэх</a:t>
            </a:r>
          </a:p>
        </p:txBody>
      </p:sp>
      <p:cxnSp>
        <p:nvCxnSpPr>
          <p:cNvPr id="79" name="ตัวเชื่อมต่อตรง 237">
            <a:extLst>
              <a:ext uri="{FF2B5EF4-FFF2-40B4-BE49-F238E27FC236}">
                <a16:creationId xmlns:a16="http://schemas.microsoft.com/office/drawing/2014/main" id="{743E397D-BAC7-49BF-A34C-76FC4C8DF631}"/>
              </a:ext>
            </a:extLst>
          </p:cNvPr>
          <p:cNvCxnSpPr/>
          <p:nvPr/>
        </p:nvCxnSpPr>
        <p:spPr>
          <a:xfrm>
            <a:off x="3048000" y="3962400"/>
            <a:ext cx="1371600" cy="670718"/>
          </a:xfrm>
          <a:prstGeom prst="bentConnector3">
            <a:avLst>
              <a:gd name="adj1" fmla="val 50000"/>
            </a:avLst>
          </a:prstGeom>
          <a:ln w="44450">
            <a:solidFill>
              <a:schemeClr val="bg1">
                <a:lumMod val="50000"/>
              </a:schemeClr>
            </a:solidFill>
            <a:prstDash val="sysDot"/>
            <a:headEnd type="oval"/>
          </a:ln>
        </p:spPr>
        <p:style>
          <a:lnRef idx="1">
            <a:schemeClr val="accent1"/>
          </a:lnRef>
          <a:fillRef idx="0">
            <a:schemeClr val="accent1"/>
          </a:fillRef>
          <a:effectRef idx="0">
            <a:schemeClr val="accent1"/>
          </a:effectRef>
          <a:fontRef idx="minor">
            <a:schemeClr val="tx1"/>
          </a:fontRef>
        </p:style>
      </p:cxnSp>
      <p:sp>
        <p:nvSpPr>
          <p:cNvPr id="80" name="TextBox 79">
            <a:extLst>
              <a:ext uri="{FF2B5EF4-FFF2-40B4-BE49-F238E27FC236}">
                <a16:creationId xmlns:a16="http://schemas.microsoft.com/office/drawing/2014/main" id="{33BF9E55-F052-42DB-8151-584885E998CB}"/>
              </a:ext>
            </a:extLst>
          </p:cNvPr>
          <p:cNvSpPr txBox="1"/>
          <p:nvPr/>
        </p:nvSpPr>
        <p:spPr bwMode="auto">
          <a:xfrm>
            <a:off x="342900" y="3989897"/>
            <a:ext cx="3268928" cy="1015663"/>
          </a:xfrm>
          <a:prstGeom prst="rect">
            <a:avLst/>
          </a:prstGeom>
          <a:noFill/>
        </p:spPr>
        <p:txBody>
          <a:bodyPr wrap="square">
            <a:spAutoFit/>
          </a:bodyPr>
          <a:lstStyle/>
          <a:p>
            <a:pPr algn="r"/>
            <a:r>
              <a:rPr lang="mn-MN" altLang="x-none" sz="2000" dirty="0">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rPr>
              <a:t>Бизнес эрхлэгчдийн ашгийн төлөө зорилгыг дэмжих</a:t>
            </a:r>
          </a:p>
        </p:txBody>
      </p:sp>
      <p:pic>
        <p:nvPicPr>
          <p:cNvPr id="5" name="Picture 4">
            <a:extLst>
              <a:ext uri="{FF2B5EF4-FFF2-40B4-BE49-F238E27FC236}">
                <a16:creationId xmlns:a16="http://schemas.microsoft.com/office/drawing/2014/main" id="{EFA49185-27B4-4B2D-B102-367206CCE46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55568" y="2247900"/>
            <a:ext cx="1126133" cy="1126133"/>
          </a:xfrm>
          <a:prstGeom prst="rect">
            <a:avLst/>
          </a:prstGeom>
          <a:effectLst>
            <a:outerShdw blurRad="50800" dist="38100" dir="2700000" algn="tl" rotWithShape="0">
              <a:prstClr val="black">
                <a:alpha val="40000"/>
              </a:prstClr>
            </a:outerShdw>
          </a:effectLst>
        </p:spPr>
      </p:pic>
      <p:pic>
        <p:nvPicPr>
          <p:cNvPr id="84" name="Picture 83">
            <a:extLst>
              <a:ext uri="{FF2B5EF4-FFF2-40B4-BE49-F238E27FC236}">
                <a16:creationId xmlns:a16="http://schemas.microsoft.com/office/drawing/2014/main" id="{2E470057-EF8C-46B9-9765-237920D5898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48200" y="3731669"/>
            <a:ext cx="1087348" cy="840331"/>
          </a:xfrm>
          <a:prstGeom prst="rect">
            <a:avLst/>
          </a:prstGeom>
          <a:effectLst>
            <a:outerShdw blurRad="50800" dist="38100" dir="2700000" algn="tl" rotWithShape="0">
              <a:prstClr val="black">
                <a:alpha val="40000"/>
              </a:prstClr>
            </a:outerShdw>
          </a:effectLst>
        </p:spPr>
      </p:pic>
      <p:pic>
        <p:nvPicPr>
          <p:cNvPr id="86" name="Picture 85">
            <a:extLst>
              <a:ext uri="{FF2B5EF4-FFF2-40B4-BE49-F238E27FC236}">
                <a16:creationId xmlns:a16="http://schemas.microsoft.com/office/drawing/2014/main" id="{1BB6991C-54DC-47E1-B120-4D62D4FAB50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525746" y="2371163"/>
            <a:ext cx="789454" cy="867338"/>
          </a:xfrm>
          <a:prstGeom prst="rect">
            <a:avLst/>
          </a:prstGeom>
          <a:effectLst>
            <a:outerShdw blurRad="50800" dist="38100" dir="2700000" algn="tl" rotWithShape="0">
              <a:prstClr val="black">
                <a:alpha val="40000"/>
              </a:prstClr>
            </a:outerShdw>
          </a:effectLst>
        </p:spPr>
      </p:pic>
      <p:pic>
        <p:nvPicPr>
          <p:cNvPr id="88" name="Picture 87">
            <a:extLst>
              <a:ext uri="{FF2B5EF4-FFF2-40B4-BE49-F238E27FC236}">
                <a16:creationId xmlns:a16="http://schemas.microsoft.com/office/drawing/2014/main" id="{7BD634A7-EFBF-4DE0-BF4D-88C6219ED95B}"/>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705600" y="3665214"/>
            <a:ext cx="875461" cy="716287"/>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16083748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5"/>
                                        </p:tgtEl>
                                        <p:attrNameLst>
                                          <p:attrName>style.visibility</p:attrName>
                                        </p:attrNameLst>
                                      </p:cBhvr>
                                      <p:to>
                                        <p:strVal val="visible"/>
                                      </p:to>
                                    </p:set>
                                    <p:animEffect transition="in" filter="wipe(left)">
                                      <p:cBhvr>
                                        <p:cTn id="7" dur="250"/>
                                        <p:tgtEl>
                                          <p:spTgt spid="65"/>
                                        </p:tgtEl>
                                      </p:cBhvr>
                                    </p:animEffect>
                                  </p:childTnLst>
                                </p:cTn>
                              </p:par>
                            </p:childTnLst>
                          </p:cTn>
                        </p:par>
                        <p:par>
                          <p:cTn id="8" fill="hold">
                            <p:stCondLst>
                              <p:cond delay="250"/>
                            </p:stCondLst>
                            <p:childTnLst>
                              <p:par>
                                <p:cTn id="9" presetID="22" presetClass="entr" presetSubtype="4" fill="hold" nodeType="afterEffect">
                                  <p:stCondLst>
                                    <p:cond delay="0"/>
                                  </p:stCondLst>
                                  <p:childTnLst>
                                    <p:set>
                                      <p:cBhvr>
                                        <p:cTn id="10" dur="1" fill="hold">
                                          <p:stCondLst>
                                            <p:cond delay="0"/>
                                          </p:stCondLst>
                                        </p:cTn>
                                        <p:tgtEl>
                                          <p:spTgt spid="51"/>
                                        </p:tgtEl>
                                        <p:attrNameLst>
                                          <p:attrName>style.visibility</p:attrName>
                                        </p:attrNameLst>
                                      </p:cBhvr>
                                      <p:to>
                                        <p:strVal val="visible"/>
                                      </p:to>
                                    </p:set>
                                    <p:animEffect transition="in" filter="wipe(down)">
                                      <p:cBhvr>
                                        <p:cTn id="11" dur="500"/>
                                        <p:tgtEl>
                                          <p:spTgt spid="51"/>
                                        </p:tgtEl>
                                      </p:cBhvr>
                                    </p:animEffect>
                                  </p:childTnLst>
                                </p:cTn>
                              </p:par>
                            </p:childTnLst>
                          </p:cTn>
                        </p:par>
                        <p:par>
                          <p:cTn id="12" fill="hold">
                            <p:stCondLst>
                              <p:cond delay="750"/>
                            </p:stCondLst>
                            <p:childTnLst>
                              <p:par>
                                <p:cTn id="13" presetID="22" presetClass="entr" presetSubtype="2" fill="hold" nodeType="afterEffect">
                                  <p:stCondLst>
                                    <p:cond delay="0"/>
                                  </p:stCondLst>
                                  <p:childTnLst>
                                    <p:set>
                                      <p:cBhvr>
                                        <p:cTn id="14" dur="1" fill="hold">
                                          <p:stCondLst>
                                            <p:cond delay="0"/>
                                          </p:stCondLst>
                                        </p:cTn>
                                        <p:tgtEl>
                                          <p:spTgt spid="68"/>
                                        </p:tgtEl>
                                        <p:attrNameLst>
                                          <p:attrName>style.visibility</p:attrName>
                                        </p:attrNameLst>
                                      </p:cBhvr>
                                      <p:to>
                                        <p:strVal val="visible"/>
                                      </p:to>
                                    </p:set>
                                    <p:animEffect transition="in" filter="wipe(right)">
                                      <p:cBhvr>
                                        <p:cTn id="15" dur="500"/>
                                        <p:tgtEl>
                                          <p:spTgt spid="68"/>
                                        </p:tgtEl>
                                      </p:cBhvr>
                                    </p:animEffect>
                                  </p:childTnLst>
                                </p:cTn>
                              </p:par>
                            </p:childTnLst>
                          </p:cTn>
                        </p:par>
                        <p:par>
                          <p:cTn id="16" fill="hold">
                            <p:stCondLst>
                              <p:cond delay="1250"/>
                            </p:stCondLst>
                            <p:childTnLst>
                              <p:par>
                                <p:cTn id="17" presetID="22" presetClass="entr" presetSubtype="1" fill="hold" grpId="0" nodeType="afterEffect">
                                  <p:stCondLst>
                                    <p:cond delay="0"/>
                                  </p:stCondLst>
                                  <p:childTnLst>
                                    <p:set>
                                      <p:cBhvr>
                                        <p:cTn id="18" dur="1" fill="hold">
                                          <p:stCondLst>
                                            <p:cond delay="0"/>
                                          </p:stCondLst>
                                        </p:cTn>
                                        <p:tgtEl>
                                          <p:spTgt spid="69"/>
                                        </p:tgtEl>
                                        <p:attrNameLst>
                                          <p:attrName>style.visibility</p:attrName>
                                        </p:attrNameLst>
                                      </p:cBhvr>
                                      <p:to>
                                        <p:strVal val="visible"/>
                                      </p:to>
                                    </p:set>
                                    <p:animEffect transition="in" filter="wipe(up)">
                                      <p:cBhvr>
                                        <p:cTn id="19" dur="500"/>
                                        <p:tgtEl>
                                          <p:spTgt spid="69"/>
                                        </p:tgtEl>
                                      </p:cBhvr>
                                    </p:animEffect>
                                  </p:childTnLst>
                                </p:cTn>
                              </p:par>
                            </p:childTnLst>
                          </p:cTn>
                        </p:par>
                        <p:par>
                          <p:cTn id="20" fill="hold">
                            <p:stCondLst>
                              <p:cond delay="1750"/>
                            </p:stCondLst>
                            <p:childTnLst>
                              <p:par>
                                <p:cTn id="21" presetID="22" presetClass="entr" presetSubtype="8" fill="hold" nodeType="afterEffect">
                                  <p:stCondLst>
                                    <p:cond delay="0"/>
                                  </p:stCondLst>
                                  <p:childTnLst>
                                    <p:set>
                                      <p:cBhvr>
                                        <p:cTn id="22" dur="1" fill="hold">
                                          <p:stCondLst>
                                            <p:cond delay="0"/>
                                          </p:stCondLst>
                                        </p:cTn>
                                        <p:tgtEl>
                                          <p:spTgt spid="71"/>
                                        </p:tgtEl>
                                        <p:attrNameLst>
                                          <p:attrName>style.visibility</p:attrName>
                                        </p:attrNameLst>
                                      </p:cBhvr>
                                      <p:to>
                                        <p:strVal val="visible"/>
                                      </p:to>
                                    </p:set>
                                    <p:animEffect transition="in" filter="wipe(left)">
                                      <p:cBhvr>
                                        <p:cTn id="23" dur="500"/>
                                        <p:tgtEl>
                                          <p:spTgt spid="71"/>
                                        </p:tgtEl>
                                      </p:cBhvr>
                                    </p:animEffect>
                                  </p:childTnLst>
                                </p:cTn>
                              </p:par>
                            </p:childTnLst>
                          </p:cTn>
                        </p:par>
                        <p:par>
                          <p:cTn id="24" fill="hold">
                            <p:stCondLst>
                              <p:cond delay="2250"/>
                            </p:stCondLst>
                            <p:childTnLst>
                              <p:par>
                                <p:cTn id="25" presetID="22" presetClass="entr" presetSubtype="1" fill="hold" grpId="0" nodeType="afterEffect">
                                  <p:stCondLst>
                                    <p:cond delay="0"/>
                                  </p:stCondLst>
                                  <p:childTnLst>
                                    <p:set>
                                      <p:cBhvr>
                                        <p:cTn id="26" dur="1" fill="hold">
                                          <p:stCondLst>
                                            <p:cond delay="0"/>
                                          </p:stCondLst>
                                        </p:cTn>
                                        <p:tgtEl>
                                          <p:spTgt spid="72"/>
                                        </p:tgtEl>
                                        <p:attrNameLst>
                                          <p:attrName>style.visibility</p:attrName>
                                        </p:attrNameLst>
                                      </p:cBhvr>
                                      <p:to>
                                        <p:strVal val="visible"/>
                                      </p:to>
                                    </p:set>
                                    <p:animEffect transition="in" filter="wipe(up)">
                                      <p:cBhvr>
                                        <p:cTn id="27" dur="500"/>
                                        <p:tgtEl>
                                          <p:spTgt spid="72"/>
                                        </p:tgtEl>
                                      </p:cBhvr>
                                    </p:animEffect>
                                  </p:childTnLst>
                                </p:cTn>
                              </p:par>
                            </p:childTnLst>
                          </p:cTn>
                        </p:par>
                        <p:par>
                          <p:cTn id="28" fill="hold">
                            <p:stCondLst>
                              <p:cond delay="2750"/>
                            </p:stCondLst>
                            <p:childTnLst>
                              <p:par>
                                <p:cTn id="29" presetID="22" presetClass="entr" presetSubtype="8" fill="hold" nodeType="afterEffect">
                                  <p:stCondLst>
                                    <p:cond delay="0"/>
                                  </p:stCondLst>
                                  <p:childTnLst>
                                    <p:set>
                                      <p:cBhvr>
                                        <p:cTn id="30" dur="1" fill="hold">
                                          <p:stCondLst>
                                            <p:cond delay="0"/>
                                          </p:stCondLst>
                                        </p:cTn>
                                        <p:tgtEl>
                                          <p:spTgt spid="74"/>
                                        </p:tgtEl>
                                        <p:attrNameLst>
                                          <p:attrName>style.visibility</p:attrName>
                                        </p:attrNameLst>
                                      </p:cBhvr>
                                      <p:to>
                                        <p:strVal val="visible"/>
                                      </p:to>
                                    </p:set>
                                    <p:animEffect transition="in" filter="wipe(left)">
                                      <p:cBhvr>
                                        <p:cTn id="31" dur="500"/>
                                        <p:tgtEl>
                                          <p:spTgt spid="74"/>
                                        </p:tgtEl>
                                      </p:cBhvr>
                                    </p:animEffect>
                                  </p:childTnLst>
                                </p:cTn>
                              </p:par>
                            </p:childTnLst>
                          </p:cTn>
                        </p:par>
                        <p:par>
                          <p:cTn id="32" fill="hold">
                            <p:stCondLst>
                              <p:cond delay="3250"/>
                            </p:stCondLst>
                            <p:childTnLst>
                              <p:par>
                                <p:cTn id="33" presetID="22" presetClass="entr" presetSubtype="1" fill="hold" grpId="0" nodeType="afterEffect">
                                  <p:stCondLst>
                                    <p:cond delay="0"/>
                                  </p:stCondLst>
                                  <p:childTnLst>
                                    <p:set>
                                      <p:cBhvr>
                                        <p:cTn id="34" dur="1" fill="hold">
                                          <p:stCondLst>
                                            <p:cond delay="0"/>
                                          </p:stCondLst>
                                        </p:cTn>
                                        <p:tgtEl>
                                          <p:spTgt spid="75"/>
                                        </p:tgtEl>
                                        <p:attrNameLst>
                                          <p:attrName>style.visibility</p:attrName>
                                        </p:attrNameLst>
                                      </p:cBhvr>
                                      <p:to>
                                        <p:strVal val="visible"/>
                                      </p:to>
                                    </p:set>
                                    <p:animEffect transition="in" filter="wipe(up)">
                                      <p:cBhvr>
                                        <p:cTn id="35" dur="500"/>
                                        <p:tgtEl>
                                          <p:spTgt spid="75"/>
                                        </p:tgtEl>
                                      </p:cBhvr>
                                    </p:animEffect>
                                  </p:childTnLst>
                                </p:cTn>
                              </p:par>
                            </p:childTnLst>
                          </p:cTn>
                        </p:par>
                        <p:par>
                          <p:cTn id="36" fill="hold">
                            <p:stCondLst>
                              <p:cond delay="3750"/>
                            </p:stCondLst>
                            <p:childTnLst>
                              <p:par>
                                <p:cTn id="37" presetID="22" presetClass="entr" presetSubtype="1" fill="hold" grpId="0" nodeType="afterEffect">
                                  <p:stCondLst>
                                    <p:cond delay="0"/>
                                  </p:stCondLst>
                                  <p:childTnLst>
                                    <p:set>
                                      <p:cBhvr>
                                        <p:cTn id="38" dur="1" fill="hold">
                                          <p:stCondLst>
                                            <p:cond delay="0"/>
                                          </p:stCondLst>
                                        </p:cTn>
                                        <p:tgtEl>
                                          <p:spTgt spid="77"/>
                                        </p:tgtEl>
                                        <p:attrNameLst>
                                          <p:attrName>style.visibility</p:attrName>
                                        </p:attrNameLst>
                                      </p:cBhvr>
                                      <p:to>
                                        <p:strVal val="visible"/>
                                      </p:to>
                                    </p:set>
                                    <p:animEffect transition="in" filter="wipe(up)">
                                      <p:cBhvr>
                                        <p:cTn id="39" dur="500"/>
                                        <p:tgtEl>
                                          <p:spTgt spid="77"/>
                                        </p:tgtEl>
                                      </p:cBhvr>
                                    </p:animEffect>
                                  </p:childTnLst>
                                </p:cTn>
                              </p:par>
                            </p:childTnLst>
                          </p:cTn>
                        </p:par>
                        <p:par>
                          <p:cTn id="40" fill="hold">
                            <p:stCondLst>
                              <p:cond delay="4250"/>
                            </p:stCondLst>
                            <p:childTnLst>
                              <p:par>
                                <p:cTn id="41" presetID="22" presetClass="entr" presetSubtype="2" fill="hold" nodeType="afterEffect">
                                  <p:stCondLst>
                                    <p:cond delay="0"/>
                                  </p:stCondLst>
                                  <p:childTnLst>
                                    <p:set>
                                      <p:cBhvr>
                                        <p:cTn id="42" dur="1" fill="hold">
                                          <p:stCondLst>
                                            <p:cond delay="0"/>
                                          </p:stCondLst>
                                        </p:cTn>
                                        <p:tgtEl>
                                          <p:spTgt spid="79"/>
                                        </p:tgtEl>
                                        <p:attrNameLst>
                                          <p:attrName>style.visibility</p:attrName>
                                        </p:attrNameLst>
                                      </p:cBhvr>
                                      <p:to>
                                        <p:strVal val="visible"/>
                                      </p:to>
                                    </p:set>
                                    <p:animEffect transition="in" filter="wipe(right)">
                                      <p:cBhvr>
                                        <p:cTn id="43" dur="500"/>
                                        <p:tgtEl>
                                          <p:spTgt spid="79"/>
                                        </p:tgtEl>
                                      </p:cBhvr>
                                    </p:animEffect>
                                  </p:childTnLst>
                                </p:cTn>
                              </p:par>
                            </p:childTnLst>
                          </p:cTn>
                        </p:par>
                        <p:par>
                          <p:cTn id="44" fill="hold">
                            <p:stCondLst>
                              <p:cond delay="4750"/>
                            </p:stCondLst>
                            <p:childTnLst>
                              <p:par>
                                <p:cTn id="45" presetID="22" presetClass="entr" presetSubtype="1" fill="hold" grpId="0" nodeType="afterEffect">
                                  <p:stCondLst>
                                    <p:cond delay="0"/>
                                  </p:stCondLst>
                                  <p:childTnLst>
                                    <p:set>
                                      <p:cBhvr>
                                        <p:cTn id="46" dur="1" fill="hold">
                                          <p:stCondLst>
                                            <p:cond delay="0"/>
                                          </p:stCondLst>
                                        </p:cTn>
                                        <p:tgtEl>
                                          <p:spTgt spid="80"/>
                                        </p:tgtEl>
                                        <p:attrNameLst>
                                          <p:attrName>style.visibility</p:attrName>
                                        </p:attrNameLst>
                                      </p:cBhvr>
                                      <p:to>
                                        <p:strVal val="visible"/>
                                      </p:to>
                                    </p:set>
                                    <p:animEffect transition="in" filter="wipe(up)">
                                      <p:cBhvr>
                                        <p:cTn id="47" dur="500"/>
                                        <p:tgtEl>
                                          <p:spTgt spid="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 grpId="0"/>
      <p:bldP spid="69" grpId="0"/>
      <p:bldP spid="72" grpId="0"/>
      <p:bldP spid="75" grpId="0"/>
      <p:bldP spid="77" grpId="0"/>
      <p:bldP spid="80"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7">
            <a:extLst>
              <a:ext uri="{FF2B5EF4-FFF2-40B4-BE49-F238E27FC236}">
                <a16:creationId xmlns:a16="http://schemas.microsoft.com/office/drawing/2014/main" id="{B0AE0856-78A6-74E6-4CB4-4B945A9CD143}"/>
              </a:ext>
            </a:extLst>
          </p:cNvPr>
          <p:cNvSpPr/>
          <p:nvPr/>
        </p:nvSpPr>
        <p:spPr>
          <a:xfrm>
            <a:off x="738207" y="1952975"/>
            <a:ext cx="2836037" cy="4432585"/>
          </a:xfrm>
          <a:prstGeom prst="roundRect">
            <a:avLst>
              <a:gd name="adj" fmla="val 7372"/>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b="1" dirty="0">
              <a:solidFill>
                <a:srgbClr val="222976"/>
              </a:solidFill>
              <a:latin typeface="Montserrat" pitchFamily="2" charset="0"/>
              <a:cs typeface="Arial" panose="020B0604020202020204" pitchFamily="34" charset="0"/>
            </a:endParaRPr>
          </a:p>
          <a:p>
            <a:pPr algn="ctr"/>
            <a:endParaRPr lang="en-US" sz="1200" b="1" dirty="0">
              <a:solidFill>
                <a:srgbClr val="222976"/>
              </a:solidFill>
              <a:latin typeface="Montserrat" pitchFamily="2" charset="0"/>
              <a:cs typeface="Arial" panose="020B0604020202020204" pitchFamily="34" charset="0"/>
            </a:endParaRPr>
          </a:p>
          <a:p>
            <a:pPr algn="ctr"/>
            <a:endParaRPr lang="en-US" sz="1400" b="1" dirty="0">
              <a:solidFill>
                <a:srgbClr val="FFC000"/>
              </a:solidFill>
              <a:latin typeface="Arial" panose="020B0604020202020204" pitchFamily="34" charset="0"/>
              <a:cs typeface="Arial" panose="020B0604020202020204" pitchFamily="34" charset="0"/>
            </a:endParaRPr>
          </a:p>
          <a:p>
            <a:pPr algn="ctr"/>
            <a:endParaRPr lang="en-US" sz="1400" b="1" dirty="0">
              <a:solidFill>
                <a:srgbClr val="FFC000"/>
              </a:solidFill>
              <a:latin typeface="Arial" panose="020B0604020202020204" pitchFamily="34" charset="0"/>
              <a:cs typeface="Arial" panose="020B0604020202020204" pitchFamily="34" charset="0"/>
            </a:endParaRPr>
          </a:p>
          <a:p>
            <a:pPr algn="ctr"/>
            <a:endParaRPr lang="en-US" sz="1400" b="1" dirty="0">
              <a:solidFill>
                <a:srgbClr val="FFC000"/>
              </a:solidFill>
              <a:latin typeface="Arial" panose="020B0604020202020204" pitchFamily="34" charset="0"/>
              <a:cs typeface="Arial" panose="020B0604020202020204" pitchFamily="34" charset="0"/>
            </a:endParaRPr>
          </a:p>
          <a:p>
            <a:pPr algn="ctr"/>
            <a:endParaRPr lang="en-US" sz="1400" b="1" dirty="0">
              <a:solidFill>
                <a:srgbClr val="FFC000"/>
              </a:solidFill>
              <a:latin typeface="Arial" panose="020B0604020202020204" pitchFamily="34" charset="0"/>
              <a:cs typeface="Arial" panose="020B0604020202020204" pitchFamily="34" charset="0"/>
            </a:endParaRPr>
          </a:p>
          <a:p>
            <a:pPr algn="ctr"/>
            <a:endParaRPr lang="en-US" sz="1400" b="1" dirty="0">
              <a:solidFill>
                <a:srgbClr val="FFC000"/>
              </a:solidFill>
              <a:latin typeface="Arial" panose="020B0604020202020204" pitchFamily="34" charset="0"/>
              <a:cs typeface="Arial" panose="020B0604020202020204" pitchFamily="34" charset="0"/>
            </a:endParaRPr>
          </a:p>
          <a:p>
            <a:pPr algn="ctr"/>
            <a:endParaRPr lang="en-US" sz="1400" b="1" dirty="0">
              <a:solidFill>
                <a:srgbClr val="FFC000"/>
              </a:solidFill>
              <a:latin typeface="Arial" panose="020B0604020202020204" pitchFamily="34" charset="0"/>
              <a:cs typeface="Arial" panose="020B0604020202020204" pitchFamily="34" charset="0"/>
            </a:endParaRPr>
          </a:p>
          <a:p>
            <a:pPr algn="ctr"/>
            <a:endParaRPr lang="en-US" sz="1400" b="1" dirty="0">
              <a:solidFill>
                <a:srgbClr val="FFC000"/>
              </a:solidFill>
              <a:latin typeface="Arial" panose="020B0604020202020204" pitchFamily="34" charset="0"/>
              <a:cs typeface="Arial" panose="020B0604020202020204" pitchFamily="34" charset="0"/>
            </a:endParaRPr>
          </a:p>
          <a:p>
            <a:pPr algn="ctr"/>
            <a:r>
              <a:rPr lang="en-US" sz="1400" b="1" dirty="0">
                <a:solidFill>
                  <a:srgbClr val="FFC000"/>
                </a:solidFill>
                <a:latin typeface="Arial" panose="020B0604020202020204" pitchFamily="34" charset="0"/>
                <a:cs typeface="Arial" panose="020B0604020202020204" pitchFamily="34" charset="0"/>
              </a:rPr>
              <a:t>БООЦООТ ТААВАР, ХОНЖВОРТ СУГАЛААНЫ ТУХАЙ ТУХАЙ ХУУЛИЙН ТӨСӨЛ</a:t>
            </a:r>
          </a:p>
          <a:p>
            <a:pPr algn="ctr"/>
            <a:endParaRPr lang="en-US" sz="1400" b="1" dirty="0">
              <a:solidFill>
                <a:srgbClr val="FFC000"/>
              </a:solidFill>
              <a:latin typeface="Arial" panose="020B0604020202020204" pitchFamily="34" charset="0"/>
              <a:cs typeface="Arial" panose="020B0604020202020204" pitchFamily="34" charset="0"/>
            </a:endParaRPr>
          </a:p>
        </p:txBody>
      </p:sp>
      <p:sp>
        <p:nvSpPr>
          <p:cNvPr id="6" name="Graphic 9">
            <a:extLst>
              <a:ext uri="{FF2B5EF4-FFF2-40B4-BE49-F238E27FC236}">
                <a16:creationId xmlns:a16="http://schemas.microsoft.com/office/drawing/2014/main" id="{56A54B74-FE7D-3A54-A433-9CD566312EC2}"/>
              </a:ext>
            </a:extLst>
          </p:cNvPr>
          <p:cNvSpPr/>
          <p:nvPr/>
        </p:nvSpPr>
        <p:spPr>
          <a:xfrm flipV="1">
            <a:off x="1840798" y="3224843"/>
            <a:ext cx="574352" cy="663134"/>
          </a:xfrm>
          <a:custGeom>
            <a:avLst/>
            <a:gdLst>
              <a:gd name="connsiteX0" fmla="*/ 1199105 w 2421311"/>
              <a:gd name="connsiteY0" fmla="*/ 2777329 h 2795587"/>
              <a:gd name="connsiteX1" fmla="*/ 1177689 w 2421311"/>
              <a:gd name="connsiteY1" fmla="*/ 2732959 h 2795587"/>
              <a:gd name="connsiteX2" fmla="*/ 1092462 w 2421311"/>
              <a:gd name="connsiteY2" fmla="*/ 2517228 h 2795587"/>
              <a:gd name="connsiteX3" fmla="*/ 1099237 w 2421311"/>
              <a:gd name="connsiteY3" fmla="*/ 2485098 h 2795587"/>
              <a:gd name="connsiteX4" fmla="*/ 1130268 w 2421311"/>
              <a:gd name="connsiteY4" fmla="*/ 2447285 h 2795587"/>
              <a:gd name="connsiteX5" fmla="*/ 1140102 w 2421311"/>
              <a:gd name="connsiteY5" fmla="*/ 2439853 h 2795587"/>
              <a:gd name="connsiteX6" fmla="*/ 1115626 w 2421311"/>
              <a:gd name="connsiteY6" fmla="*/ 2437012 h 2795587"/>
              <a:gd name="connsiteX7" fmla="*/ 846179 w 2421311"/>
              <a:gd name="connsiteY7" fmla="*/ 2374500 h 2795587"/>
              <a:gd name="connsiteX8" fmla="*/ 635953 w 2421311"/>
              <a:gd name="connsiteY8" fmla="*/ 2254722 h 2795587"/>
              <a:gd name="connsiteX9" fmla="*/ 468122 w 2421311"/>
              <a:gd name="connsiteY9" fmla="*/ 2148277 h 2795587"/>
              <a:gd name="connsiteX10" fmla="*/ 418297 w 2421311"/>
              <a:gd name="connsiteY10" fmla="*/ 2117240 h 2795587"/>
              <a:gd name="connsiteX11" fmla="*/ 342468 w 2421311"/>
              <a:gd name="connsiteY11" fmla="*/ 2078116 h 2795587"/>
              <a:gd name="connsiteX12" fmla="*/ 197801 w 2421311"/>
              <a:gd name="connsiteY12" fmla="*/ 2152649 h 2795587"/>
              <a:gd name="connsiteX13" fmla="*/ 183378 w 2421311"/>
              <a:gd name="connsiteY13" fmla="*/ 2219314 h 2795587"/>
              <a:gd name="connsiteX14" fmla="*/ 203920 w 2421311"/>
              <a:gd name="connsiteY14" fmla="*/ 2283355 h 2795587"/>
              <a:gd name="connsiteX15" fmla="*/ 370439 w 2421311"/>
              <a:gd name="connsiteY15" fmla="*/ 2305213 h 2795587"/>
              <a:gd name="connsiteX16" fmla="*/ 389014 w 2421311"/>
              <a:gd name="connsiteY16" fmla="*/ 2278984 h 2795587"/>
              <a:gd name="connsiteX17" fmla="*/ 396007 w 2421311"/>
              <a:gd name="connsiteY17" fmla="*/ 2242264 h 2795587"/>
              <a:gd name="connsiteX18" fmla="*/ 390107 w 2421311"/>
              <a:gd name="connsiteY18" fmla="*/ 2207948 h 2795587"/>
              <a:gd name="connsiteX19" fmla="*/ 308377 w 2421311"/>
              <a:gd name="connsiteY19" fmla="*/ 2164452 h 2795587"/>
              <a:gd name="connsiteX20" fmla="*/ 264889 w 2421311"/>
              <a:gd name="connsiteY20" fmla="*/ 2223685 h 2795587"/>
              <a:gd name="connsiteX21" fmla="*/ 303788 w 2421311"/>
              <a:gd name="connsiteY21" fmla="*/ 2262809 h 2795587"/>
              <a:gd name="connsiteX22" fmla="*/ 300728 w 2421311"/>
              <a:gd name="connsiteY22" fmla="*/ 2274394 h 2795587"/>
              <a:gd name="connsiteX23" fmla="*/ 231454 w 2421311"/>
              <a:gd name="connsiteY23" fmla="*/ 2240078 h 2795587"/>
              <a:gd name="connsiteX24" fmla="*/ 237573 w 2421311"/>
              <a:gd name="connsiteY24" fmla="*/ 2157676 h 2795587"/>
              <a:gd name="connsiteX25" fmla="*/ 295702 w 2421311"/>
              <a:gd name="connsiteY25" fmla="*/ 2111994 h 2795587"/>
              <a:gd name="connsiteX26" fmla="*/ 365413 w 2421311"/>
              <a:gd name="connsiteY26" fmla="*/ 2110902 h 2795587"/>
              <a:gd name="connsiteX27" fmla="*/ 461348 w 2421311"/>
              <a:gd name="connsiteY27" fmla="*/ 2212756 h 2795587"/>
              <a:gd name="connsiteX28" fmla="*/ 461566 w 2421311"/>
              <a:gd name="connsiteY28" fmla="*/ 2281607 h 2795587"/>
              <a:gd name="connsiteX29" fmla="*/ 436217 w 2421311"/>
              <a:gd name="connsiteY29" fmla="*/ 2338654 h 2795587"/>
              <a:gd name="connsiteX30" fmla="*/ 333726 w 2421311"/>
              <a:gd name="connsiteY30" fmla="*/ 2407504 h 2795587"/>
              <a:gd name="connsiteX31" fmla="*/ 247844 w 2421311"/>
              <a:gd name="connsiteY31" fmla="*/ 2405537 h 2795587"/>
              <a:gd name="connsiteX32" fmla="*/ 107111 w 2421311"/>
              <a:gd name="connsiteY32" fmla="*/ 2261498 h 2795587"/>
              <a:gd name="connsiteX33" fmla="*/ 107329 w 2421311"/>
              <a:gd name="connsiteY33" fmla="*/ 2161610 h 2795587"/>
              <a:gd name="connsiteX34" fmla="*/ 319740 w 2421311"/>
              <a:gd name="connsiteY34" fmla="*/ 1996370 h 2795587"/>
              <a:gd name="connsiteX35" fmla="*/ 335912 w 2421311"/>
              <a:gd name="connsiteY35" fmla="*/ 1996370 h 2795587"/>
              <a:gd name="connsiteX36" fmla="*/ 335912 w 2421311"/>
              <a:gd name="connsiteY36" fmla="*/ 1983911 h 2795587"/>
              <a:gd name="connsiteX37" fmla="*/ 349023 w 2421311"/>
              <a:gd name="connsiteY37" fmla="*/ 1939541 h 2795587"/>
              <a:gd name="connsiteX38" fmla="*/ 356891 w 2421311"/>
              <a:gd name="connsiteY38" fmla="*/ 1904788 h 2795587"/>
              <a:gd name="connsiteX39" fmla="*/ 337004 w 2421311"/>
              <a:gd name="connsiteY39" fmla="*/ 1894296 h 2795587"/>
              <a:gd name="connsiteX40" fmla="*/ 319303 w 2421311"/>
              <a:gd name="connsiteY40" fmla="*/ 1900853 h 2795587"/>
              <a:gd name="connsiteX41" fmla="*/ 309032 w 2421311"/>
              <a:gd name="connsiteY41" fmla="*/ 1915498 h 2795587"/>
              <a:gd name="connsiteX42" fmla="*/ 302477 w 2421311"/>
              <a:gd name="connsiteY42" fmla="*/ 1920088 h 2795587"/>
              <a:gd name="connsiteX43" fmla="*/ 306410 w 2421311"/>
              <a:gd name="connsiteY43" fmla="*/ 1887958 h 2795587"/>
              <a:gd name="connsiteX44" fmla="*/ 309251 w 2421311"/>
              <a:gd name="connsiteY44" fmla="*/ 1869379 h 2795587"/>
              <a:gd name="connsiteX45" fmla="*/ 326515 w 2421311"/>
              <a:gd name="connsiteY45" fmla="*/ 1791567 h 2795587"/>
              <a:gd name="connsiteX46" fmla="*/ 333726 w 2421311"/>
              <a:gd name="connsiteY46" fmla="*/ 1786321 h 2795587"/>
              <a:gd name="connsiteX47" fmla="*/ 320396 w 2421311"/>
              <a:gd name="connsiteY47" fmla="*/ 1745885 h 2795587"/>
              <a:gd name="connsiteX48" fmla="*/ 280842 w 2421311"/>
              <a:gd name="connsiteY48" fmla="*/ 1629168 h 2795587"/>
              <a:gd name="connsiteX49" fmla="*/ 172451 w 2421311"/>
              <a:gd name="connsiteY49" fmla="*/ 1307866 h 2795587"/>
              <a:gd name="connsiteX50" fmla="*/ 95529 w 2421311"/>
              <a:gd name="connsiteY50" fmla="*/ 1080551 h 2795587"/>
              <a:gd name="connsiteX51" fmla="*/ 23851 w 2421311"/>
              <a:gd name="connsiteY51" fmla="*/ 868098 h 2795587"/>
              <a:gd name="connsiteX52" fmla="*/ -1061 w 2421311"/>
              <a:gd name="connsiteY52" fmla="*/ 805149 h 2795587"/>
              <a:gd name="connsiteX53" fmla="*/ -4995 w 2421311"/>
              <a:gd name="connsiteY53" fmla="*/ 802964 h 2795587"/>
              <a:gd name="connsiteX54" fmla="*/ 60783 w 2421311"/>
              <a:gd name="connsiteY54" fmla="*/ 736955 h 2795587"/>
              <a:gd name="connsiteX55" fmla="*/ 282372 w 2421311"/>
              <a:gd name="connsiteY55" fmla="*/ 639690 h 2795587"/>
              <a:gd name="connsiteX56" fmla="*/ 424416 w 2421311"/>
              <a:gd name="connsiteY56" fmla="*/ 641001 h 2795587"/>
              <a:gd name="connsiteX57" fmla="*/ 653217 w 2421311"/>
              <a:gd name="connsiteY57" fmla="*/ 749851 h 2795587"/>
              <a:gd name="connsiteX58" fmla="*/ 705227 w 2421311"/>
              <a:gd name="connsiteY58" fmla="*/ 803838 h 2795587"/>
              <a:gd name="connsiteX59" fmla="*/ 701075 w 2421311"/>
              <a:gd name="connsiteY59" fmla="*/ 805149 h 2795587"/>
              <a:gd name="connsiteX60" fmla="*/ 525377 w 2421311"/>
              <a:gd name="connsiteY60" fmla="*/ 1312238 h 2795587"/>
              <a:gd name="connsiteX61" fmla="*/ 365413 w 2421311"/>
              <a:gd name="connsiteY61" fmla="*/ 1785010 h 2795587"/>
              <a:gd name="connsiteX62" fmla="*/ 367380 w 2421311"/>
              <a:gd name="connsiteY62" fmla="*/ 1788726 h 2795587"/>
              <a:gd name="connsiteX63" fmla="*/ 390544 w 2421311"/>
              <a:gd name="connsiteY63" fmla="*/ 1814517 h 2795587"/>
              <a:gd name="connsiteX64" fmla="*/ 388796 w 2421311"/>
              <a:gd name="connsiteY64" fmla="*/ 1871783 h 2795587"/>
              <a:gd name="connsiteX65" fmla="*/ 387703 w 2421311"/>
              <a:gd name="connsiteY65" fmla="*/ 1896263 h 2795587"/>
              <a:gd name="connsiteX66" fmla="*/ 387703 w 2421311"/>
              <a:gd name="connsiteY66" fmla="*/ 1922492 h 2795587"/>
              <a:gd name="connsiteX67" fmla="*/ 374154 w 2421311"/>
              <a:gd name="connsiteY67" fmla="*/ 1946098 h 2795587"/>
              <a:gd name="connsiteX68" fmla="*/ 359076 w 2421311"/>
              <a:gd name="connsiteY68" fmla="*/ 1966862 h 2795587"/>
              <a:gd name="connsiteX69" fmla="*/ 349461 w 2421311"/>
              <a:gd name="connsiteY69" fmla="*/ 1997462 h 2795587"/>
              <a:gd name="connsiteX70" fmla="*/ 366287 w 2421311"/>
              <a:gd name="connsiteY70" fmla="*/ 2002927 h 2795587"/>
              <a:gd name="connsiteX71" fmla="*/ 469215 w 2421311"/>
              <a:gd name="connsiteY71" fmla="*/ 2054291 h 2795587"/>
              <a:gd name="connsiteX72" fmla="*/ 919824 w 2421311"/>
              <a:gd name="connsiteY72" fmla="*/ 2246417 h 2795587"/>
              <a:gd name="connsiteX73" fmla="*/ 1114315 w 2421311"/>
              <a:gd name="connsiteY73" fmla="*/ 2281170 h 2795587"/>
              <a:gd name="connsiteX74" fmla="*/ 1141850 w 2421311"/>
              <a:gd name="connsiteY74" fmla="*/ 2284011 h 2795587"/>
              <a:gd name="connsiteX75" fmla="*/ 1142724 w 2421311"/>
              <a:gd name="connsiteY75" fmla="*/ 2245542 h 2795587"/>
              <a:gd name="connsiteX76" fmla="*/ 1158458 w 2421311"/>
              <a:gd name="connsiteY76" fmla="*/ 2182812 h 2795587"/>
              <a:gd name="connsiteX77" fmla="*/ 1166107 w 2421311"/>
              <a:gd name="connsiteY77" fmla="*/ 2174069 h 2795587"/>
              <a:gd name="connsiteX78" fmla="*/ 1158458 w 2421311"/>
              <a:gd name="connsiteY78" fmla="*/ 2166638 h 2795587"/>
              <a:gd name="connsiteX79" fmla="*/ 1142069 w 2421311"/>
              <a:gd name="connsiteY79" fmla="*/ 2094509 h 2795587"/>
              <a:gd name="connsiteX80" fmla="*/ 1167418 w 2421311"/>
              <a:gd name="connsiteY80" fmla="*/ 2062378 h 2795587"/>
              <a:gd name="connsiteX81" fmla="*/ 1166762 w 2421311"/>
              <a:gd name="connsiteY81" fmla="*/ 2056477 h 2795587"/>
              <a:gd name="connsiteX82" fmla="*/ 1147969 w 2421311"/>
              <a:gd name="connsiteY82" fmla="*/ 2033527 h 2795587"/>
              <a:gd name="connsiteX83" fmla="*/ 1143380 w 2421311"/>
              <a:gd name="connsiteY83" fmla="*/ 2023691 h 2795587"/>
              <a:gd name="connsiteX84" fmla="*/ 1143380 w 2421311"/>
              <a:gd name="connsiteY84" fmla="*/ 1377809 h 2795587"/>
              <a:gd name="connsiteX85" fmla="*/ 1143380 w 2421311"/>
              <a:gd name="connsiteY85" fmla="*/ 731928 h 2795587"/>
              <a:gd name="connsiteX86" fmla="*/ 1148187 w 2421311"/>
              <a:gd name="connsiteY86" fmla="*/ 722966 h 2795587"/>
              <a:gd name="connsiteX87" fmla="*/ 1159988 w 2421311"/>
              <a:gd name="connsiteY87" fmla="*/ 707010 h 2795587"/>
              <a:gd name="connsiteX88" fmla="*/ 1166762 w 2421311"/>
              <a:gd name="connsiteY88" fmla="*/ 700016 h 2795587"/>
              <a:gd name="connsiteX89" fmla="*/ 1157147 w 2421311"/>
              <a:gd name="connsiteY89" fmla="*/ 689743 h 2795587"/>
              <a:gd name="connsiteX90" fmla="*/ 1145347 w 2421311"/>
              <a:gd name="connsiteY90" fmla="*/ 612150 h 2795587"/>
              <a:gd name="connsiteX91" fmla="*/ 1151465 w 2421311"/>
              <a:gd name="connsiteY91" fmla="*/ 599473 h 2795587"/>
              <a:gd name="connsiteX92" fmla="*/ 1127864 w 2421311"/>
              <a:gd name="connsiteY92" fmla="*/ 574993 h 2795587"/>
              <a:gd name="connsiteX93" fmla="*/ 878740 w 2421311"/>
              <a:gd name="connsiteY93" fmla="*/ 388113 h 2795587"/>
              <a:gd name="connsiteX94" fmla="*/ 595525 w 2421311"/>
              <a:gd name="connsiteY94" fmla="*/ 318826 h 2795587"/>
              <a:gd name="connsiteX95" fmla="*/ 578043 w 2421311"/>
              <a:gd name="connsiteY95" fmla="*/ 314017 h 2795587"/>
              <a:gd name="connsiteX96" fmla="*/ 575202 w 2421311"/>
              <a:gd name="connsiteY96" fmla="*/ 279045 h 2795587"/>
              <a:gd name="connsiteX97" fmla="*/ 575202 w 2421311"/>
              <a:gd name="connsiteY97" fmla="*/ 247789 h 2795587"/>
              <a:gd name="connsiteX98" fmla="*/ 472056 w 2421311"/>
              <a:gd name="connsiteY98" fmla="*/ 247789 h 2795587"/>
              <a:gd name="connsiteX99" fmla="*/ 368910 w 2421311"/>
              <a:gd name="connsiteY99" fmla="*/ 247789 h 2795587"/>
              <a:gd name="connsiteX100" fmla="*/ 363228 w 2421311"/>
              <a:gd name="connsiteY100" fmla="*/ 238172 h 2795587"/>
              <a:gd name="connsiteX101" fmla="*/ 355142 w 2421311"/>
              <a:gd name="connsiteY101" fmla="*/ 168666 h 2795587"/>
              <a:gd name="connsiteX102" fmla="*/ 356016 w 2421311"/>
              <a:gd name="connsiteY102" fmla="*/ 140689 h 2795587"/>
              <a:gd name="connsiteX103" fmla="*/ 286087 w 2421311"/>
              <a:gd name="connsiteY103" fmla="*/ 140689 h 2795587"/>
              <a:gd name="connsiteX104" fmla="*/ 215939 w 2421311"/>
              <a:gd name="connsiteY104" fmla="*/ 140689 h 2795587"/>
              <a:gd name="connsiteX105" fmla="*/ 210694 w 2421311"/>
              <a:gd name="connsiteY105" fmla="*/ 133695 h 2795587"/>
              <a:gd name="connsiteX106" fmla="*/ 202390 w 2421311"/>
              <a:gd name="connsiteY106" fmla="*/ 117739 h 2795587"/>
              <a:gd name="connsiteX107" fmla="*/ 201297 w 2421311"/>
              <a:gd name="connsiteY107" fmla="*/ 25501 h 2795587"/>
              <a:gd name="connsiteX108" fmla="*/ 203264 w 2421311"/>
              <a:gd name="connsiteY108" fmla="*/ -5755 h 2795587"/>
              <a:gd name="connsiteX109" fmla="*/ 1205661 w 2421311"/>
              <a:gd name="connsiteY109" fmla="*/ -5755 h 2795587"/>
              <a:gd name="connsiteX110" fmla="*/ 2208276 w 2421311"/>
              <a:gd name="connsiteY110" fmla="*/ -5755 h 2795587"/>
              <a:gd name="connsiteX111" fmla="*/ 2209806 w 2421311"/>
              <a:gd name="connsiteY111" fmla="*/ 32058 h 2795587"/>
              <a:gd name="connsiteX112" fmla="*/ 2197350 w 2421311"/>
              <a:gd name="connsiteY112" fmla="*/ 133695 h 2795587"/>
              <a:gd name="connsiteX113" fmla="*/ 2192979 w 2421311"/>
              <a:gd name="connsiteY113" fmla="*/ 140689 h 2795587"/>
              <a:gd name="connsiteX114" fmla="*/ 2124798 w 2421311"/>
              <a:gd name="connsiteY114" fmla="*/ 140689 h 2795587"/>
              <a:gd name="connsiteX115" fmla="*/ 2056398 w 2421311"/>
              <a:gd name="connsiteY115" fmla="*/ 140689 h 2795587"/>
              <a:gd name="connsiteX116" fmla="*/ 2056616 w 2421311"/>
              <a:gd name="connsiteY116" fmla="*/ 177409 h 2795587"/>
              <a:gd name="connsiteX117" fmla="*/ 2044379 w 2421311"/>
              <a:gd name="connsiteY117" fmla="*/ 241888 h 2795587"/>
              <a:gd name="connsiteX118" fmla="*/ 2040226 w 2421311"/>
              <a:gd name="connsiteY118" fmla="*/ 247789 h 2795587"/>
              <a:gd name="connsiteX119" fmla="*/ 1937736 w 2421311"/>
              <a:gd name="connsiteY119" fmla="*/ 247789 h 2795587"/>
              <a:gd name="connsiteX120" fmla="*/ 1835464 w 2421311"/>
              <a:gd name="connsiteY120" fmla="*/ 247789 h 2795587"/>
              <a:gd name="connsiteX121" fmla="*/ 1836557 w 2421311"/>
              <a:gd name="connsiteY121" fmla="*/ 274674 h 2795587"/>
              <a:gd name="connsiteX122" fmla="*/ 1834371 w 2421311"/>
              <a:gd name="connsiteY122" fmla="*/ 309427 h 2795587"/>
              <a:gd name="connsiteX123" fmla="*/ 1816015 w 2421311"/>
              <a:gd name="connsiteY123" fmla="*/ 318826 h 2795587"/>
              <a:gd name="connsiteX124" fmla="*/ 1532363 w 2421311"/>
              <a:gd name="connsiteY124" fmla="*/ 388113 h 2795587"/>
              <a:gd name="connsiteX125" fmla="*/ 1282146 w 2421311"/>
              <a:gd name="connsiteY125" fmla="*/ 576085 h 2795587"/>
              <a:gd name="connsiteX126" fmla="*/ 1259856 w 2421311"/>
              <a:gd name="connsiteY126" fmla="*/ 599691 h 2795587"/>
              <a:gd name="connsiteX127" fmla="*/ 1266194 w 2421311"/>
              <a:gd name="connsiteY127" fmla="*/ 612150 h 2795587"/>
              <a:gd name="connsiteX128" fmla="*/ 1254174 w 2421311"/>
              <a:gd name="connsiteY128" fmla="*/ 689743 h 2795587"/>
              <a:gd name="connsiteX129" fmla="*/ 1244559 w 2421311"/>
              <a:gd name="connsiteY129" fmla="*/ 700016 h 2795587"/>
              <a:gd name="connsiteX130" fmla="*/ 1251771 w 2421311"/>
              <a:gd name="connsiteY130" fmla="*/ 707229 h 2795587"/>
              <a:gd name="connsiteX131" fmla="*/ 1263353 w 2421311"/>
              <a:gd name="connsiteY131" fmla="*/ 724278 h 2795587"/>
              <a:gd name="connsiteX132" fmla="*/ 1267942 w 2421311"/>
              <a:gd name="connsiteY132" fmla="*/ 734113 h 2795587"/>
              <a:gd name="connsiteX133" fmla="*/ 1267942 w 2421311"/>
              <a:gd name="connsiteY133" fmla="*/ 1378902 h 2795587"/>
              <a:gd name="connsiteX134" fmla="*/ 1267942 w 2421311"/>
              <a:gd name="connsiteY134" fmla="*/ 2023691 h 2795587"/>
              <a:gd name="connsiteX135" fmla="*/ 1263353 w 2421311"/>
              <a:gd name="connsiteY135" fmla="*/ 2033527 h 2795587"/>
              <a:gd name="connsiteX136" fmla="*/ 1244559 w 2421311"/>
              <a:gd name="connsiteY136" fmla="*/ 2056477 h 2795587"/>
              <a:gd name="connsiteX137" fmla="*/ 1243903 w 2421311"/>
              <a:gd name="connsiteY137" fmla="*/ 2062378 h 2795587"/>
              <a:gd name="connsiteX138" fmla="*/ 1255486 w 2421311"/>
              <a:gd name="connsiteY138" fmla="*/ 2072651 h 2795587"/>
              <a:gd name="connsiteX139" fmla="*/ 1254611 w 2421311"/>
              <a:gd name="connsiteY139" fmla="*/ 2164670 h 2795587"/>
              <a:gd name="connsiteX140" fmla="*/ 1244996 w 2421311"/>
              <a:gd name="connsiteY140" fmla="*/ 2174943 h 2795587"/>
              <a:gd name="connsiteX141" fmla="*/ 1251552 w 2421311"/>
              <a:gd name="connsiteY141" fmla="*/ 2181063 h 2795587"/>
              <a:gd name="connsiteX142" fmla="*/ 1268597 w 2421311"/>
              <a:gd name="connsiteY142" fmla="*/ 2245761 h 2795587"/>
              <a:gd name="connsiteX143" fmla="*/ 1269471 w 2421311"/>
              <a:gd name="connsiteY143" fmla="*/ 2284011 h 2795587"/>
              <a:gd name="connsiteX144" fmla="*/ 1275153 w 2421311"/>
              <a:gd name="connsiteY144" fmla="*/ 2283355 h 2795587"/>
              <a:gd name="connsiteX145" fmla="*/ 1312740 w 2421311"/>
              <a:gd name="connsiteY145" fmla="*/ 2279421 h 2795587"/>
              <a:gd name="connsiteX146" fmla="*/ 1578036 w 2421311"/>
              <a:gd name="connsiteY146" fmla="*/ 2221281 h 2795587"/>
              <a:gd name="connsiteX147" fmla="*/ 1961337 w 2421311"/>
              <a:gd name="connsiteY147" fmla="*/ 2043800 h 2795587"/>
              <a:gd name="connsiteX148" fmla="*/ 2053120 w 2421311"/>
              <a:gd name="connsiteY148" fmla="*/ 2000741 h 2795587"/>
              <a:gd name="connsiteX149" fmla="*/ 2062298 w 2421311"/>
              <a:gd name="connsiteY149" fmla="*/ 1994184 h 2795587"/>
              <a:gd name="connsiteX150" fmla="*/ 2046345 w 2421311"/>
              <a:gd name="connsiteY150" fmla="*/ 1957901 h 2795587"/>
              <a:gd name="connsiteX151" fmla="*/ 2023618 w 2421311"/>
              <a:gd name="connsiteY151" fmla="*/ 1895826 h 2795587"/>
              <a:gd name="connsiteX152" fmla="*/ 2022526 w 2421311"/>
              <a:gd name="connsiteY152" fmla="*/ 1872002 h 2795587"/>
              <a:gd name="connsiteX153" fmla="*/ 2020777 w 2421311"/>
              <a:gd name="connsiteY153" fmla="*/ 1814517 h 2795587"/>
              <a:gd name="connsiteX154" fmla="*/ 2043941 w 2421311"/>
              <a:gd name="connsiteY154" fmla="*/ 1788726 h 2795587"/>
              <a:gd name="connsiteX155" fmla="*/ 2045908 w 2421311"/>
              <a:gd name="connsiteY155" fmla="*/ 1785010 h 2795587"/>
              <a:gd name="connsiteX156" fmla="*/ 1885944 w 2421311"/>
              <a:gd name="connsiteY156" fmla="*/ 1312238 h 2795587"/>
              <a:gd name="connsiteX157" fmla="*/ 1710246 w 2421311"/>
              <a:gd name="connsiteY157" fmla="*/ 805149 h 2795587"/>
              <a:gd name="connsiteX158" fmla="*/ 1706094 w 2421311"/>
              <a:gd name="connsiteY158" fmla="*/ 803838 h 2795587"/>
              <a:gd name="connsiteX159" fmla="*/ 1758104 w 2421311"/>
              <a:gd name="connsiteY159" fmla="*/ 749851 h 2795587"/>
              <a:gd name="connsiteX160" fmla="*/ 1986905 w 2421311"/>
              <a:gd name="connsiteY160" fmla="*/ 641001 h 2795587"/>
              <a:gd name="connsiteX161" fmla="*/ 2128950 w 2421311"/>
              <a:gd name="connsiteY161" fmla="*/ 639690 h 2795587"/>
              <a:gd name="connsiteX162" fmla="*/ 2350539 w 2421311"/>
              <a:gd name="connsiteY162" fmla="*/ 736955 h 2795587"/>
              <a:gd name="connsiteX163" fmla="*/ 2416317 w 2421311"/>
              <a:gd name="connsiteY163" fmla="*/ 802964 h 2795587"/>
              <a:gd name="connsiteX164" fmla="*/ 2412602 w 2421311"/>
              <a:gd name="connsiteY164" fmla="*/ 805149 h 2795587"/>
              <a:gd name="connsiteX165" fmla="*/ 2387471 w 2421311"/>
              <a:gd name="connsiteY165" fmla="*/ 868098 h 2795587"/>
              <a:gd name="connsiteX166" fmla="*/ 2315793 w 2421311"/>
              <a:gd name="connsiteY166" fmla="*/ 1080551 h 2795587"/>
              <a:gd name="connsiteX167" fmla="*/ 2238870 w 2421311"/>
              <a:gd name="connsiteY167" fmla="*/ 1307866 h 2795587"/>
              <a:gd name="connsiteX168" fmla="*/ 2130479 w 2421311"/>
              <a:gd name="connsiteY168" fmla="*/ 1629168 h 2795587"/>
              <a:gd name="connsiteX169" fmla="*/ 2090925 w 2421311"/>
              <a:gd name="connsiteY169" fmla="*/ 1745885 h 2795587"/>
              <a:gd name="connsiteX170" fmla="*/ 2077595 w 2421311"/>
              <a:gd name="connsiteY170" fmla="*/ 1786321 h 2795587"/>
              <a:gd name="connsiteX171" fmla="*/ 2084807 w 2421311"/>
              <a:gd name="connsiteY171" fmla="*/ 1791567 h 2795587"/>
              <a:gd name="connsiteX172" fmla="*/ 2102071 w 2421311"/>
              <a:gd name="connsiteY172" fmla="*/ 1869379 h 2795587"/>
              <a:gd name="connsiteX173" fmla="*/ 2104911 w 2421311"/>
              <a:gd name="connsiteY173" fmla="*/ 1887958 h 2795587"/>
              <a:gd name="connsiteX174" fmla="*/ 2108845 w 2421311"/>
              <a:gd name="connsiteY174" fmla="*/ 1920088 h 2795587"/>
              <a:gd name="connsiteX175" fmla="*/ 2102289 w 2421311"/>
              <a:gd name="connsiteY175" fmla="*/ 1915498 h 2795587"/>
              <a:gd name="connsiteX176" fmla="*/ 2092018 w 2421311"/>
              <a:gd name="connsiteY176" fmla="*/ 1900853 h 2795587"/>
              <a:gd name="connsiteX177" fmla="*/ 2074317 w 2421311"/>
              <a:gd name="connsiteY177" fmla="*/ 1894296 h 2795587"/>
              <a:gd name="connsiteX178" fmla="*/ 2054431 w 2421311"/>
              <a:gd name="connsiteY178" fmla="*/ 1904788 h 2795587"/>
              <a:gd name="connsiteX179" fmla="*/ 2062298 w 2421311"/>
              <a:gd name="connsiteY179" fmla="*/ 1939541 h 2795587"/>
              <a:gd name="connsiteX180" fmla="*/ 2075410 w 2421311"/>
              <a:gd name="connsiteY180" fmla="*/ 1983911 h 2795587"/>
              <a:gd name="connsiteX181" fmla="*/ 2075410 w 2421311"/>
              <a:gd name="connsiteY181" fmla="*/ 1996370 h 2795587"/>
              <a:gd name="connsiteX182" fmla="*/ 2091581 w 2421311"/>
              <a:gd name="connsiteY182" fmla="*/ 1996370 h 2795587"/>
              <a:gd name="connsiteX183" fmla="*/ 2303992 w 2421311"/>
              <a:gd name="connsiteY183" fmla="*/ 2161610 h 2795587"/>
              <a:gd name="connsiteX184" fmla="*/ 2304211 w 2421311"/>
              <a:gd name="connsiteY184" fmla="*/ 2261498 h 2795587"/>
              <a:gd name="connsiteX185" fmla="*/ 2177463 w 2421311"/>
              <a:gd name="connsiteY185" fmla="*/ 2400947 h 2795587"/>
              <a:gd name="connsiteX186" fmla="*/ 2003513 w 2421311"/>
              <a:gd name="connsiteY186" fmla="*/ 2369473 h 2795587"/>
              <a:gd name="connsiteX187" fmla="*/ 1949755 w 2421311"/>
              <a:gd name="connsiteY187" fmla="*/ 2280951 h 2795587"/>
              <a:gd name="connsiteX188" fmla="*/ 1949974 w 2421311"/>
              <a:gd name="connsiteY188" fmla="*/ 2212756 h 2795587"/>
              <a:gd name="connsiteX189" fmla="*/ 2045908 w 2421311"/>
              <a:gd name="connsiteY189" fmla="*/ 2110902 h 2795587"/>
              <a:gd name="connsiteX190" fmla="*/ 2115619 w 2421311"/>
              <a:gd name="connsiteY190" fmla="*/ 2111994 h 2795587"/>
              <a:gd name="connsiteX191" fmla="*/ 2173748 w 2421311"/>
              <a:gd name="connsiteY191" fmla="*/ 2157676 h 2795587"/>
              <a:gd name="connsiteX192" fmla="*/ 2179867 w 2421311"/>
              <a:gd name="connsiteY192" fmla="*/ 2240078 h 2795587"/>
              <a:gd name="connsiteX193" fmla="*/ 2110593 w 2421311"/>
              <a:gd name="connsiteY193" fmla="*/ 2274394 h 2795587"/>
              <a:gd name="connsiteX194" fmla="*/ 2107534 w 2421311"/>
              <a:gd name="connsiteY194" fmla="*/ 2262809 h 2795587"/>
              <a:gd name="connsiteX195" fmla="*/ 2146432 w 2421311"/>
              <a:gd name="connsiteY195" fmla="*/ 2223685 h 2795587"/>
              <a:gd name="connsiteX196" fmla="*/ 2102945 w 2421311"/>
              <a:gd name="connsiteY196" fmla="*/ 2164452 h 2795587"/>
              <a:gd name="connsiteX197" fmla="*/ 2021214 w 2421311"/>
              <a:gd name="connsiteY197" fmla="*/ 2207948 h 2795587"/>
              <a:gd name="connsiteX198" fmla="*/ 2015314 w 2421311"/>
              <a:gd name="connsiteY198" fmla="*/ 2242264 h 2795587"/>
              <a:gd name="connsiteX199" fmla="*/ 2022307 w 2421311"/>
              <a:gd name="connsiteY199" fmla="*/ 2278984 h 2795587"/>
              <a:gd name="connsiteX200" fmla="*/ 2140095 w 2421311"/>
              <a:gd name="connsiteY200" fmla="*/ 2332097 h 2795587"/>
              <a:gd name="connsiteX201" fmla="*/ 2225103 w 2421311"/>
              <a:gd name="connsiteY201" fmla="*/ 2245542 h 2795587"/>
              <a:gd name="connsiteX202" fmla="*/ 2224884 w 2421311"/>
              <a:gd name="connsiteY202" fmla="*/ 2181282 h 2795587"/>
              <a:gd name="connsiteX203" fmla="*/ 2098356 w 2421311"/>
              <a:gd name="connsiteY203" fmla="*/ 2076149 h 2795587"/>
              <a:gd name="connsiteX204" fmla="*/ 1993024 w 2421311"/>
              <a:gd name="connsiteY204" fmla="*/ 2117240 h 2795587"/>
              <a:gd name="connsiteX205" fmla="*/ 1943199 w 2421311"/>
              <a:gd name="connsiteY205" fmla="*/ 2148277 h 2795587"/>
              <a:gd name="connsiteX206" fmla="*/ 1775368 w 2421311"/>
              <a:gd name="connsiteY206" fmla="*/ 2254722 h 2795587"/>
              <a:gd name="connsiteX207" fmla="*/ 1565142 w 2421311"/>
              <a:gd name="connsiteY207" fmla="*/ 2374500 h 2795587"/>
              <a:gd name="connsiteX208" fmla="*/ 1295914 w 2421311"/>
              <a:gd name="connsiteY208" fmla="*/ 2437012 h 2795587"/>
              <a:gd name="connsiteX209" fmla="*/ 1271220 w 2421311"/>
              <a:gd name="connsiteY209" fmla="*/ 2439853 h 2795587"/>
              <a:gd name="connsiteX210" fmla="*/ 1281054 w 2421311"/>
              <a:gd name="connsiteY210" fmla="*/ 2447285 h 2795587"/>
              <a:gd name="connsiteX211" fmla="*/ 1312085 w 2421311"/>
              <a:gd name="connsiteY211" fmla="*/ 2485098 h 2795587"/>
              <a:gd name="connsiteX212" fmla="*/ 1318204 w 2421311"/>
              <a:gd name="connsiteY212" fmla="*/ 2523129 h 2795587"/>
              <a:gd name="connsiteX213" fmla="*/ 1235381 w 2421311"/>
              <a:gd name="connsiteY213" fmla="*/ 2729462 h 2795587"/>
              <a:gd name="connsiteX214" fmla="*/ 1207846 w 2421311"/>
              <a:gd name="connsiteY214" fmla="*/ 2786728 h 2795587"/>
              <a:gd name="connsiteX215" fmla="*/ 1199105 w 2421311"/>
              <a:gd name="connsiteY215" fmla="*/ 2777329 h 2795587"/>
              <a:gd name="connsiteX216" fmla="*/ 375029 w 2421311"/>
              <a:gd name="connsiteY216" fmla="*/ 1859980 h 2795587"/>
              <a:gd name="connsiteX217" fmla="*/ 337660 w 2421311"/>
              <a:gd name="connsiteY217" fmla="*/ 1797469 h 2795587"/>
              <a:gd name="connsiteX218" fmla="*/ 324111 w 2421311"/>
              <a:gd name="connsiteY218" fmla="*/ 1859980 h 2795587"/>
              <a:gd name="connsiteX219" fmla="*/ 331978 w 2421311"/>
              <a:gd name="connsiteY219" fmla="*/ 1867193 h 2795587"/>
              <a:gd name="connsiteX220" fmla="*/ 363665 w 2421311"/>
              <a:gd name="connsiteY220" fmla="*/ 1868067 h 2795587"/>
              <a:gd name="connsiteX221" fmla="*/ 371095 w 2421311"/>
              <a:gd name="connsiteY221" fmla="*/ 1870253 h 2795587"/>
              <a:gd name="connsiteX222" fmla="*/ 375029 w 2421311"/>
              <a:gd name="connsiteY222" fmla="*/ 1859980 h 2795587"/>
              <a:gd name="connsiteX223" fmla="*/ 2064265 w 2421311"/>
              <a:gd name="connsiteY223" fmla="*/ 1864789 h 2795587"/>
              <a:gd name="connsiteX224" fmla="*/ 2079343 w 2421311"/>
              <a:gd name="connsiteY224" fmla="*/ 1867193 h 2795587"/>
              <a:gd name="connsiteX225" fmla="*/ 2087210 w 2421311"/>
              <a:gd name="connsiteY225" fmla="*/ 1859980 h 2795587"/>
              <a:gd name="connsiteX226" fmla="*/ 2073662 w 2421311"/>
              <a:gd name="connsiteY226" fmla="*/ 1797469 h 2795587"/>
              <a:gd name="connsiteX227" fmla="*/ 2034545 w 2421311"/>
              <a:gd name="connsiteY227" fmla="*/ 1846429 h 2795587"/>
              <a:gd name="connsiteX228" fmla="*/ 2037823 w 2421311"/>
              <a:gd name="connsiteY228" fmla="*/ 1865663 h 2795587"/>
              <a:gd name="connsiteX229" fmla="*/ 2046782 w 2421311"/>
              <a:gd name="connsiteY229" fmla="*/ 1868286 h 2795587"/>
              <a:gd name="connsiteX230" fmla="*/ 2064265 w 2421311"/>
              <a:gd name="connsiteY230" fmla="*/ 1864789 h 2795587"/>
              <a:gd name="connsiteX231" fmla="*/ 340282 w 2421311"/>
              <a:gd name="connsiteY231" fmla="*/ 1269616 h 2795587"/>
              <a:gd name="connsiteX232" fmla="*/ 340282 w 2421311"/>
              <a:gd name="connsiteY232" fmla="*/ 805149 h 2795587"/>
              <a:gd name="connsiteX233" fmla="*/ 181630 w 2421311"/>
              <a:gd name="connsiteY233" fmla="*/ 805149 h 2795587"/>
              <a:gd name="connsiteX234" fmla="*/ 24507 w 2421311"/>
              <a:gd name="connsiteY234" fmla="*/ 807335 h 2795587"/>
              <a:gd name="connsiteX235" fmla="*/ 48982 w 2421311"/>
              <a:gd name="connsiteY235" fmla="*/ 877715 h 2795587"/>
              <a:gd name="connsiteX236" fmla="*/ 150817 w 2421311"/>
              <a:gd name="connsiteY236" fmla="*/ 1180001 h 2795587"/>
              <a:gd name="connsiteX237" fmla="*/ 204575 w 2421311"/>
              <a:gd name="connsiteY237" fmla="*/ 1339122 h 2795587"/>
              <a:gd name="connsiteX238" fmla="*/ 257241 w 2421311"/>
              <a:gd name="connsiteY238" fmla="*/ 1494746 h 2795587"/>
              <a:gd name="connsiteX239" fmla="*/ 309688 w 2421311"/>
              <a:gd name="connsiteY239" fmla="*/ 1650588 h 2795587"/>
              <a:gd name="connsiteX240" fmla="*/ 339190 w 2421311"/>
              <a:gd name="connsiteY240" fmla="*/ 1734083 h 2795587"/>
              <a:gd name="connsiteX241" fmla="*/ 340282 w 2421311"/>
              <a:gd name="connsiteY241" fmla="*/ 1269616 h 2795587"/>
              <a:gd name="connsiteX242" fmla="*/ 530403 w 2421311"/>
              <a:gd name="connsiteY242" fmla="*/ 1232459 h 2795587"/>
              <a:gd name="connsiteX243" fmla="*/ 673977 w 2421311"/>
              <a:gd name="connsiteY243" fmla="*/ 807991 h 2795587"/>
              <a:gd name="connsiteX244" fmla="*/ 517510 w 2421311"/>
              <a:gd name="connsiteY244" fmla="*/ 805149 h 2795587"/>
              <a:gd name="connsiteX245" fmla="*/ 359950 w 2421311"/>
              <a:gd name="connsiteY245" fmla="*/ 805149 h 2795587"/>
              <a:gd name="connsiteX246" fmla="*/ 360168 w 2421311"/>
              <a:gd name="connsiteY246" fmla="*/ 1270272 h 2795587"/>
              <a:gd name="connsiteX247" fmla="*/ 360168 w 2421311"/>
              <a:gd name="connsiteY247" fmla="*/ 1735175 h 2795587"/>
              <a:gd name="connsiteX248" fmla="*/ 374154 w 2421311"/>
              <a:gd name="connsiteY248" fmla="*/ 1694739 h 2795587"/>
              <a:gd name="connsiteX249" fmla="*/ 530403 w 2421311"/>
              <a:gd name="connsiteY249" fmla="*/ 1232459 h 2795587"/>
              <a:gd name="connsiteX250" fmla="*/ 2051372 w 2421311"/>
              <a:gd name="connsiteY250" fmla="*/ 1269616 h 2795587"/>
              <a:gd name="connsiteX251" fmla="*/ 2051372 w 2421311"/>
              <a:gd name="connsiteY251" fmla="*/ 805149 h 2795587"/>
              <a:gd name="connsiteX252" fmla="*/ 1893811 w 2421311"/>
              <a:gd name="connsiteY252" fmla="*/ 805149 h 2795587"/>
              <a:gd name="connsiteX253" fmla="*/ 1737344 w 2421311"/>
              <a:gd name="connsiteY253" fmla="*/ 807991 h 2795587"/>
              <a:gd name="connsiteX254" fmla="*/ 2036949 w 2421311"/>
              <a:gd name="connsiteY254" fmla="*/ 1694084 h 2795587"/>
              <a:gd name="connsiteX255" fmla="*/ 2050934 w 2421311"/>
              <a:gd name="connsiteY255" fmla="*/ 1734083 h 2795587"/>
              <a:gd name="connsiteX256" fmla="*/ 2051372 w 2421311"/>
              <a:gd name="connsiteY256" fmla="*/ 1269616 h 2795587"/>
              <a:gd name="connsiteX257" fmla="*/ 2076065 w 2421311"/>
              <a:gd name="connsiteY257" fmla="*/ 1727088 h 2795587"/>
              <a:gd name="connsiteX258" fmla="*/ 2103819 w 2421311"/>
              <a:gd name="connsiteY258" fmla="*/ 1643375 h 2795587"/>
              <a:gd name="connsiteX259" fmla="*/ 2156266 w 2421311"/>
              <a:gd name="connsiteY259" fmla="*/ 1488188 h 2795587"/>
              <a:gd name="connsiteX260" fmla="*/ 2234937 w 2421311"/>
              <a:gd name="connsiteY260" fmla="*/ 1255409 h 2795587"/>
              <a:gd name="connsiteX261" fmla="*/ 2313607 w 2421311"/>
              <a:gd name="connsiteY261" fmla="*/ 1022629 h 2795587"/>
              <a:gd name="connsiteX262" fmla="*/ 2362340 w 2421311"/>
              <a:gd name="connsiteY262" fmla="*/ 877715 h 2795587"/>
              <a:gd name="connsiteX263" fmla="*/ 2386815 w 2421311"/>
              <a:gd name="connsiteY263" fmla="*/ 807335 h 2795587"/>
              <a:gd name="connsiteX264" fmla="*/ 2229692 w 2421311"/>
              <a:gd name="connsiteY264" fmla="*/ 805149 h 2795587"/>
              <a:gd name="connsiteX265" fmla="*/ 2071039 w 2421311"/>
              <a:gd name="connsiteY265" fmla="*/ 805149 h 2795587"/>
              <a:gd name="connsiteX266" fmla="*/ 2071039 w 2421311"/>
              <a:gd name="connsiteY266" fmla="*/ 1269835 h 2795587"/>
              <a:gd name="connsiteX267" fmla="*/ 2073006 w 2421311"/>
              <a:gd name="connsiteY267" fmla="*/ 1733208 h 2795587"/>
              <a:gd name="connsiteX268" fmla="*/ 2076065 w 2421311"/>
              <a:gd name="connsiteY268" fmla="*/ 1727088 h 2795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Lst>
            <a:rect l="l" t="t" r="r" b="b"/>
            <a:pathLst>
              <a:path w="2421311" h="2795587">
                <a:moveTo>
                  <a:pt x="1199105" y="2777329"/>
                </a:moveTo>
                <a:cubicBezTo>
                  <a:pt x="1196264" y="2770335"/>
                  <a:pt x="1186649" y="2750445"/>
                  <a:pt x="1177689" y="2732959"/>
                </a:cubicBezTo>
                <a:cubicBezTo>
                  <a:pt x="1102952" y="2588045"/>
                  <a:pt x="1090496" y="2556352"/>
                  <a:pt x="1092462" y="2517228"/>
                </a:cubicBezTo>
                <a:cubicBezTo>
                  <a:pt x="1093118" y="2502365"/>
                  <a:pt x="1094648" y="2495152"/>
                  <a:pt x="1099237" y="2485098"/>
                </a:cubicBezTo>
                <a:cubicBezTo>
                  <a:pt x="1106885" y="2468486"/>
                  <a:pt x="1117812" y="2455153"/>
                  <a:pt x="1130268" y="2447285"/>
                </a:cubicBezTo>
                <a:cubicBezTo>
                  <a:pt x="1135513" y="2444006"/>
                  <a:pt x="1139883" y="2440509"/>
                  <a:pt x="1140102" y="2439853"/>
                </a:cubicBezTo>
                <a:cubicBezTo>
                  <a:pt x="1140102" y="2439197"/>
                  <a:pt x="1128957" y="2437886"/>
                  <a:pt x="1115626" y="2437012"/>
                </a:cubicBezTo>
                <a:cubicBezTo>
                  <a:pt x="1024281" y="2431766"/>
                  <a:pt x="927254" y="2409253"/>
                  <a:pt x="846179" y="2374500"/>
                </a:cubicBezTo>
                <a:cubicBezTo>
                  <a:pt x="790017" y="2350457"/>
                  <a:pt x="742596" y="2323354"/>
                  <a:pt x="635953" y="2254722"/>
                </a:cubicBezTo>
                <a:cubicBezTo>
                  <a:pt x="550508" y="2199642"/>
                  <a:pt x="482108" y="2156365"/>
                  <a:pt x="468122" y="2148277"/>
                </a:cubicBezTo>
                <a:cubicBezTo>
                  <a:pt x="462222" y="2144999"/>
                  <a:pt x="439713" y="2130792"/>
                  <a:pt x="418297" y="2117240"/>
                </a:cubicBezTo>
                <a:cubicBezTo>
                  <a:pt x="375684" y="2089919"/>
                  <a:pt x="363665" y="2083580"/>
                  <a:pt x="342468" y="2078116"/>
                </a:cubicBezTo>
                <a:cubicBezTo>
                  <a:pt x="293735" y="2065657"/>
                  <a:pt x="224898" y="2101066"/>
                  <a:pt x="197801" y="2152649"/>
                </a:cubicBezTo>
                <a:cubicBezTo>
                  <a:pt x="186000" y="2175599"/>
                  <a:pt x="182285" y="2191992"/>
                  <a:pt x="183378" y="2219314"/>
                </a:cubicBezTo>
                <a:cubicBezTo>
                  <a:pt x="184470" y="2246854"/>
                  <a:pt x="189278" y="2261935"/>
                  <a:pt x="203920" y="2283355"/>
                </a:cubicBezTo>
                <a:cubicBezTo>
                  <a:pt x="244566" y="2342807"/>
                  <a:pt x="321926" y="2352861"/>
                  <a:pt x="370439" y="2305213"/>
                </a:cubicBezTo>
                <a:cubicBezTo>
                  <a:pt x="377651" y="2298218"/>
                  <a:pt x="384644" y="2288164"/>
                  <a:pt x="389014" y="2278984"/>
                </a:cubicBezTo>
                <a:cubicBezTo>
                  <a:pt x="395352" y="2265432"/>
                  <a:pt x="396007" y="2262372"/>
                  <a:pt x="396007" y="2242264"/>
                </a:cubicBezTo>
                <a:cubicBezTo>
                  <a:pt x="396007" y="2223248"/>
                  <a:pt x="395352" y="2218876"/>
                  <a:pt x="390107" y="2207948"/>
                </a:cubicBezTo>
                <a:cubicBezTo>
                  <a:pt x="374810" y="2175162"/>
                  <a:pt x="339190" y="2156146"/>
                  <a:pt x="308377" y="2164452"/>
                </a:cubicBezTo>
                <a:cubicBezTo>
                  <a:pt x="281716" y="2171665"/>
                  <a:pt x="260956" y="2199861"/>
                  <a:pt x="264889" y="2223685"/>
                </a:cubicBezTo>
                <a:cubicBezTo>
                  <a:pt x="267949" y="2241608"/>
                  <a:pt x="279749" y="2253411"/>
                  <a:pt x="303788" y="2262809"/>
                </a:cubicBezTo>
                <a:cubicBezTo>
                  <a:pt x="311436" y="2265870"/>
                  <a:pt x="310562" y="2269585"/>
                  <a:pt x="300728" y="2274394"/>
                </a:cubicBezTo>
                <a:cubicBezTo>
                  <a:pt x="279094" y="2285541"/>
                  <a:pt x="246751" y="2269585"/>
                  <a:pt x="231454" y="2240078"/>
                </a:cubicBezTo>
                <a:cubicBezTo>
                  <a:pt x="220309" y="2218439"/>
                  <a:pt x="222932" y="2181719"/>
                  <a:pt x="237573" y="2157676"/>
                </a:cubicBezTo>
                <a:cubicBezTo>
                  <a:pt x="248937" y="2139097"/>
                  <a:pt x="272757" y="2120082"/>
                  <a:pt x="295702" y="2111994"/>
                </a:cubicBezTo>
                <a:cubicBezTo>
                  <a:pt x="312966" y="2105656"/>
                  <a:pt x="346620" y="2105219"/>
                  <a:pt x="365413" y="2110902"/>
                </a:cubicBezTo>
                <a:cubicBezTo>
                  <a:pt x="413053" y="2125109"/>
                  <a:pt x="449984" y="2164452"/>
                  <a:pt x="461348" y="2212756"/>
                </a:cubicBezTo>
                <a:cubicBezTo>
                  <a:pt x="465718" y="2230679"/>
                  <a:pt x="465718" y="2261935"/>
                  <a:pt x="461566" y="2281607"/>
                </a:cubicBezTo>
                <a:cubicBezTo>
                  <a:pt x="458070" y="2298218"/>
                  <a:pt x="447143" y="2322917"/>
                  <a:pt x="436217" y="2338654"/>
                </a:cubicBezTo>
                <a:cubicBezTo>
                  <a:pt x="414582" y="2370129"/>
                  <a:pt x="374591" y="2397013"/>
                  <a:pt x="333726" y="2407504"/>
                </a:cubicBezTo>
                <a:cubicBezTo>
                  <a:pt x="314277" y="2412532"/>
                  <a:pt x="268604" y="2411439"/>
                  <a:pt x="247844" y="2405537"/>
                </a:cubicBezTo>
                <a:cubicBezTo>
                  <a:pt x="177259" y="2385429"/>
                  <a:pt x="125904" y="2332753"/>
                  <a:pt x="107111" y="2261498"/>
                </a:cubicBezTo>
                <a:cubicBezTo>
                  <a:pt x="99244" y="2230898"/>
                  <a:pt x="99244" y="2192429"/>
                  <a:pt x="107329" y="2161610"/>
                </a:cubicBezTo>
                <a:cubicBezTo>
                  <a:pt x="132023" y="2066313"/>
                  <a:pt x="222058" y="1996370"/>
                  <a:pt x="319740" y="1996370"/>
                </a:cubicBezTo>
                <a:lnTo>
                  <a:pt x="335912" y="1996370"/>
                </a:lnTo>
                <a:lnTo>
                  <a:pt x="335912" y="1983911"/>
                </a:lnTo>
                <a:cubicBezTo>
                  <a:pt x="335912" y="1967081"/>
                  <a:pt x="338971" y="1956589"/>
                  <a:pt x="349023" y="1939541"/>
                </a:cubicBezTo>
                <a:cubicBezTo>
                  <a:pt x="359513" y="1921836"/>
                  <a:pt x="361261" y="1913531"/>
                  <a:pt x="356891" y="1904788"/>
                </a:cubicBezTo>
                <a:cubicBezTo>
                  <a:pt x="352301" y="1896263"/>
                  <a:pt x="350553" y="1895170"/>
                  <a:pt x="337004" y="1894296"/>
                </a:cubicBezTo>
                <a:cubicBezTo>
                  <a:pt x="326296" y="1893422"/>
                  <a:pt x="325204" y="1893859"/>
                  <a:pt x="319303" y="1900853"/>
                </a:cubicBezTo>
                <a:cubicBezTo>
                  <a:pt x="315807" y="1905006"/>
                  <a:pt x="311218" y="1911563"/>
                  <a:pt x="309032" y="1915498"/>
                </a:cubicBezTo>
                <a:cubicBezTo>
                  <a:pt x="305973" y="1921181"/>
                  <a:pt x="304443" y="1922055"/>
                  <a:pt x="302477" y="1920088"/>
                </a:cubicBezTo>
                <a:cubicBezTo>
                  <a:pt x="297450" y="1915061"/>
                  <a:pt x="299417" y="1899542"/>
                  <a:pt x="306410" y="1887958"/>
                </a:cubicBezTo>
                <a:cubicBezTo>
                  <a:pt x="312966" y="1877248"/>
                  <a:pt x="312966" y="1877248"/>
                  <a:pt x="309251" y="1869379"/>
                </a:cubicBezTo>
                <a:cubicBezTo>
                  <a:pt x="296576" y="1844025"/>
                  <a:pt x="305973" y="1802714"/>
                  <a:pt x="326515" y="1791567"/>
                </a:cubicBezTo>
                <a:cubicBezTo>
                  <a:pt x="330448" y="1789381"/>
                  <a:pt x="333726" y="1787196"/>
                  <a:pt x="333726" y="1786321"/>
                </a:cubicBezTo>
                <a:cubicBezTo>
                  <a:pt x="333726" y="1785666"/>
                  <a:pt x="327826" y="1767524"/>
                  <a:pt x="320396" y="1745885"/>
                </a:cubicBezTo>
                <a:cubicBezTo>
                  <a:pt x="312966" y="1724465"/>
                  <a:pt x="295265" y="1671789"/>
                  <a:pt x="280842" y="1629168"/>
                </a:cubicBezTo>
                <a:cubicBezTo>
                  <a:pt x="247189" y="1529280"/>
                  <a:pt x="205449" y="1405787"/>
                  <a:pt x="172451" y="1307866"/>
                </a:cubicBezTo>
                <a:cubicBezTo>
                  <a:pt x="158028" y="1265245"/>
                  <a:pt x="123501" y="1162953"/>
                  <a:pt x="95529" y="1080551"/>
                </a:cubicBezTo>
                <a:cubicBezTo>
                  <a:pt x="67775" y="998149"/>
                  <a:pt x="35433" y="902633"/>
                  <a:pt x="23851" y="868098"/>
                </a:cubicBezTo>
                <a:cubicBezTo>
                  <a:pt x="6806" y="817608"/>
                  <a:pt x="1998" y="805149"/>
                  <a:pt x="-1061" y="805149"/>
                </a:cubicBezTo>
                <a:cubicBezTo>
                  <a:pt x="-3247" y="805149"/>
                  <a:pt x="-4995" y="804057"/>
                  <a:pt x="-4995" y="802964"/>
                </a:cubicBezTo>
                <a:cubicBezTo>
                  <a:pt x="-4995" y="799029"/>
                  <a:pt x="42645" y="751381"/>
                  <a:pt x="60783" y="736955"/>
                </a:cubicBezTo>
                <a:cubicBezTo>
                  <a:pt x="126997" y="684716"/>
                  <a:pt x="198238" y="653460"/>
                  <a:pt x="282372" y="639690"/>
                </a:cubicBezTo>
                <a:cubicBezTo>
                  <a:pt x="318866" y="633789"/>
                  <a:pt x="386611" y="634444"/>
                  <a:pt x="424416" y="641001"/>
                </a:cubicBezTo>
                <a:cubicBezTo>
                  <a:pt x="512047" y="656302"/>
                  <a:pt x="586128" y="691710"/>
                  <a:pt x="653217" y="749851"/>
                </a:cubicBezTo>
                <a:cubicBezTo>
                  <a:pt x="672448" y="766681"/>
                  <a:pt x="705227" y="800559"/>
                  <a:pt x="705227" y="803838"/>
                </a:cubicBezTo>
                <a:cubicBezTo>
                  <a:pt x="705227" y="804494"/>
                  <a:pt x="703479" y="805149"/>
                  <a:pt x="701075" y="805149"/>
                </a:cubicBezTo>
                <a:cubicBezTo>
                  <a:pt x="696049" y="805149"/>
                  <a:pt x="716591" y="746135"/>
                  <a:pt x="525377" y="1312238"/>
                </a:cubicBezTo>
                <a:cubicBezTo>
                  <a:pt x="438184" y="1570153"/>
                  <a:pt x="366287" y="1782824"/>
                  <a:pt x="365413" y="1785010"/>
                </a:cubicBezTo>
                <a:cubicBezTo>
                  <a:pt x="364321" y="1787633"/>
                  <a:pt x="364976" y="1788726"/>
                  <a:pt x="367380" y="1788726"/>
                </a:cubicBezTo>
                <a:cubicBezTo>
                  <a:pt x="373936" y="1788726"/>
                  <a:pt x="385955" y="1801840"/>
                  <a:pt x="390544" y="1814517"/>
                </a:cubicBezTo>
                <a:cubicBezTo>
                  <a:pt x="396882" y="1831347"/>
                  <a:pt x="396007" y="1857357"/>
                  <a:pt x="388796" y="1871783"/>
                </a:cubicBezTo>
                <a:cubicBezTo>
                  <a:pt x="383988" y="1881619"/>
                  <a:pt x="383988" y="1881838"/>
                  <a:pt x="387703" y="1896263"/>
                </a:cubicBezTo>
                <a:cubicBezTo>
                  <a:pt x="391200" y="1910033"/>
                  <a:pt x="391200" y="1911563"/>
                  <a:pt x="387703" y="1922492"/>
                </a:cubicBezTo>
                <a:cubicBezTo>
                  <a:pt x="385518" y="1928831"/>
                  <a:pt x="379399" y="1939541"/>
                  <a:pt x="374154" y="1946098"/>
                </a:cubicBezTo>
                <a:cubicBezTo>
                  <a:pt x="368910" y="1952655"/>
                  <a:pt x="362135" y="1962054"/>
                  <a:pt x="359076" y="1966862"/>
                </a:cubicBezTo>
                <a:cubicBezTo>
                  <a:pt x="353394" y="1976042"/>
                  <a:pt x="347275" y="1995277"/>
                  <a:pt x="349461" y="1997462"/>
                </a:cubicBezTo>
                <a:cubicBezTo>
                  <a:pt x="350116" y="1998118"/>
                  <a:pt x="357765" y="2000522"/>
                  <a:pt x="366287" y="2002927"/>
                </a:cubicBezTo>
                <a:cubicBezTo>
                  <a:pt x="385518" y="2008391"/>
                  <a:pt x="390544" y="2010795"/>
                  <a:pt x="469215" y="2054291"/>
                </a:cubicBezTo>
                <a:cubicBezTo>
                  <a:pt x="652562" y="2155709"/>
                  <a:pt x="781931" y="2211008"/>
                  <a:pt x="919824" y="2246417"/>
                </a:cubicBezTo>
                <a:cubicBezTo>
                  <a:pt x="978390" y="2261498"/>
                  <a:pt x="1054875" y="2275268"/>
                  <a:pt x="1114315" y="2281170"/>
                </a:cubicBezTo>
                <a:lnTo>
                  <a:pt x="1141850" y="2284011"/>
                </a:lnTo>
                <a:lnTo>
                  <a:pt x="1142724" y="2245542"/>
                </a:lnTo>
                <a:cubicBezTo>
                  <a:pt x="1143598" y="2203139"/>
                  <a:pt x="1145128" y="2197456"/>
                  <a:pt x="1158458" y="2182812"/>
                </a:cubicBezTo>
                <a:lnTo>
                  <a:pt x="1166107" y="2174069"/>
                </a:lnTo>
                <a:lnTo>
                  <a:pt x="1158458" y="2166638"/>
                </a:lnTo>
                <a:cubicBezTo>
                  <a:pt x="1139665" y="2148715"/>
                  <a:pt x="1132890" y="2118770"/>
                  <a:pt x="1142069" y="2094509"/>
                </a:cubicBezTo>
                <a:cubicBezTo>
                  <a:pt x="1146658" y="2082487"/>
                  <a:pt x="1158677" y="2067187"/>
                  <a:pt x="1167418" y="2062378"/>
                </a:cubicBezTo>
                <a:cubicBezTo>
                  <a:pt x="1171789" y="2059974"/>
                  <a:pt x="1171789" y="2059974"/>
                  <a:pt x="1166762" y="2056477"/>
                </a:cubicBezTo>
                <a:cubicBezTo>
                  <a:pt x="1158240" y="2050357"/>
                  <a:pt x="1152777" y="2043800"/>
                  <a:pt x="1147969" y="2033527"/>
                </a:cubicBezTo>
                <a:lnTo>
                  <a:pt x="1143380" y="2023691"/>
                </a:lnTo>
                <a:lnTo>
                  <a:pt x="1143380" y="1377809"/>
                </a:lnTo>
                <a:lnTo>
                  <a:pt x="1143380" y="731928"/>
                </a:lnTo>
                <a:lnTo>
                  <a:pt x="1148187" y="722966"/>
                </a:lnTo>
                <a:cubicBezTo>
                  <a:pt x="1150810" y="717939"/>
                  <a:pt x="1156054" y="710726"/>
                  <a:pt x="1159988" y="707010"/>
                </a:cubicBezTo>
                <a:lnTo>
                  <a:pt x="1166762" y="700016"/>
                </a:lnTo>
                <a:lnTo>
                  <a:pt x="1157147" y="689743"/>
                </a:lnTo>
                <a:cubicBezTo>
                  <a:pt x="1137042" y="668323"/>
                  <a:pt x="1132453" y="638160"/>
                  <a:pt x="1145347" y="612150"/>
                </a:cubicBezTo>
                <a:lnTo>
                  <a:pt x="1151465" y="599473"/>
                </a:lnTo>
                <a:lnTo>
                  <a:pt x="1127864" y="574993"/>
                </a:lnTo>
                <a:cubicBezTo>
                  <a:pt x="1038485" y="482755"/>
                  <a:pt x="963967" y="427019"/>
                  <a:pt x="878740" y="388113"/>
                </a:cubicBezTo>
                <a:cubicBezTo>
                  <a:pt x="795262" y="350081"/>
                  <a:pt x="711783" y="329754"/>
                  <a:pt x="595525" y="318826"/>
                </a:cubicBezTo>
                <a:cubicBezTo>
                  <a:pt x="586128" y="317951"/>
                  <a:pt x="579791" y="316203"/>
                  <a:pt x="578043" y="314017"/>
                </a:cubicBezTo>
                <a:cubicBezTo>
                  <a:pt x="576076" y="311394"/>
                  <a:pt x="575202" y="301777"/>
                  <a:pt x="575202" y="279045"/>
                </a:cubicBezTo>
                <a:lnTo>
                  <a:pt x="575202" y="247789"/>
                </a:lnTo>
                <a:lnTo>
                  <a:pt x="472056" y="247789"/>
                </a:lnTo>
                <a:lnTo>
                  <a:pt x="368910" y="247789"/>
                </a:lnTo>
                <a:lnTo>
                  <a:pt x="363228" y="238172"/>
                </a:lnTo>
                <a:cubicBezTo>
                  <a:pt x="356016" y="225932"/>
                  <a:pt x="353831" y="206042"/>
                  <a:pt x="355142" y="168666"/>
                </a:cubicBezTo>
                <a:lnTo>
                  <a:pt x="356016" y="140689"/>
                </a:lnTo>
                <a:lnTo>
                  <a:pt x="286087" y="140689"/>
                </a:lnTo>
                <a:lnTo>
                  <a:pt x="215939" y="140689"/>
                </a:lnTo>
                <a:lnTo>
                  <a:pt x="210694" y="133695"/>
                </a:lnTo>
                <a:cubicBezTo>
                  <a:pt x="207635" y="129760"/>
                  <a:pt x="203920" y="122547"/>
                  <a:pt x="202390" y="117739"/>
                </a:cubicBezTo>
                <a:cubicBezTo>
                  <a:pt x="198893" y="107466"/>
                  <a:pt x="198456" y="70090"/>
                  <a:pt x="201297" y="25501"/>
                </a:cubicBezTo>
                <a:lnTo>
                  <a:pt x="203264" y="-5755"/>
                </a:lnTo>
                <a:lnTo>
                  <a:pt x="1205661" y="-5755"/>
                </a:lnTo>
                <a:lnTo>
                  <a:pt x="2208276" y="-5755"/>
                </a:lnTo>
                <a:lnTo>
                  <a:pt x="2209806" y="32058"/>
                </a:lnTo>
                <a:cubicBezTo>
                  <a:pt x="2211773" y="82330"/>
                  <a:pt x="2207620" y="117083"/>
                  <a:pt x="2197350" y="133695"/>
                </a:cubicBezTo>
                <a:lnTo>
                  <a:pt x="2192979" y="140689"/>
                </a:lnTo>
                <a:lnTo>
                  <a:pt x="2124798" y="140689"/>
                </a:lnTo>
                <a:lnTo>
                  <a:pt x="2056398" y="140689"/>
                </a:lnTo>
                <a:lnTo>
                  <a:pt x="2056616" y="177409"/>
                </a:lnTo>
                <a:cubicBezTo>
                  <a:pt x="2056616" y="216096"/>
                  <a:pt x="2054431" y="227462"/>
                  <a:pt x="2044379" y="241888"/>
                </a:cubicBezTo>
                <a:lnTo>
                  <a:pt x="2040226" y="247789"/>
                </a:lnTo>
                <a:lnTo>
                  <a:pt x="1937736" y="247789"/>
                </a:lnTo>
                <a:lnTo>
                  <a:pt x="1835464" y="247789"/>
                </a:lnTo>
                <a:lnTo>
                  <a:pt x="1836557" y="274674"/>
                </a:lnTo>
                <a:cubicBezTo>
                  <a:pt x="1837431" y="295657"/>
                  <a:pt x="1836994" y="303088"/>
                  <a:pt x="1834371" y="309427"/>
                </a:cubicBezTo>
                <a:cubicBezTo>
                  <a:pt x="1831093" y="317296"/>
                  <a:pt x="1830875" y="317296"/>
                  <a:pt x="1816015" y="318826"/>
                </a:cubicBezTo>
                <a:cubicBezTo>
                  <a:pt x="1699320" y="329754"/>
                  <a:pt x="1617808" y="349644"/>
                  <a:pt x="1532363" y="388113"/>
                </a:cubicBezTo>
                <a:cubicBezTo>
                  <a:pt x="1449977" y="425270"/>
                  <a:pt x="1362565" y="490842"/>
                  <a:pt x="1282146" y="576085"/>
                </a:cubicBezTo>
                <a:lnTo>
                  <a:pt x="1259856" y="599691"/>
                </a:lnTo>
                <a:lnTo>
                  <a:pt x="1266194" y="612150"/>
                </a:lnTo>
                <a:cubicBezTo>
                  <a:pt x="1278868" y="638160"/>
                  <a:pt x="1274279" y="668323"/>
                  <a:pt x="1254174" y="689743"/>
                </a:cubicBezTo>
                <a:lnTo>
                  <a:pt x="1244559" y="700016"/>
                </a:lnTo>
                <a:lnTo>
                  <a:pt x="1251771" y="707229"/>
                </a:lnTo>
                <a:cubicBezTo>
                  <a:pt x="1255704" y="711163"/>
                  <a:pt x="1260949" y="718813"/>
                  <a:pt x="1263353" y="724278"/>
                </a:cubicBezTo>
                <a:lnTo>
                  <a:pt x="1267942" y="734113"/>
                </a:lnTo>
                <a:lnTo>
                  <a:pt x="1267942" y="1378902"/>
                </a:lnTo>
                <a:lnTo>
                  <a:pt x="1267942" y="2023691"/>
                </a:lnTo>
                <a:lnTo>
                  <a:pt x="1263353" y="2033527"/>
                </a:lnTo>
                <a:cubicBezTo>
                  <a:pt x="1258545" y="2043800"/>
                  <a:pt x="1253082" y="2050357"/>
                  <a:pt x="1244559" y="2056477"/>
                </a:cubicBezTo>
                <a:cubicBezTo>
                  <a:pt x="1239533" y="2059974"/>
                  <a:pt x="1239533" y="2059974"/>
                  <a:pt x="1243903" y="2062378"/>
                </a:cubicBezTo>
                <a:cubicBezTo>
                  <a:pt x="1246307" y="2063690"/>
                  <a:pt x="1251552" y="2068280"/>
                  <a:pt x="1255486" y="2072651"/>
                </a:cubicBezTo>
                <a:cubicBezTo>
                  <a:pt x="1279524" y="2098662"/>
                  <a:pt x="1279087" y="2138442"/>
                  <a:pt x="1254611" y="2164670"/>
                </a:cubicBezTo>
                <a:lnTo>
                  <a:pt x="1244996" y="2174943"/>
                </a:lnTo>
                <a:lnTo>
                  <a:pt x="1251552" y="2181063"/>
                </a:lnTo>
                <a:cubicBezTo>
                  <a:pt x="1265538" y="2194396"/>
                  <a:pt x="1267942" y="2203358"/>
                  <a:pt x="1268597" y="2245761"/>
                </a:cubicBezTo>
                <a:lnTo>
                  <a:pt x="1269471" y="2284011"/>
                </a:lnTo>
                <a:lnTo>
                  <a:pt x="1275153" y="2283355"/>
                </a:lnTo>
                <a:cubicBezTo>
                  <a:pt x="1278431" y="2283137"/>
                  <a:pt x="1295258" y="2281170"/>
                  <a:pt x="1312740" y="2279421"/>
                </a:cubicBezTo>
                <a:cubicBezTo>
                  <a:pt x="1396219" y="2270241"/>
                  <a:pt x="1496087" y="2248384"/>
                  <a:pt x="1578036" y="2221281"/>
                </a:cubicBezTo>
                <a:cubicBezTo>
                  <a:pt x="1694294" y="2182375"/>
                  <a:pt x="1792195" y="2137130"/>
                  <a:pt x="1961337" y="2043800"/>
                </a:cubicBezTo>
                <a:cubicBezTo>
                  <a:pt x="2015970" y="2013637"/>
                  <a:pt x="2032141" y="2005987"/>
                  <a:pt x="2053120" y="2000741"/>
                </a:cubicBezTo>
                <a:cubicBezTo>
                  <a:pt x="2059894" y="1998992"/>
                  <a:pt x="2062298" y="1997244"/>
                  <a:pt x="2062298" y="1994184"/>
                </a:cubicBezTo>
                <a:cubicBezTo>
                  <a:pt x="2062298" y="1986315"/>
                  <a:pt x="2053557" y="1966644"/>
                  <a:pt x="2046345" y="1957901"/>
                </a:cubicBezTo>
                <a:cubicBezTo>
                  <a:pt x="2022744" y="1929924"/>
                  <a:pt x="2017936" y="1916591"/>
                  <a:pt x="2023618" y="1895826"/>
                </a:cubicBezTo>
                <a:cubicBezTo>
                  <a:pt x="2027552" y="1882275"/>
                  <a:pt x="2027333" y="1882056"/>
                  <a:pt x="2022526" y="1872002"/>
                </a:cubicBezTo>
                <a:cubicBezTo>
                  <a:pt x="2015314" y="1857357"/>
                  <a:pt x="2014440" y="1831129"/>
                  <a:pt x="2020777" y="1814517"/>
                </a:cubicBezTo>
                <a:cubicBezTo>
                  <a:pt x="2025366" y="1801840"/>
                  <a:pt x="2037386" y="1788726"/>
                  <a:pt x="2043941" y="1788726"/>
                </a:cubicBezTo>
                <a:cubicBezTo>
                  <a:pt x="2046345" y="1788726"/>
                  <a:pt x="2047001" y="1787633"/>
                  <a:pt x="2045908" y="1785010"/>
                </a:cubicBezTo>
                <a:cubicBezTo>
                  <a:pt x="2045034" y="1782824"/>
                  <a:pt x="1973138" y="1570153"/>
                  <a:pt x="1885944" y="1312238"/>
                </a:cubicBezTo>
                <a:cubicBezTo>
                  <a:pt x="1694731" y="746135"/>
                  <a:pt x="1715273" y="805149"/>
                  <a:pt x="1710246" y="805149"/>
                </a:cubicBezTo>
                <a:cubicBezTo>
                  <a:pt x="1707842" y="805149"/>
                  <a:pt x="1706094" y="804494"/>
                  <a:pt x="1706094" y="803838"/>
                </a:cubicBezTo>
                <a:cubicBezTo>
                  <a:pt x="1706094" y="800559"/>
                  <a:pt x="1738874" y="766681"/>
                  <a:pt x="1758104" y="749851"/>
                </a:cubicBezTo>
                <a:cubicBezTo>
                  <a:pt x="1825193" y="691710"/>
                  <a:pt x="1899275" y="656302"/>
                  <a:pt x="1986905" y="641001"/>
                </a:cubicBezTo>
                <a:cubicBezTo>
                  <a:pt x="2024711" y="634444"/>
                  <a:pt x="2092455" y="633789"/>
                  <a:pt x="2128950" y="639690"/>
                </a:cubicBezTo>
                <a:cubicBezTo>
                  <a:pt x="2213084" y="653460"/>
                  <a:pt x="2284324" y="684716"/>
                  <a:pt x="2350539" y="736955"/>
                </a:cubicBezTo>
                <a:cubicBezTo>
                  <a:pt x="2368677" y="751381"/>
                  <a:pt x="2416317" y="799029"/>
                  <a:pt x="2416317" y="802964"/>
                </a:cubicBezTo>
                <a:cubicBezTo>
                  <a:pt x="2416317" y="804057"/>
                  <a:pt x="2414568" y="805149"/>
                  <a:pt x="2412602" y="805149"/>
                </a:cubicBezTo>
                <a:cubicBezTo>
                  <a:pt x="2409324" y="805149"/>
                  <a:pt x="2404516" y="817608"/>
                  <a:pt x="2387471" y="868098"/>
                </a:cubicBezTo>
                <a:cubicBezTo>
                  <a:pt x="2375888" y="902633"/>
                  <a:pt x="2343546" y="998149"/>
                  <a:pt x="2315793" y="1080551"/>
                </a:cubicBezTo>
                <a:cubicBezTo>
                  <a:pt x="2287821" y="1162953"/>
                  <a:pt x="2253293" y="1265245"/>
                  <a:pt x="2238870" y="1307866"/>
                </a:cubicBezTo>
                <a:cubicBezTo>
                  <a:pt x="2205872" y="1405787"/>
                  <a:pt x="2164133" y="1529280"/>
                  <a:pt x="2130479" y="1629168"/>
                </a:cubicBezTo>
                <a:cubicBezTo>
                  <a:pt x="2116056" y="1671789"/>
                  <a:pt x="2098356" y="1724465"/>
                  <a:pt x="2090925" y="1745885"/>
                </a:cubicBezTo>
                <a:cubicBezTo>
                  <a:pt x="2083495" y="1767524"/>
                  <a:pt x="2077595" y="1785666"/>
                  <a:pt x="2077595" y="1786321"/>
                </a:cubicBezTo>
                <a:cubicBezTo>
                  <a:pt x="2077595" y="1787196"/>
                  <a:pt x="2080873" y="1789381"/>
                  <a:pt x="2084807" y="1791567"/>
                </a:cubicBezTo>
                <a:cubicBezTo>
                  <a:pt x="2105348" y="1802714"/>
                  <a:pt x="2114745" y="1844025"/>
                  <a:pt x="2102071" y="1869379"/>
                </a:cubicBezTo>
                <a:cubicBezTo>
                  <a:pt x="2098356" y="1877248"/>
                  <a:pt x="2098356" y="1877248"/>
                  <a:pt x="2104911" y="1887958"/>
                </a:cubicBezTo>
                <a:cubicBezTo>
                  <a:pt x="2111904" y="1899542"/>
                  <a:pt x="2113871" y="1915061"/>
                  <a:pt x="2108845" y="1920088"/>
                </a:cubicBezTo>
                <a:cubicBezTo>
                  <a:pt x="2106878" y="1922055"/>
                  <a:pt x="2105348" y="1921181"/>
                  <a:pt x="2102289" y="1915498"/>
                </a:cubicBezTo>
                <a:cubicBezTo>
                  <a:pt x="2100104" y="1911563"/>
                  <a:pt x="2095515" y="1905006"/>
                  <a:pt x="2092018" y="1900853"/>
                </a:cubicBezTo>
                <a:cubicBezTo>
                  <a:pt x="2086118" y="1893859"/>
                  <a:pt x="2085025" y="1893422"/>
                  <a:pt x="2074317" y="1894296"/>
                </a:cubicBezTo>
                <a:cubicBezTo>
                  <a:pt x="2060768" y="1895170"/>
                  <a:pt x="2059020" y="1896263"/>
                  <a:pt x="2054431" y="1904788"/>
                </a:cubicBezTo>
                <a:cubicBezTo>
                  <a:pt x="2050060" y="1913531"/>
                  <a:pt x="2051809" y="1921836"/>
                  <a:pt x="2062298" y="1939541"/>
                </a:cubicBezTo>
                <a:cubicBezTo>
                  <a:pt x="2072350" y="1956589"/>
                  <a:pt x="2075410" y="1967081"/>
                  <a:pt x="2075410" y="1983911"/>
                </a:cubicBezTo>
                <a:lnTo>
                  <a:pt x="2075410" y="1996370"/>
                </a:lnTo>
                <a:lnTo>
                  <a:pt x="2091581" y="1996370"/>
                </a:lnTo>
                <a:cubicBezTo>
                  <a:pt x="2189264" y="1996370"/>
                  <a:pt x="2279298" y="2066313"/>
                  <a:pt x="2303992" y="2161610"/>
                </a:cubicBezTo>
                <a:cubicBezTo>
                  <a:pt x="2312078" y="2192429"/>
                  <a:pt x="2312078" y="2230898"/>
                  <a:pt x="2304211" y="2261498"/>
                </a:cubicBezTo>
                <a:cubicBezTo>
                  <a:pt x="2286947" y="2327507"/>
                  <a:pt x="2239526" y="2379527"/>
                  <a:pt x="2177463" y="2400947"/>
                </a:cubicBezTo>
                <a:cubicBezTo>
                  <a:pt x="2115838" y="2422149"/>
                  <a:pt x="2052683" y="2410783"/>
                  <a:pt x="2003513" y="2369473"/>
                </a:cubicBezTo>
                <a:cubicBezTo>
                  <a:pt x="1978383" y="2348490"/>
                  <a:pt x="1956311" y="2311988"/>
                  <a:pt x="1949755" y="2280951"/>
                </a:cubicBezTo>
                <a:cubicBezTo>
                  <a:pt x="1945603" y="2261717"/>
                  <a:pt x="1945603" y="2230679"/>
                  <a:pt x="1949974" y="2212756"/>
                </a:cubicBezTo>
                <a:cubicBezTo>
                  <a:pt x="1961337" y="2164452"/>
                  <a:pt x="1998269" y="2125109"/>
                  <a:pt x="2045908" y="2110902"/>
                </a:cubicBezTo>
                <a:cubicBezTo>
                  <a:pt x="2064702" y="2105219"/>
                  <a:pt x="2098356" y="2105656"/>
                  <a:pt x="2115619" y="2111994"/>
                </a:cubicBezTo>
                <a:cubicBezTo>
                  <a:pt x="2138565" y="2120082"/>
                  <a:pt x="2162385" y="2139097"/>
                  <a:pt x="2173748" y="2157676"/>
                </a:cubicBezTo>
                <a:cubicBezTo>
                  <a:pt x="2188390" y="2181719"/>
                  <a:pt x="2191012" y="2218439"/>
                  <a:pt x="2179867" y="2240078"/>
                </a:cubicBezTo>
                <a:cubicBezTo>
                  <a:pt x="2164570" y="2269585"/>
                  <a:pt x="2132228" y="2285541"/>
                  <a:pt x="2110593" y="2274394"/>
                </a:cubicBezTo>
                <a:cubicBezTo>
                  <a:pt x="2100759" y="2269585"/>
                  <a:pt x="2099885" y="2265870"/>
                  <a:pt x="2107534" y="2262809"/>
                </a:cubicBezTo>
                <a:cubicBezTo>
                  <a:pt x="2131572" y="2253411"/>
                  <a:pt x="2143373" y="2241608"/>
                  <a:pt x="2146432" y="2223685"/>
                </a:cubicBezTo>
                <a:cubicBezTo>
                  <a:pt x="2150366" y="2199861"/>
                  <a:pt x="2129605" y="2171665"/>
                  <a:pt x="2102945" y="2164452"/>
                </a:cubicBezTo>
                <a:cubicBezTo>
                  <a:pt x="2072132" y="2156146"/>
                  <a:pt x="2036511" y="2175162"/>
                  <a:pt x="2021214" y="2207948"/>
                </a:cubicBezTo>
                <a:cubicBezTo>
                  <a:pt x="2015970" y="2218876"/>
                  <a:pt x="2015314" y="2223248"/>
                  <a:pt x="2015314" y="2242264"/>
                </a:cubicBezTo>
                <a:cubicBezTo>
                  <a:pt x="2015314" y="2262372"/>
                  <a:pt x="2015970" y="2265432"/>
                  <a:pt x="2022307" y="2278984"/>
                </a:cubicBezTo>
                <a:cubicBezTo>
                  <a:pt x="2042412" y="2321387"/>
                  <a:pt x="2093766" y="2344556"/>
                  <a:pt x="2140095" y="2332097"/>
                </a:cubicBezTo>
                <a:cubicBezTo>
                  <a:pt x="2179649" y="2321605"/>
                  <a:pt x="2214176" y="2286415"/>
                  <a:pt x="2225103" y="2245542"/>
                </a:cubicBezTo>
                <a:cubicBezTo>
                  <a:pt x="2229255" y="2229586"/>
                  <a:pt x="2229255" y="2198112"/>
                  <a:pt x="2224884" y="2181282"/>
                </a:cubicBezTo>
                <a:cubicBezTo>
                  <a:pt x="2210898" y="2126857"/>
                  <a:pt x="2156703" y="2081613"/>
                  <a:pt x="2098356" y="2076149"/>
                </a:cubicBezTo>
                <a:cubicBezTo>
                  <a:pt x="2068854" y="2073307"/>
                  <a:pt x="2049623" y="2080739"/>
                  <a:pt x="1993024" y="2117240"/>
                </a:cubicBezTo>
                <a:cubicBezTo>
                  <a:pt x="1971608" y="2130792"/>
                  <a:pt x="1949318" y="2144999"/>
                  <a:pt x="1943199" y="2148277"/>
                </a:cubicBezTo>
                <a:cubicBezTo>
                  <a:pt x="1929213" y="2156365"/>
                  <a:pt x="1860813" y="2199642"/>
                  <a:pt x="1775368" y="2254722"/>
                </a:cubicBezTo>
                <a:cubicBezTo>
                  <a:pt x="1668726" y="2323354"/>
                  <a:pt x="1621305" y="2350457"/>
                  <a:pt x="1565142" y="2374500"/>
                </a:cubicBezTo>
                <a:cubicBezTo>
                  <a:pt x="1484068" y="2409253"/>
                  <a:pt x="1387041" y="2431766"/>
                  <a:pt x="1295914" y="2437012"/>
                </a:cubicBezTo>
                <a:cubicBezTo>
                  <a:pt x="1282365" y="2437886"/>
                  <a:pt x="1271220" y="2439197"/>
                  <a:pt x="1271220" y="2439853"/>
                </a:cubicBezTo>
                <a:cubicBezTo>
                  <a:pt x="1271438" y="2440509"/>
                  <a:pt x="1275809" y="2444006"/>
                  <a:pt x="1281054" y="2447285"/>
                </a:cubicBezTo>
                <a:cubicBezTo>
                  <a:pt x="1293510" y="2455153"/>
                  <a:pt x="1304436" y="2468486"/>
                  <a:pt x="1312085" y="2485098"/>
                </a:cubicBezTo>
                <a:cubicBezTo>
                  <a:pt x="1317767" y="2496901"/>
                  <a:pt x="1318204" y="2500179"/>
                  <a:pt x="1318204" y="2523129"/>
                </a:cubicBezTo>
                <a:cubicBezTo>
                  <a:pt x="1318204" y="2563347"/>
                  <a:pt x="1312522" y="2577554"/>
                  <a:pt x="1235381" y="2729462"/>
                </a:cubicBezTo>
                <a:cubicBezTo>
                  <a:pt x="1220302" y="2759188"/>
                  <a:pt x="1207846" y="2785198"/>
                  <a:pt x="1207846" y="2786728"/>
                </a:cubicBezTo>
                <a:cubicBezTo>
                  <a:pt x="1207846" y="2793285"/>
                  <a:pt x="1204131" y="2789132"/>
                  <a:pt x="1199105" y="2777329"/>
                </a:cubicBezTo>
                <a:close/>
                <a:moveTo>
                  <a:pt x="375029" y="1859980"/>
                </a:moveTo>
                <a:cubicBezTo>
                  <a:pt x="384862" y="1820637"/>
                  <a:pt x="360387" y="1779546"/>
                  <a:pt x="337660" y="1797469"/>
                </a:cubicBezTo>
                <a:cubicBezTo>
                  <a:pt x="325641" y="1806867"/>
                  <a:pt x="318866" y="1837904"/>
                  <a:pt x="324111" y="1859980"/>
                </a:cubicBezTo>
                <a:cubicBezTo>
                  <a:pt x="326296" y="1869160"/>
                  <a:pt x="326952" y="1869816"/>
                  <a:pt x="331978" y="1867193"/>
                </a:cubicBezTo>
                <a:cubicBezTo>
                  <a:pt x="338097" y="1863915"/>
                  <a:pt x="356453" y="1864352"/>
                  <a:pt x="363665" y="1868067"/>
                </a:cubicBezTo>
                <a:cubicBezTo>
                  <a:pt x="367161" y="1869597"/>
                  <a:pt x="370439" y="1870690"/>
                  <a:pt x="371095" y="1870253"/>
                </a:cubicBezTo>
                <a:cubicBezTo>
                  <a:pt x="371969" y="1870035"/>
                  <a:pt x="373717" y="1865226"/>
                  <a:pt x="375029" y="1859980"/>
                </a:cubicBezTo>
                <a:close/>
                <a:moveTo>
                  <a:pt x="2064265" y="1864789"/>
                </a:moveTo>
                <a:cubicBezTo>
                  <a:pt x="2070165" y="1864789"/>
                  <a:pt x="2076940" y="1865882"/>
                  <a:pt x="2079343" y="1867193"/>
                </a:cubicBezTo>
                <a:cubicBezTo>
                  <a:pt x="2084370" y="1869816"/>
                  <a:pt x="2085025" y="1869160"/>
                  <a:pt x="2087210" y="1859980"/>
                </a:cubicBezTo>
                <a:cubicBezTo>
                  <a:pt x="2092455" y="1837904"/>
                  <a:pt x="2085681" y="1806867"/>
                  <a:pt x="2073662" y="1797469"/>
                </a:cubicBezTo>
                <a:cubicBezTo>
                  <a:pt x="2054431" y="1782168"/>
                  <a:pt x="2031485" y="1811020"/>
                  <a:pt x="2034545" y="1846429"/>
                </a:cubicBezTo>
                <a:cubicBezTo>
                  <a:pt x="2035200" y="1853860"/>
                  <a:pt x="2036730" y="1862385"/>
                  <a:pt x="2037823" y="1865663"/>
                </a:cubicBezTo>
                <a:cubicBezTo>
                  <a:pt x="2040226" y="1871346"/>
                  <a:pt x="2040445" y="1871346"/>
                  <a:pt x="2046782" y="1868286"/>
                </a:cubicBezTo>
                <a:cubicBezTo>
                  <a:pt x="2050497" y="1866537"/>
                  <a:pt x="2058146" y="1865007"/>
                  <a:pt x="2064265" y="1864789"/>
                </a:cubicBezTo>
                <a:close/>
                <a:moveTo>
                  <a:pt x="340282" y="1269616"/>
                </a:moveTo>
                <a:lnTo>
                  <a:pt x="340282" y="805149"/>
                </a:lnTo>
                <a:lnTo>
                  <a:pt x="181630" y="805149"/>
                </a:lnTo>
                <a:cubicBezTo>
                  <a:pt x="76735" y="805149"/>
                  <a:pt x="23632" y="805805"/>
                  <a:pt x="24507" y="807335"/>
                </a:cubicBezTo>
                <a:cubicBezTo>
                  <a:pt x="25162" y="808428"/>
                  <a:pt x="36307" y="840340"/>
                  <a:pt x="48982" y="877715"/>
                </a:cubicBezTo>
                <a:cubicBezTo>
                  <a:pt x="98370" y="1024378"/>
                  <a:pt x="124593" y="1102189"/>
                  <a:pt x="150817" y="1180001"/>
                </a:cubicBezTo>
                <a:cubicBezTo>
                  <a:pt x="165895" y="1224590"/>
                  <a:pt x="190152" y="1296063"/>
                  <a:pt x="204575" y="1339122"/>
                </a:cubicBezTo>
                <a:cubicBezTo>
                  <a:pt x="219217" y="1381962"/>
                  <a:pt x="242818" y="1452124"/>
                  <a:pt x="257241" y="1494746"/>
                </a:cubicBezTo>
                <a:cubicBezTo>
                  <a:pt x="271664" y="1537367"/>
                  <a:pt x="295265" y="1607529"/>
                  <a:pt x="309688" y="1650588"/>
                </a:cubicBezTo>
                <a:cubicBezTo>
                  <a:pt x="340719" y="1742825"/>
                  <a:pt x="337660" y="1734083"/>
                  <a:pt x="339190" y="1734083"/>
                </a:cubicBezTo>
                <a:cubicBezTo>
                  <a:pt x="339845" y="1734083"/>
                  <a:pt x="340282" y="1525127"/>
                  <a:pt x="340282" y="1269616"/>
                </a:cubicBezTo>
                <a:close/>
                <a:moveTo>
                  <a:pt x="530403" y="1232459"/>
                </a:moveTo>
                <a:cubicBezTo>
                  <a:pt x="608856" y="1000553"/>
                  <a:pt x="673540" y="809302"/>
                  <a:pt x="673977" y="807991"/>
                </a:cubicBezTo>
                <a:cubicBezTo>
                  <a:pt x="674852" y="805805"/>
                  <a:pt x="642728" y="805149"/>
                  <a:pt x="517510" y="805149"/>
                </a:cubicBezTo>
                <a:lnTo>
                  <a:pt x="359950" y="805149"/>
                </a:lnTo>
                <a:lnTo>
                  <a:pt x="360168" y="1270272"/>
                </a:lnTo>
                <a:lnTo>
                  <a:pt x="360168" y="1735175"/>
                </a:lnTo>
                <a:lnTo>
                  <a:pt x="374154" y="1694739"/>
                </a:lnTo>
                <a:cubicBezTo>
                  <a:pt x="381803" y="1672445"/>
                  <a:pt x="452170" y="1464583"/>
                  <a:pt x="530403" y="1232459"/>
                </a:cubicBezTo>
                <a:close/>
                <a:moveTo>
                  <a:pt x="2051372" y="1269616"/>
                </a:moveTo>
                <a:lnTo>
                  <a:pt x="2051372" y="805149"/>
                </a:lnTo>
                <a:lnTo>
                  <a:pt x="1893811" y="805149"/>
                </a:lnTo>
                <a:cubicBezTo>
                  <a:pt x="1768594" y="805149"/>
                  <a:pt x="1736470" y="805805"/>
                  <a:pt x="1737344" y="807991"/>
                </a:cubicBezTo>
                <a:cubicBezTo>
                  <a:pt x="1738218" y="810395"/>
                  <a:pt x="2008540" y="1609933"/>
                  <a:pt x="2036949" y="1694084"/>
                </a:cubicBezTo>
                <a:cubicBezTo>
                  <a:pt x="2044160" y="1716160"/>
                  <a:pt x="2050497" y="1734083"/>
                  <a:pt x="2050934" y="1734083"/>
                </a:cubicBezTo>
                <a:cubicBezTo>
                  <a:pt x="2051153" y="1734083"/>
                  <a:pt x="2051372" y="1525127"/>
                  <a:pt x="2051372" y="1269616"/>
                </a:cubicBezTo>
                <a:close/>
                <a:moveTo>
                  <a:pt x="2076065" y="1727088"/>
                </a:moveTo>
                <a:cubicBezTo>
                  <a:pt x="2076721" y="1724247"/>
                  <a:pt x="2089177" y="1686652"/>
                  <a:pt x="2103819" y="1643375"/>
                </a:cubicBezTo>
                <a:cubicBezTo>
                  <a:pt x="2118460" y="1600098"/>
                  <a:pt x="2142061" y="1530373"/>
                  <a:pt x="2156266" y="1488188"/>
                </a:cubicBezTo>
                <a:cubicBezTo>
                  <a:pt x="2170470" y="1446223"/>
                  <a:pt x="2205872" y="1341308"/>
                  <a:pt x="2234937" y="1255409"/>
                </a:cubicBezTo>
                <a:cubicBezTo>
                  <a:pt x="2264001" y="1169510"/>
                  <a:pt x="2299403" y="1064814"/>
                  <a:pt x="2313607" y="1022629"/>
                </a:cubicBezTo>
                <a:cubicBezTo>
                  <a:pt x="2327812" y="980663"/>
                  <a:pt x="2349665" y="915310"/>
                  <a:pt x="2362340" y="877715"/>
                </a:cubicBezTo>
                <a:cubicBezTo>
                  <a:pt x="2375014" y="840340"/>
                  <a:pt x="2386159" y="808428"/>
                  <a:pt x="2386815" y="807335"/>
                </a:cubicBezTo>
                <a:cubicBezTo>
                  <a:pt x="2387689" y="805805"/>
                  <a:pt x="2334586" y="805149"/>
                  <a:pt x="2229692" y="805149"/>
                </a:cubicBezTo>
                <a:lnTo>
                  <a:pt x="2071039" y="805149"/>
                </a:lnTo>
                <a:lnTo>
                  <a:pt x="2071039" y="1269835"/>
                </a:lnTo>
                <a:cubicBezTo>
                  <a:pt x="2071039" y="1536930"/>
                  <a:pt x="2071913" y="1733864"/>
                  <a:pt x="2073006" y="1733208"/>
                </a:cubicBezTo>
                <a:cubicBezTo>
                  <a:pt x="2074099" y="1732553"/>
                  <a:pt x="2075410" y="1729711"/>
                  <a:pt x="2076065" y="1727088"/>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29" dirty="0">
              <a:solidFill>
                <a:schemeClr val="lt1"/>
              </a:solidFill>
            </a:endParaRPr>
          </a:p>
        </p:txBody>
      </p:sp>
      <p:cxnSp>
        <p:nvCxnSpPr>
          <p:cNvPr id="7" name="Straight Connector 6">
            <a:extLst>
              <a:ext uri="{FF2B5EF4-FFF2-40B4-BE49-F238E27FC236}">
                <a16:creationId xmlns:a16="http://schemas.microsoft.com/office/drawing/2014/main" id="{C50FB206-81D0-928F-90B0-401CD4BC6FE4}"/>
              </a:ext>
            </a:extLst>
          </p:cNvPr>
          <p:cNvCxnSpPr>
            <a:cxnSpLocks/>
          </p:cNvCxnSpPr>
          <p:nvPr/>
        </p:nvCxnSpPr>
        <p:spPr>
          <a:xfrm>
            <a:off x="1404074" y="4251305"/>
            <a:ext cx="1447800"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6CEF39E2-3490-563E-8708-76C316992426}"/>
              </a:ext>
            </a:extLst>
          </p:cNvPr>
          <p:cNvGrpSpPr/>
          <p:nvPr/>
        </p:nvGrpSpPr>
        <p:grpSpPr>
          <a:xfrm>
            <a:off x="3982416" y="1952975"/>
            <a:ext cx="7584150" cy="4432585"/>
            <a:chOff x="2791778" y="1630680"/>
            <a:chExt cx="5718175" cy="2956560"/>
          </a:xfrm>
        </p:grpSpPr>
        <p:sp>
          <p:nvSpPr>
            <p:cNvPr id="12" name="Rectangle: Diagonal Corners Snipped 9">
              <a:extLst>
                <a:ext uri="{FF2B5EF4-FFF2-40B4-BE49-F238E27FC236}">
                  <a16:creationId xmlns:a16="http://schemas.microsoft.com/office/drawing/2014/main" id="{FBD7DB78-75C9-71A9-9B24-CCEAD3FC7401}"/>
                </a:ext>
              </a:extLst>
            </p:cNvPr>
            <p:cNvSpPr/>
            <p:nvPr/>
          </p:nvSpPr>
          <p:spPr>
            <a:xfrm>
              <a:off x="2791778" y="1630680"/>
              <a:ext cx="5718175" cy="2956560"/>
            </a:xfrm>
            <a:prstGeom prst="snip2DiagRect">
              <a:avLst>
                <a:gd name="adj1" fmla="val 0"/>
                <a:gd name="adj2" fmla="val 0"/>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29" dirty="0">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3C024AA2-37A0-E567-F0B1-CBDE07369607}"/>
                </a:ext>
              </a:extLst>
            </p:cNvPr>
            <p:cNvSpPr txBox="1"/>
            <p:nvPr/>
          </p:nvSpPr>
          <p:spPr>
            <a:xfrm>
              <a:off x="5012263" y="1969607"/>
              <a:ext cx="3443725" cy="2463465"/>
            </a:xfrm>
            <a:prstGeom prst="rect">
              <a:avLst/>
            </a:prstGeom>
            <a:noFill/>
          </p:spPr>
          <p:txBody>
            <a:bodyPr wrap="square" rtlCol="0">
              <a:spAutoFit/>
            </a:bodyPr>
            <a:lstStyle/>
            <a:p>
              <a:pPr marL="285750" lvl="0" indent="-285750" algn="just">
                <a:buFontTx/>
                <a:buChar char="-"/>
              </a:pPr>
              <a:r>
                <a:rPr lang="x-none" dirty="0">
                  <a:latin typeface="Arial" panose="020B0604020202020204" pitchFamily="34" charset="0"/>
                  <a:cs typeface="Arial" panose="020B0604020202020204" pitchFamily="34" charset="0"/>
                </a:rPr>
                <a:t>М</a:t>
              </a:r>
              <a:r>
                <a:rPr lang="mn-MN" dirty="0">
                  <a:latin typeface="Arial" panose="020B0604020202020204" pitchFamily="34" charset="0"/>
                  <a:cs typeface="Arial" panose="020B0604020202020204" pitchFamily="34" charset="0"/>
                </a:rPr>
                <a:t>өрийтэй тоглоомын үйл ажиллагаа эрхлэх нийтлэг зохицуулалтыг бий болгоно.</a:t>
              </a:r>
              <a:endParaRPr lang="x-none" dirty="0">
                <a:latin typeface="Arial" panose="020B0604020202020204" pitchFamily="34" charset="0"/>
                <a:cs typeface="Arial" panose="020B0604020202020204" pitchFamily="34" charset="0"/>
              </a:endParaRPr>
            </a:p>
            <a:p>
              <a:pPr marL="285750" indent="-285750" algn="just">
                <a:buFontTx/>
                <a:buChar char="-"/>
              </a:pPr>
              <a:r>
                <a:rPr lang="x-none" dirty="0">
                  <a:latin typeface="Arial" panose="020B0604020202020204" pitchFamily="34" charset="0"/>
                  <a:cs typeface="Arial" panose="020B0604020202020204" pitchFamily="34" charset="0"/>
                </a:rPr>
                <a:t>Б</a:t>
              </a:r>
              <a:r>
                <a:rPr lang="mn-MN" dirty="0">
                  <a:latin typeface="Arial" panose="020B0604020202020204" pitchFamily="34" charset="0"/>
                  <a:cs typeface="Arial" panose="020B0604020202020204" pitchFamily="34" charset="0"/>
                </a:rPr>
                <a:t>ооцоот таавар</a:t>
              </a:r>
              <a:r>
                <a:rPr lang="x-none" dirty="0">
                  <a:latin typeface="Arial" panose="020B0604020202020204" pitchFamily="34" charset="0"/>
                  <a:cs typeface="Arial" panose="020B0604020202020204" pitchFamily="34" charset="0"/>
                </a:rPr>
                <a:t>, </a:t>
              </a:r>
              <a:r>
                <a:rPr lang="mn-MN" dirty="0">
                  <a:latin typeface="Arial" panose="020B0604020202020204" pitchFamily="34" charset="0"/>
                  <a:cs typeface="Arial" panose="020B0604020202020204" pitchFamily="34" charset="0"/>
                </a:rPr>
                <a:t>хонжворт сугалаа</a:t>
              </a:r>
              <a:r>
                <a:rPr lang="x-none" dirty="0">
                  <a:latin typeface="Arial" panose="020B0604020202020204" pitchFamily="34" charset="0"/>
                  <a:cs typeface="Arial" panose="020B0604020202020204" pitchFamily="34" charset="0"/>
                </a:rPr>
                <a:t>ны</a:t>
              </a:r>
              <a:r>
                <a:rPr lang="mn-MN" dirty="0">
                  <a:latin typeface="Arial" panose="020B0604020202020204" pitchFamily="34" charset="0"/>
                  <a:cs typeface="Arial" panose="020B0604020202020204" pitchFamily="34" charset="0"/>
                </a:rPr>
                <a:t> </a:t>
              </a:r>
              <a:r>
                <a:rPr lang="x-none" dirty="0">
                  <a:latin typeface="Arial" panose="020B0604020202020204" pitchFamily="34" charset="0"/>
                  <a:cs typeface="Arial" panose="020B0604020202020204" pitchFamily="34" charset="0"/>
                </a:rPr>
                <a:t>хоорондын </a:t>
              </a:r>
              <a:r>
                <a:rPr lang="mn-MN" dirty="0">
                  <a:latin typeface="Arial" panose="020B0604020202020204" pitchFamily="34" charset="0"/>
                  <a:cs typeface="Arial" panose="020B0604020202020204" pitchFamily="34" charset="0"/>
                </a:rPr>
                <a:t>ялгааг гарга</a:t>
              </a:r>
              <a:r>
                <a:rPr lang="x-none" dirty="0">
                  <a:latin typeface="Arial" panose="020B0604020202020204" pitchFamily="34" charset="0"/>
                  <a:cs typeface="Arial" panose="020B0604020202020204" pitchFamily="34" charset="0"/>
                </a:rPr>
                <a:t>ж, </a:t>
              </a:r>
              <a:r>
                <a:rPr lang="mn-MN" dirty="0">
                  <a:latin typeface="Arial" panose="020B0604020202020204" pitchFamily="34" charset="0"/>
                  <a:cs typeface="Arial" panose="020B0604020202020204" pitchFamily="34" charset="0"/>
                </a:rPr>
                <a:t>эдгээрт</a:t>
              </a:r>
              <a:r>
                <a:rPr lang="x-none" dirty="0">
                  <a:latin typeface="Arial" panose="020B0604020202020204" pitchFamily="34" charset="0"/>
                  <a:cs typeface="Arial" panose="020B0604020202020204" pitchFamily="34" charset="0"/>
                </a:rPr>
                <a:t> хамаарах </a:t>
              </a:r>
              <a:r>
                <a:rPr lang="mn-MN" dirty="0">
                  <a:latin typeface="Arial" panose="020B0604020202020204" pitchFamily="34" charset="0"/>
                  <a:cs typeface="Arial" panose="020B0604020202020204" pitchFamily="34" charset="0"/>
                </a:rPr>
                <a:t>тоглоомыг тодорхой</a:t>
              </a:r>
              <a:r>
                <a:rPr lang="x-none" dirty="0">
                  <a:latin typeface="Arial" panose="020B0604020202020204" pitchFamily="34" charset="0"/>
                  <a:cs typeface="Arial" panose="020B0604020202020204" pitchFamily="34" charset="0"/>
                </a:rPr>
                <a:t>лно</a:t>
              </a:r>
              <a:r>
                <a:rPr lang="mn-MN" dirty="0">
                  <a:latin typeface="Arial" panose="020B0604020202020204" pitchFamily="34" charset="0"/>
                  <a:cs typeface="Arial" panose="020B0604020202020204" pitchFamily="34" charset="0"/>
                </a:rPr>
                <a:t>.</a:t>
              </a:r>
              <a:endParaRPr lang="x-none" dirty="0">
                <a:latin typeface="Arial" panose="020B0604020202020204" pitchFamily="34" charset="0"/>
                <a:cs typeface="Arial" panose="020B0604020202020204" pitchFamily="34" charset="0"/>
              </a:endParaRPr>
            </a:p>
            <a:p>
              <a:pPr marL="285750" lvl="0" indent="-285750" algn="just">
                <a:buFontTx/>
                <a:buChar char="-"/>
              </a:pPr>
              <a:r>
                <a:rPr lang="mn-MN" dirty="0">
                  <a:latin typeface="Arial" panose="020B0604020202020204" pitchFamily="34" charset="0"/>
                  <a:cs typeface="Arial" panose="020B0604020202020204" pitchFamily="34" charset="0"/>
                </a:rPr>
                <a:t>Бооцоот таавар, хонжворт сугалааны үйл ажиллагаа эрхлэх тусгай зөвшөөрөл олгох, хүчингүй болгох, үйл ажиллагааг зохицуул</a:t>
              </a:r>
              <a:r>
                <a:rPr lang="x-none" dirty="0">
                  <a:latin typeface="Arial" panose="020B0604020202020204" pitchFamily="34" charset="0"/>
                  <a:cs typeface="Arial" panose="020B0604020202020204" pitchFamily="34" charset="0"/>
                </a:rPr>
                <a:t>на.</a:t>
              </a:r>
              <a:r>
                <a:rPr lang="mn-MN" dirty="0">
                  <a:latin typeface="Arial" panose="020B0604020202020204" pitchFamily="34" charset="0"/>
                  <a:cs typeface="Arial" panose="020B0604020202020204" pitchFamily="34" charset="0"/>
                </a:rPr>
                <a:t> </a:t>
              </a:r>
              <a:endParaRPr lang="x-none" dirty="0">
                <a:latin typeface="Arial" panose="020B0604020202020204" pitchFamily="34" charset="0"/>
                <a:cs typeface="Arial" panose="020B0604020202020204" pitchFamily="34" charset="0"/>
              </a:endParaRPr>
            </a:p>
            <a:p>
              <a:pPr marL="285750" lvl="0" indent="-285750" algn="just">
                <a:buFontTx/>
                <a:buChar char="-"/>
              </a:pPr>
              <a:r>
                <a:rPr lang="x-none" dirty="0">
                  <a:latin typeface="Arial" panose="020B0604020202020204" pitchFamily="34" charset="0"/>
                  <a:cs typeface="Arial" panose="020B0604020202020204" pitchFamily="34" charset="0"/>
                </a:rPr>
                <a:t>Х</a:t>
              </a:r>
              <a:r>
                <a:rPr lang="mn-MN" dirty="0">
                  <a:latin typeface="Arial" panose="020B0604020202020204" pitchFamily="34" charset="0"/>
                  <a:cs typeface="Arial" panose="020B0604020202020204" pitchFamily="34" charset="0"/>
                </a:rPr>
                <a:t>яналт тави</a:t>
              </a:r>
              <a:r>
                <a:rPr lang="x-none" dirty="0">
                  <a:latin typeface="Arial" panose="020B0604020202020204" pitchFamily="34" charset="0"/>
                  <a:cs typeface="Arial" panose="020B0604020202020204" pitchFamily="34" charset="0"/>
                </a:rPr>
                <a:t>х</a:t>
              </a:r>
              <a:r>
                <a:rPr lang="mn-MN" dirty="0">
                  <a:latin typeface="Arial" panose="020B0604020202020204" pitchFamily="34" charset="0"/>
                  <a:cs typeface="Arial" panose="020B0604020202020204" pitchFamily="34" charset="0"/>
                </a:rPr>
                <a:t> механизм</a:t>
              </a:r>
              <a:r>
                <a:rPr lang="x-none" dirty="0">
                  <a:latin typeface="Arial" panose="020B0604020202020204" pitchFamily="34" charset="0"/>
                  <a:cs typeface="Arial" panose="020B0604020202020204" pitchFamily="34" charset="0"/>
                </a:rPr>
                <a:t>/Мөрийтэй тоглоомын Зөвлөл/-ыг</a:t>
              </a:r>
              <a:r>
                <a:rPr lang="mn-MN" dirty="0">
                  <a:latin typeface="Arial" panose="020B0604020202020204" pitchFamily="34" charset="0"/>
                  <a:cs typeface="Arial" panose="020B0604020202020204" pitchFamily="34" charset="0"/>
                </a:rPr>
                <a:t> бүрдүүлнэ.</a:t>
              </a:r>
              <a:endParaRPr lang="en-US" dirty="0">
                <a:latin typeface="Arial" panose="020B0604020202020204" pitchFamily="34" charset="0"/>
                <a:cs typeface="Arial" panose="020B0604020202020204" pitchFamily="34" charset="0"/>
              </a:endParaRPr>
            </a:p>
            <a:p>
              <a:pPr marL="285750" lvl="0" indent="-285750" algn="just">
                <a:buFontTx/>
                <a:buChar char="-"/>
              </a:pPr>
              <a:r>
                <a:rPr lang="x-none" dirty="0">
                  <a:latin typeface="Arial" panose="020B0604020202020204" pitchFamily="34" charset="0"/>
                  <a:cs typeface="Arial" panose="020B0604020202020204" pitchFamily="34" charset="0"/>
                </a:rPr>
                <a:t>О</a:t>
              </a:r>
              <a:r>
                <a:rPr lang="mn-MN" dirty="0">
                  <a:latin typeface="Arial" panose="020B0604020202020204" pitchFamily="34" charset="0"/>
                  <a:cs typeface="Arial" panose="020B0604020202020204" pitchFamily="34" charset="0"/>
                </a:rPr>
                <a:t>ролцогчийн эрх ашгийг хамгаална</a:t>
              </a:r>
              <a:r>
                <a:rPr lang="x-none" dirty="0">
                  <a:latin typeface="Arial" panose="020B0604020202020204" pitchFamily="34" charset="0"/>
                  <a:cs typeface="Arial" panose="020B0604020202020204" pitchFamily="34" charset="0"/>
                </a:rPr>
                <a:t>.</a:t>
              </a:r>
              <a:endParaRPr lang="mn-MN" sz="1600" dirty="0">
                <a:latin typeface="Montserrat" pitchFamily="2" charset="0"/>
                <a:cs typeface="Arial" panose="020B0604020202020204" pitchFamily="34" charset="0"/>
              </a:endParaRPr>
            </a:p>
          </p:txBody>
        </p:sp>
      </p:grpSp>
      <p:sp>
        <p:nvSpPr>
          <p:cNvPr id="14" name="Rectangle 13">
            <a:extLst>
              <a:ext uri="{FF2B5EF4-FFF2-40B4-BE49-F238E27FC236}">
                <a16:creationId xmlns:a16="http://schemas.microsoft.com/office/drawing/2014/main" id="{CE08FA8B-B06C-1584-CA04-22BF1A37E75A}"/>
              </a:ext>
            </a:extLst>
          </p:cNvPr>
          <p:cNvSpPr/>
          <p:nvPr/>
        </p:nvSpPr>
        <p:spPr>
          <a:xfrm>
            <a:off x="3982416" y="1952975"/>
            <a:ext cx="2945081" cy="4432585"/>
          </a:xfrm>
          <a:prstGeom prst="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lnSpc>
                <a:spcPts val="1350"/>
              </a:lnSpc>
            </a:pPr>
            <a:endParaRPr lang="en-US" sz="1400" b="1" dirty="0">
              <a:solidFill>
                <a:schemeClr val="tx1"/>
              </a:solidFill>
              <a:latin typeface="Arial" panose="020B0604020202020204" pitchFamily="34" charset="0"/>
              <a:cs typeface="Arial" panose="020B0604020202020204" pitchFamily="34" charset="0"/>
            </a:endParaRPr>
          </a:p>
          <a:p>
            <a:pPr algn="ctr">
              <a:lnSpc>
                <a:spcPts val="1350"/>
              </a:lnSpc>
            </a:pPr>
            <a:endParaRPr lang="en-US" sz="1400" b="1" dirty="0">
              <a:solidFill>
                <a:schemeClr val="tx1"/>
              </a:solidFill>
              <a:latin typeface="Arial" panose="020B0604020202020204" pitchFamily="34" charset="0"/>
              <a:cs typeface="Arial" panose="020B0604020202020204" pitchFamily="34" charset="0"/>
            </a:endParaRPr>
          </a:p>
          <a:p>
            <a:pPr algn="ctr">
              <a:lnSpc>
                <a:spcPts val="1350"/>
              </a:lnSpc>
            </a:pPr>
            <a:r>
              <a:rPr lang="en-US" sz="1600" b="1" dirty="0" err="1">
                <a:solidFill>
                  <a:schemeClr val="tx1"/>
                </a:solidFill>
                <a:latin typeface="Arial" panose="020B0604020202020204" pitchFamily="34" charset="0"/>
                <a:cs typeface="Arial" panose="020B0604020202020204" pitchFamily="34" charset="0"/>
              </a:rPr>
              <a:t>Б</a:t>
            </a:r>
            <a:r>
              <a:rPr lang="mn-MN" sz="1600" b="1" dirty="0">
                <a:solidFill>
                  <a:schemeClr val="tx1"/>
                </a:solidFill>
                <a:latin typeface="Arial" panose="020B0604020202020204" pitchFamily="34" charset="0"/>
                <a:cs typeface="Arial" panose="020B0604020202020204" pitchFamily="34" charset="0"/>
              </a:rPr>
              <a:t>ооцоот</a:t>
            </a:r>
            <a:r>
              <a:rPr lang="en-US" sz="1600" b="1" dirty="0">
                <a:solidFill>
                  <a:schemeClr val="tx1"/>
                </a:solidFill>
                <a:latin typeface="Arial" panose="020B0604020202020204" pitchFamily="34" charset="0"/>
                <a:cs typeface="Arial" panose="020B0604020202020204" pitchFamily="34" charset="0"/>
              </a:rPr>
              <a:t> </a:t>
            </a:r>
            <a:r>
              <a:rPr lang="mn-MN" sz="1600" b="1" dirty="0">
                <a:solidFill>
                  <a:schemeClr val="tx1"/>
                </a:solidFill>
                <a:latin typeface="Arial" panose="020B0604020202020204" pitchFamily="34" charset="0"/>
                <a:cs typeface="Arial" panose="020B0604020202020204" pitchFamily="34" charset="0"/>
              </a:rPr>
              <a:t>тоглоомын вэбсайтад</a:t>
            </a:r>
            <a:r>
              <a:rPr lang="x-none" sz="1600" b="1" dirty="0">
                <a:solidFill>
                  <a:schemeClr val="tx1"/>
                </a:solidFill>
                <a:latin typeface="Arial" panose="020B0604020202020204" pitchFamily="34" charset="0"/>
                <a:cs typeface="Arial" panose="020B0604020202020204" pitchFamily="34" charset="0"/>
              </a:rPr>
              <a:t> </a:t>
            </a:r>
          </a:p>
          <a:p>
            <a:pPr algn="ctr">
              <a:lnSpc>
                <a:spcPts val="1350"/>
              </a:lnSpc>
            </a:pPr>
            <a:r>
              <a:rPr lang="mn-MN" sz="1600" b="1" dirty="0">
                <a:solidFill>
                  <a:schemeClr val="tx1"/>
                </a:solidFill>
                <a:latin typeface="Arial" panose="020B0604020202020204" pitchFamily="34" charset="0"/>
                <a:cs typeface="Arial" panose="020B0604020202020204" pitchFamily="34" charset="0"/>
              </a:rPr>
              <a:t>бооцоо тавьда</a:t>
            </a:r>
            <a:r>
              <a:rPr lang="en-US" sz="1600" b="1" dirty="0" err="1">
                <a:solidFill>
                  <a:schemeClr val="tx1"/>
                </a:solidFill>
                <a:latin typeface="Arial" panose="020B0604020202020204" pitchFamily="34" charset="0"/>
                <a:cs typeface="Arial" panose="020B0604020202020204" pitchFamily="34" charset="0"/>
              </a:rPr>
              <a:t>г</a:t>
            </a:r>
            <a:r>
              <a:rPr lang="en-US" sz="1600" b="1" dirty="0">
                <a:solidFill>
                  <a:schemeClr val="tx1"/>
                </a:solidFill>
                <a:latin typeface="Arial" panose="020B0604020202020204" pitchFamily="34" charset="0"/>
                <a:cs typeface="Arial" panose="020B0604020202020204" pitchFamily="34" charset="0"/>
              </a:rPr>
              <a:t>:</a:t>
            </a:r>
            <a:endParaRPr lang="x-none" sz="1600" b="1" dirty="0">
              <a:solidFill>
                <a:schemeClr val="tx1"/>
              </a:solidFill>
              <a:latin typeface="Arial" panose="020B0604020202020204" pitchFamily="34" charset="0"/>
              <a:cs typeface="Arial" panose="020B0604020202020204" pitchFamily="34" charset="0"/>
            </a:endParaRPr>
          </a:p>
          <a:p>
            <a:pPr algn="ctr">
              <a:lnSpc>
                <a:spcPts val="1350"/>
              </a:lnSpc>
            </a:pPr>
            <a:endParaRPr lang="x-none" sz="1600" b="1" dirty="0">
              <a:solidFill>
                <a:schemeClr val="tx1"/>
              </a:solidFill>
              <a:latin typeface="Arial" panose="020B0604020202020204" pitchFamily="34" charset="0"/>
              <a:cs typeface="Arial" panose="020B0604020202020204" pitchFamily="34" charset="0"/>
            </a:endParaRPr>
          </a:p>
          <a:p>
            <a:pPr algn="ctr">
              <a:lnSpc>
                <a:spcPts val="1350"/>
              </a:lnSpc>
            </a:pPr>
            <a:r>
              <a:rPr lang="mn-MN" sz="1600" b="1" dirty="0">
                <a:solidFill>
                  <a:schemeClr val="tx1"/>
                </a:solidFill>
                <a:latin typeface="Arial" panose="020B0604020202020204" pitchFamily="34" charset="0"/>
                <a:cs typeface="Arial" panose="020B0604020202020204" pitchFamily="34" charset="0"/>
              </a:rPr>
              <a:t>агент</a:t>
            </a:r>
            <a:r>
              <a:rPr lang="x-none" sz="1600" b="1" dirty="0">
                <a:solidFill>
                  <a:schemeClr val="tx1"/>
                </a:solidFill>
                <a:latin typeface="Arial" panose="020B0604020202020204" pitchFamily="34" charset="0"/>
                <a:cs typeface="Arial" panose="020B0604020202020204" pitchFamily="34" charset="0"/>
              </a:rPr>
              <a:t>, зуучлагч</a:t>
            </a:r>
          </a:p>
          <a:p>
            <a:pPr algn="ctr">
              <a:lnSpc>
                <a:spcPts val="1350"/>
              </a:lnSpc>
            </a:pPr>
            <a:r>
              <a:rPr lang="mn-MN" sz="1600" b="1" dirty="0">
                <a:solidFill>
                  <a:schemeClr val="tx1"/>
                </a:solidFill>
                <a:latin typeface="Arial" panose="020B0604020202020204" pitchFamily="34" charset="0"/>
                <a:cs typeface="Arial" panose="020B0604020202020204" pitchFamily="34" charset="0"/>
              </a:rPr>
              <a:t>20 гаруй</a:t>
            </a:r>
            <a:r>
              <a:rPr lang="en-US" sz="1600" b="1" dirty="0">
                <a:solidFill>
                  <a:schemeClr val="tx1"/>
                </a:solidFill>
                <a:latin typeface="Arial" panose="020B0604020202020204" pitchFamily="34" charset="0"/>
                <a:cs typeface="Arial" panose="020B0604020202020204" pitchFamily="34" charset="0"/>
              </a:rPr>
              <a:t>;</a:t>
            </a:r>
            <a:endParaRPr lang="x-none" sz="1600" b="1" dirty="0">
              <a:solidFill>
                <a:schemeClr val="tx1"/>
              </a:solidFill>
              <a:latin typeface="Arial" panose="020B0604020202020204" pitchFamily="34" charset="0"/>
              <a:cs typeface="Arial" panose="020B0604020202020204" pitchFamily="34" charset="0"/>
            </a:endParaRPr>
          </a:p>
          <a:p>
            <a:pPr algn="ctr">
              <a:lnSpc>
                <a:spcPts val="1350"/>
              </a:lnSpc>
            </a:pPr>
            <a:endParaRPr lang="x-none" sz="1600" b="1" dirty="0">
              <a:solidFill>
                <a:schemeClr val="tx1"/>
              </a:solidFill>
              <a:latin typeface="Arial" panose="020B0604020202020204" pitchFamily="34" charset="0"/>
              <a:cs typeface="Arial" panose="020B0604020202020204" pitchFamily="34" charset="0"/>
            </a:endParaRPr>
          </a:p>
          <a:p>
            <a:pPr algn="ctr">
              <a:lnSpc>
                <a:spcPts val="1350"/>
              </a:lnSpc>
            </a:pPr>
            <a:r>
              <a:rPr lang="mn-MN" sz="1600" b="1" dirty="0">
                <a:solidFill>
                  <a:schemeClr val="tx1"/>
                </a:solidFill>
                <a:latin typeface="Arial" panose="020B0604020202020204" pitchFamily="34" charset="0"/>
                <a:cs typeface="Arial" panose="020B0604020202020204" pitchFamily="34" charset="0"/>
              </a:rPr>
              <a:t>хэрэглэгч</a:t>
            </a:r>
            <a:endParaRPr lang="x-none" sz="1600" b="1" dirty="0">
              <a:solidFill>
                <a:schemeClr val="tx1"/>
              </a:solidFill>
              <a:latin typeface="Arial" panose="020B0604020202020204" pitchFamily="34" charset="0"/>
              <a:cs typeface="Arial" panose="020B0604020202020204" pitchFamily="34" charset="0"/>
            </a:endParaRPr>
          </a:p>
          <a:p>
            <a:pPr algn="ctr">
              <a:lnSpc>
                <a:spcPts val="1350"/>
              </a:lnSpc>
            </a:pPr>
            <a:r>
              <a:rPr lang="mn-MN" sz="1600" b="1" dirty="0">
                <a:solidFill>
                  <a:schemeClr val="tx1"/>
                </a:solidFill>
                <a:latin typeface="Arial" panose="020B0604020202020204" pitchFamily="34" charset="0"/>
                <a:cs typeface="Arial" panose="020B0604020202020204" pitchFamily="34" charset="0"/>
              </a:rPr>
              <a:t>100 мянга давсан</a:t>
            </a:r>
            <a:r>
              <a:rPr lang="x-none" sz="1600" b="1" dirty="0">
                <a:solidFill>
                  <a:schemeClr val="tx1"/>
                </a:solidFill>
                <a:latin typeface="Arial" panose="020B0604020202020204" pitchFamily="34" charset="0"/>
                <a:cs typeface="Arial" panose="020B0604020202020204" pitchFamily="34" charset="0"/>
              </a:rPr>
              <a:t>; </a:t>
            </a:r>
          </a:p>
          <a:p>
            <a:pPr algn="ctr">
              <a:lnSpc>
                <a:spcPts val="1350"/>
              </a:lnSpc>
            </a:pPr>
            <a:endParaRPr lang="x-none" sz="1600" b="1" dirty="0">
              <a:solidFill>
                <a:schemeClr val="tx1"/>
              </a:solidFill>
              <a:latin typeface="Arial" panose="020B0604020202020204" pitchFamily="34" charset="0"/>
              <a:cs typeface="Arial" panose="020B0604020202020204" pitchFamily="34" charset="0"/>
            </a:endParaRPr>
          </a:p>
          <a:p>
            <a:pPr algn="ctr">
              <a:lnSpc>
                <a:spcPts val="1350"/>
              </a:lnSpc>
            </a:pPr>
            <a:r>
              <a:rPr lang="mn-MN" sz="1600" b="1" dirty="0">
                <a:solidFill>
                  <a:schemeClr val="tx1"/>
                </a:solidFill>
                <a:latin typeface="Arial" panose="020B0604020202020204" pitchFamily="34" charset="0"/>
                <a:cs typeface="Arial" panose="020B0604020202020204" pitchFamily="34" charset="0"/>
              </a:rPr>
              <a:t>идэвхтэй хэрэглэг</a:t>
            </a:r>
            <a:r>
              <a:rPr lang="x-none" sz="1600" b="1" dirty="0">
                <a:solidFill>
                  <a:schemeClr val="tx1"/>
                </a:solidFill>
                <a:latin typeface="Arial" panose="020B0604020202020204" pitchFamily="34" charset="0"/>
                <a:cs typeface="Arial" panose="020B0604020202020204" pitchFamily="34" charset="0"/>
              </a:rPr>
              <a:t>ч</a:t>
            </a:r>
          </a:p>
          <a:p>
            <a:pPr algn="ctr">
              <a:lnSpc>
                <a:spcPts val="1350"/>
              </a:lnSpc>
            </a:pPr>
            <a:r>
              <a:rPr lang="mn-MN" sz="1600" b="1" dirty="0">
                <a:solidFill>
                  <a:schemeClr val="tx1"/>
                </a:solidFill>
                <a:latin typeface="Arial" panose="020B0604020202020204" pitchFamily="34" charset="0"/>
                <a:cs typeface="Arial" panose="020B0604020202020204" pitchFamily="34" charset="0"/>
              </a:rPr>
              <a:t>15,000-20,000</a:t>
            </a:r>
            <a:r>
              <a:rPr lang="en-US" sz="1600" b="1" dirty="0">
                <a:solidFill>
                  <a:schemeClr val="tx1"/>
                </a:solidFill>
                <a:latin typeface="Arial" panose="020B0604020202020204" pitchFamily="34" charset="0"/>
                <a:cs typeface="Arial" panose="020B0604020202020204" pitchFamily="34" charset="0"/>
              </a:rPr>
              <a:t>;</a:t>
            </a:r>
            <a:endParaRPr lang="x-none" sz="1600" b="1" dirty="0">
              <a:solidFill>
                <a:schemeClr val="tx1"/>
              </a:solidFill>
              <a:latin typeface="Arial" panose="020B0604020202020204" pitchFamily="34" charset="0"/>
              <a:cs typeface="Arial" panose="020B0604020202020204" pitchFamily="34" charset="0"/>
            </a:endParaRPr>
          </a:p>
          <a:p>
            <a:pPr algn="ctr">
              <a:lnSpc>
                <a:spcPts val="1350"/>
              </a:lnSpc>
            </a:pPr>
            <a:endParaRPr lang="x-none" sz="1600" b="1" dirty="0">
              <a:solidFill>
                <a:schemeClr val="tx1"/>
              </a:solidFill>
              <a:latin typeface="Arial" panose="020B0604020202020204" pitchFamily="34" charset="0"/>
              <a:cs typeface="Arial" panose="020B0604020202020204" pitchFamily="34" charset="0"/>
            </a:endParaRPr>
          </a:p>
          <a:p>
            <a:pPr algn="ctr">
              <a:lnSpc>
                <a:spcPts val="1350"/>
              </a:lnSpc>
            </a:pPr>
            <a:r>
              <a:rPr lang="en-US" sz="1600" b="1" dirty="0" err="1">
                <a:solidFill>
                  <a:schemeClr val="tx1"/>
                </a:solidFill>
                <a:latin typeface="Arial" panose="020B0604020202020204" pitchFamily="34" charset="0"/>
                <a:cs typeface="Arial" panose="020B0604020202020204" pitchFamily="34" charset="0"/>
              </a:rPr>
              <a:t>М</a:t>
            </a:r>
            <a:r>
              <a:rPr lang="mn-MN" sz="1600" b="1" dirty="0">
                <a:solidFill>
                  <a:schemeClr val="tx1"/>
                </a:solidFill>
                <a:latin typeface="Arial" panose="020B0604020202020204" pitchFamily="34" charset="0"/>
                <a:cs typeface="Arial" panose="020B0604020202020204" pitchFamily="34" charset="0"/>
              </a:rPr>
              <a:t>онгол </a:t>
            </a:r>
            <a:r>
              <a:rPr lang="x-none" sz="1600" b="1" dirty="0">
                <a:solidFill>
                  <a:schemeClr val="tx1"/>
                </a:solidFill>
                <a:latin typeface="Arial" panose="020B0604020202020204" pitchFamily="34" charset="0"/>
                <a:cs typeface="Arial" panose="020B0604020202020204" pitchFamily="34" charset="0"/>
              </a:rPr>
              <a:t>У</a:t>
            </a:r>
            <a:r>
              <a:rPr lang="mn-MN" sz="1600" b="1" dirty="0">
                <a:solidFill>
                  <a:schemeClr val="tx1"/>
                </a:solidFill>
                <a:latin typeface="Arial" panose="020B0604020202020204" pitchFamily="34" charset="0"/>
                <a:cs typeface="Arial" panose="020B0604020202020204" pitchFamily="34" charset="0"/>
              </a:rPr>
              <a:t>лсаас</a:t>
            </a:r>
            <a:endParaRPr lang="x-none" sz="1600" b="1" dirty="0">
              <a:solidFill>
                <a:schemeClr val="tx1"/>
              </a:solidFill>
              <a:latin typeface="Arial" panose="020B0604020202020204" pitchFamily="34" charset="0"/>
              <a:cs typeface="Arial" panose="020B0604020202020204" pitchFamily="34" charset="0"/>
            </a:endParaRPr>
          </a:p>
          <a:p>
            <a:pPr algn="ctr">
              <a:lnSpc>
                <a:spcPts val="1350"/>
              </a:lnSpc>
            </a:pPr>
            <a:r>
              <a:rPr lang="x-none" sz="1600" b="1" dirty="0">
                <a:solidFill>
                  <a:schemeClr val="tx1"/>
                </a:solidFill>
                <a:latin typeface="Arial" panose="020B0604020202020204" pitchFamily="34" charset="0"/>
                <a:cs typeface="Arial" panose="020B0604020202020204" pitchFamily="34" charset="0"/>
              </a:rPr>
              <a:t>сард </a:t>
            </a:r>
            <a:r>
              <a:rPr lang="mn-MN" sz="1600" b="1" dirty="0">
                <a:solidFill>
                  <a:schemeClr val="tx1"/>
                </a:solidFill>
                <a:latin typeface="Arial" panose="020B0604020202020204" pitchFamily="34" charset="0"/>
                <a:cs typeface="Arial" panose="020B0604020202020204" pitchFamily="34" charset="0"/>
              </a:rPr>
              <a:t>10 тэрбум </a:t>
            </a:r>
            <a:r>
              <a:rPr lang="x-none" sz="1600" b="1" dirty="0">
                <a:solidFill>
                  <a:schemeClr val="tx1"/>
                </a:solidFill>
                <a:latin typeface="Arial" panose="020B0604020202020204" pitchFamily="34" charset="0"/>
                <a:cs typeface="Arial" panose="020B0604020202020204" pitchFamily="34" charset="0"/>
              </a:rPr>
              <a:t> орчим </a:t>
            </a:r>
            <a:r>
              <a:rPr lang="mn-MN" sz="1600" b="1" dirty="0">
                <a:solidFill>
                  <a:schemeClr val="tx1"/>
                </a:solidFill>
                <a:latin typeface="Arial" panose="020B0604020202020204" pitchFamily="34" charset="0"/>
                <a:cs typeface="Arial" panose="020B0604020202020204" pitchFamily="34" charset="0"/>
              </a:rPr>
              <a:t>төгрөг</a:t>
            </a:r>
            <a:r>
              <a:rPr lang="x-none" sz="1600" b="1" dirty="0">
                <a:solidFill>
                  <a:schemeClr val="tx1"/>
                </a:solidFill>
                <a:latin typeface="Arial" panose="020B0604020202020204" pitchFamily="34" charset="0"/>
                <a:cs typeface="Arial" panose="020B0604020202020204" pitchFamily="34" charset="0"/>
              </a:rPr>
              <a:t> хяналтгүй гардаг</a:t>
            </a:r>
            <a:r>
              <a:rPr lang="mn-MN" sz="1600" b="1" dirty="0">
                <a:solidFill>
                  <a:schemeClr val="tx1"/>
                </a:solidFill>
                <a:latin typeface="Arial" panose="020B0604020202020204" pitchFamily="34" charset="0"/>
                <a:cs typeface="Arial" panose="020B0604020202020204" pitchFamily="34" charset="0"/>
              </a:rPr>
              <a:t>. </a:t>
            </a:r>
            <a:endParaRPr lang="x-none" sz="1200" dirty="0">
              <a:solidFill>
                <a:schemeClr val="tx1"/>
              </a:solidFill>
              <a:latin typeface="Arial" panose="020B0604020202020204" pitchFamily="34" charset="0"/>
              <a:cs typeface="Arial" panose="020B0604020202020204" pitchFamily="34" charset="0"/>
            </a:endParaRPr>
          </a:p>
          <a:p>
            <a:pPr algn="r">
              <a:lnSpc>
                <a:spcPts val="1350"/>
              </a:lnSpc>
            </a:pPr>
            <a:endParaRPr lang="x-none" sz="1200" dirty="0">
              <a:solidFill>
                <a:schemeClr val="tx1"/>
              </a:solidFill>
              <a:latin typeface="Arial" panose="020B0604020202020204" pitchFamily="34" charset="0"/>
              <a:cs typeface="Arial" panose="020B0604020202020204" pitchFamily="34" charset="0"/>
            </a:endParaRPr>
          </a:p>
          <a:p>
            <a:pPr algn="r">
              <a:lnSpc>
                <a:spcPts val="1350"/>
              </a:lnSpc>
            </a:pPr>
            <a:endParaRPr lang="x-none" sz="1200" dirty="0">
              <a:solidFill>
                <a:schemeClr val="tx1"/>
              </a:solidFill>
              <a:latin typeface="Arial" panose="020B0604020202020204" pitchFamily="34" charset="0"/>
              <a:cs typeface="Arial" panose="020B0604020202020204" pitchFamily="34" charset="0"/>
            </a:endParaRPr>
          </a:p>
          <a:p>
            <a:pPr algn="r">
              <a:lnSpc>
                <a:spcPts val="1350"/>
              </a:lnSpc>
            </a:pPr>
            <a:r>
              <a:rPr lang="x-none" sz="1200" dirty="0">
                <a:solidFill>
                  <a:schemeClr val="tx1"/>
                </a:solidFill>
                <a:latin typeface="Arial" panose="020B0604020202020204" pitchFamily="34" charset="0"/>
                <a:cs typeface="Arial" panose="020B0604020202020204" pitchFamily="34" charset="0"/>
              </a:rPr>
              <a:t>/эх сурвалж: а</a:t>
            </a:r>
            <a:r>
              <a:rPr lang="en-US" sz="1200" dirty="0" err="1">
                <a:solidFill>
                  <a:schemeClr val="tx1"/>
                </a:solidFill>
                <a:latin typeface="Arial" panose="020B0604020202020204" pitchFamily="34" charset="0"/>
                <a:cs typeface="Arial" panose="020B0604020202020204" pitchFamily="34" charset="0"/>
              </a:rPr>
              <a:t>лбан</a:t>
            </a:r>
            <a:r>
              <a:rPr lang="en-US" sz="1200" dirty="0">
                <a:solidFill>
                  <a:schemeClr val="tx1"/>
                </a:solidFill>
                <a:latin typeface="Arial" panose="020B0604020202020204" pitchFamily="34" charset="0"/>
                <a:cs typeface="Arial" panose="020B0604020202020204" pitchFamily="34" charset="0"/>
              </a:rPr>
              <a:t> </a:t>
            </a:r>
            <a:r>
              <a:rPr lang="en-US" sz="1200" dirty="0" err="1">
                <a:solidFill>
                  <a:schemeClr val="tx1"/>
                </a:solidFill>
                <a:latin typeface="Arial" panose="020B0604020202020204" pitchFamily="34" charset="0"/>
                <a:cs typeface="Arial" panose="020B0604020202020204" pitchFamily="34" charset="0"/>
              </a:rPr>
              <a:t>бус</a:t>
            </a:r>
            <a:r>
              <a:rPr lang="en-US" sz="1200" dirty="0">
                <a:solidFill>
                  <a:schemeClr val="tx1"/>
                </a:solidFill>
                <a:latin typeface="Arial" panose="020B0604020202020204" pitchFamily="34" charset="0"/>
                <a:cs typeface="Arial" panose="020B0604020202020204" pitchFamily="34" charset="0"/>
              </a:rPr>
              <a:t>/ </a:t>
            </a:r>
            <a:endParaRPr lang="en-US" sz="1400" dirty="0">
              <a:solidFill>
                <a:schemeClr val="tx1"/>
              </a:solidFill>
              <a:latin typeface="Arial" panose="020B0604020202020204" pitchFamily="34" charset="0"/>
              <a:cs typeface="Arial" panose="020B0604020202020204" pitchFamily="34" charset="0"/>
            </a:endParaRPr>
          </a:p>
        </p:txBody>
      </p:sp>
      <p:sp>
        <p:nvSpPr>
          <p:cNvPr id="82" name="TextBox 81">
            <a:extLst>
              <a:ext uri="{FF2B5EF4-FFF2-40B4-BE49-F238E27FC236}">
                <a16:creationId xmlns:a16="http://schemas.microsoft.com/office/drawing/2014/main" id="{A6590FEC-DA18-25E7-9937-A37C370482E4}"/>
              </a:ext>
            </a:extLst>
          </p:cNvPr>
          <p:cNvSpPr txBox="1"/>
          <p:nvPr/>
        </p:nvSpPr>
        <p:spPr>
          <a:xfrm>
            <a:off x="3075709" y="589195"/>
            <a:ext cx="10095480" cy="338554"/>
          </a:xfrm>
          <a:prstGeom prst="rect">
            <a:avLst/>
          </a:prstGeom>
          <a:noFill/>
          <a:ln>
            <a:noFill/>
          </a:ln>
        </p:spPr>
        <p:txBody>
          <a:bodyPr wrap="square" rtlCol="0">
            <a:spAutoFit/>
          </a:bodyPr>
          <a:lstStyle/>
          <a:p>
            <a:pPr algn="ctr"/>
            <a:r>
              <a:rPr lang="mn-MN" sz="1600" dirty="0">
                <a:latin typeface="Arial" panose="020B0604020202020204" pitchFamily="34" charset="0"/>
                <a:cs typeface="Arial" panose="020B0604020202020204" pitchFamily="34" charset="0"/>
              </a:rPr>
              <a:t>ХУУЛЬ ТОГТООМЖИЙГ БОЛОВСРОНГУЙ БОЛГОХ</a:t>
            </a:r>
            <a:endParaRPr lang="x-none"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64398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7">
            <a:extLst>
              <a:ext uri="{FF2B5EF4-FFF2-40B4-BE49-F238E27FC236}">
                <a16:creationId xmlns:a16="http://schemas.microsoft.com/office/drawing/2014/main" id="{B0AE0856-78A6-74E6-4CB4-4B945A9CD143}"/>
              </a:ext>
            </a:extLst>
          </p:cNvPr>
          <p:cNvSpPr/>
          <p:nvPr/>
        </p:nvSpPr>
        <p:spPr>
          <a:xfrm>
            <a:off x="693962" y="1952975"/>
            <a:ext cx="2836037" cy="4432585"/>
          </a:xfrm>
          <a:prstGeom prst="roundRect">
            <a:avLst>
              <a:gd name="adj" fmla="val 7372"/>
            </a:avLst>
          </a:prstGeom>
          <a:ln/>
        </p:spPr>
        <p:style>
          <a:lnRef idx="3">
            <a:schemeClr val="lt1"/>
          </a:lnRef>
          <a:fillRef idx="1">
            <a:schemeClr val="accent1"/>
          </a:fillRef>
          <a:effectRef idx="1">
            <a:schemeClr val="accent1"/>
          </a:effectRef>
          <a:fontRef idx="minor">
            <a:schemeClr val="lt1"/>
          </a:fontRef>
        </p:style>
        <p:txBody>
          <a:bodyPr rtlCol="0" anchor="ctr"/>
          <a:lstStyle/>
          <a:p>
            <a:pPr algn="ctr"/>
            <a:endParaRPr lang="en-US" sz="1200" b="1" dirty="0">
              <a:solidFill>
                <a:srgbClr val="222976"/>
              </a:solidFill>
              <a:latin typeface="Montserrat" pitchFamily="2" charset="0"/>
              <a:cs typeface="Arial" panose="020B0604020202020204" pitchFamily="34" charset="0"/>
            </a:endParaRPr>
          </a:p>
          <a:p>
            <a:pPr algn="ctr"/>
            <a:endParaRPr lang="en-US" sz="1200" b="1" dirty="0">
              <a:solidFill>
                <a:srgbClr val="222976"/>
              </a:solidFill>
              <a:latin typeface="Montserrat" pitchFamily="2" charset="0"/>
              <a:cs typeface="Arial" panose="020B0604020202020204" pitchFamily="34" charset="0"/>
            </a:endParaRPr>
          </a:p>
          <a:p>
            <a:pPr algn="ctr"/>
            <a:endParaRPr lang="en-US" sz="1200" b="1" dirty="0">
              <a:solidFill>
                <a:srgbClr val="222976"/>
              </a:solidFill>
              <a:latin typeface="Montserrat" pitchFamily="2" charset="0"/>
              <a:cs typeface="Arial" panose="020B0604020202020204" pitchFamily="34" charset="0"/>
            </a:endParaRPr>
          </a:p>
          <a:p>
            <a:pPr algn="ctr"/>
            <a:endParaRPr lang="en-US" sz="1200" b="1" dirty="0">
              <a:solidFill>
                <a:srgbClr val="222976"/>
              </a:solidFill>
              <a:latin typeface="Montserrat" pitchFamily="2" charset="0"/>
              <a:cs typeface="Arial" panose="020B0604020202020204" pitchFamily="34" charset="0"/>
            </a:endParaRPr>
          </a:p>
          <a:p>
            <a:pPr algn="ctr"/>
            <a:endParaRPr lang="en-US" sz="1200" b="1" dirty="0">
              <a:solidFill>
                <a:srgbClr val="222976"/>
              </a:solidFill>
              <a:latin typeface="Montserrat" pitchFamily="2" charset="0"/>
              <a:cs typeface="Arial" panose="020B0604020202020204" pitchFamily="34" charset="0"/>
            </a:endParaRPr>
          </a:p>
          <a:p>
            <a:pPr algn="ctr"/>
            <a:endParaRPr lang="en-US" sz="1200" b="1" dirty="0">
              <a:solidFill>
                <a:srgbClr val="222976"/>
              </a:solidFill>
              <a:latin typeface="Montserrat" pitchFamily="2" charset="0"/>
              <a:cs typeface="Arial" panose="020B0604020202020204" pitchFamily="34" charset="0"/>
            </a:endParaRPr>
          </a:p>
          <a:p>
            <a:pPr algn="ctr"/>
            <a:endParaRPr lang="en-US" sz="1200" b="1" dirty="0">
              <a:solidFill>
                <a:srgbClr val="222976"/>
              </a:solidFill>
              <a:latin typeface="Montserrat" pitchFamily="2" charset="0"/>
              <a:cs typeface="Arial" panose="020B0604020202020204" pitchFamily="34" charset="0"/>
            </a:endParaRPr>
          </a:p>
          <a:p>
            <a:pPr algn="ctr"/>
            <a:r>
              <a:rPr lang="en-US" sz="1400" b="1" dirty="0">
                <a:solidFill>
                  <a:srgbClr val="FFC000"/>
                </a:solidFill>
                <a:latin typeface="Arial" panose="020B0604020202020204" pitchFamily="34" charset="0"/>
                <a:cs typeface="Arial" panose="020B0604020202020204" pitchFamily="34" charset="0"/>
              </a:rPr>
              <a:t>БООЦООТ МОРИН УРАЛДААНЫ ТУХАЙ ХУУЛИЙН ТӨСӨЛ</a:t>
            </a:r>
          </a:p>
        </p:txBody>
      </p:sp>
      <p:sp>
        <p:nvSpPr>
          <p:cNvPr id="6" name="Graphic 9">
            <a:extLst>
              <a:ext uri="{FF2B5EF4-FFF2-40B4-BE49-F238E27FC236}">
                <a16:creationId xmlns:a16="http://schemas.microsoft.com/office/drawing/2014/main" id="{56A54B74-FE7D-3A54-A433-9CD566312EC2}"/>
              </a:ext>
            </a:extLst>
          </p:cNvPr>
          <p:cNvSpPr/>
          <p:nvPr/>
        </p:nvSpPr>
        <p:spPr>
          <a:xfrm flipV="1">
            <a:off x="1824804" y="2893429"/>
            <a:ext cx="574352" cy="663134"/>
          </a:xfrm>
          <a:custGeom>
            <a:avLst/>
            <a:gdLst>
              <a:gd name="connsiteX0" fmla="*/ 1199105 w 2421311"/>
              <a:gd name="connsiteY0" fmla="*/ 2777329 h 2795587"/>
              <a:gd name="connsiteX1" fmla="*/ 1177689 w 2421311"/>
              <a:gd name="connsiteY1" fmla="*/ 2732959 h 2795587"/>
              <a:gd name="connsiteX2" fmla="*/ 1092462 w 2421311"/>
              <a:gd name="connsiteY2" fmla="*/ 2517228 h 2795587"/>
              <a:gd name="connsiteX3" fmla="*/ 1099237 w 2421311"/>
              <a:gd name="connsiteY3" fmla="*/ 2485098 h 2795587"/>
              <a:gd name="connsiteX4" fmla="*/ 1130268 w 2421311"/>
              <a:gd name="connsiteY4" fmla="*/ 2447285 h 2795587"/>
              <a:gd name="connsiteX5" fmla="*/ 1140102 w 2421311"/>
              <a:gd name="connsiteY5" fmla="*/ 2439853 h 2795587"/>
              <a:gd name="connsiteX6" fmla="*/ 1115626 w 2421311"/>
              <a:gd name="connsiteY6" fmla="*/ 2437012 h 2795587"/>
              <a:gd name="connsiteX7" fmla="*/ 846179 w 2421311"/>
              <a:gd name="connsiteY7" fmla="*/ 2374500 h 2795587"/>
              <a:gd name="connsiteX8" fmla="*/ 635953 w 2421311"/>
              <a:gd name="connsiteY8" fmla="*/ 2254722 h 2795587"/>
              <a:gd name="connsiteX9" fmla="*/ 468122 w 2421311"/>
              <a:gd name="connsiteY9" fmla="*/ 2148277 h 2795587"/>
              <a:gd name="connsiteX10" fmla="*/ 418297 w 2421311"/>
              <a:gd name="connsiteY10" fmla="*/ 2117240 h 2795587"/>
              <a:gd name="connsiteX11" fmla="*/ 342468 w 2421311"/>
              <a:gd name="connsiteY11" fmla="*/ 2078116 h 2795587"/>
              <a:gd name="connsiteX12" fmla="*/ 197801 w 2421311"/>
              <a:gd name="connsiteY12" fmla="*/ 2152649 h 2795587"/>
              <a:gd name="connsiteX13" fmla="*/ 183378 w 2421311"/>
              <a:gd name="connsiteY13" fmla="*/ 2219314 h 2795587"/>
              <a:gd name="connsiteX14" fmla="*/ 203920 w 2421311"/>
              <a:gd name="connsiteY14" fmla="*/ 2283355 h 2795587"/>
              <a:gd name="connsiteX15" fmla="*/ 370439 w 2421311"/>
              <a:gd name="connsiteY15" fmla="*/ 2305213 h 2795587"/>
              <a:gd name="connsiteX16" fmla="*/ 389014 w 2421311"/>
              <a:gd name="connsiteY16" fmla="*/ 2278984 h 2795587"/>
              <a:gd name="connsiteX17" fmla="*/ 396007 w 2421311"/>
              <a:gd name="connsiteY17" fmla="*/ 2242264 h 2795587"/>
              <a:gd name="connsiteX18" fmla="*/ 390107 w 2421311"/>
              <a:gd name="connsiteY18" fmla="*/ 2207948 h 2795587"/>
              <a:gd name="connsiteX19" fmla="*/ 308377 w 2421311"/>
              <a:gd name="connsiteY19" fmla="*/ 2164452 h 2795587"/>
              <a:gd name="connsiteX20" fmla="*/ 264889 w 2421311"/>
              <a:gd name="connsiteY20" fmla="*/ 2223685 h 2795587"/>
              <a:gd name="connsiteX21" fmla="*/ 303788 w 2421311"/>
              <a:gd name="connsiteY21" fmla="*/ 2262809 h 2795587"/>
              <a:gd name="connsiteX22" fmla="*/ 300728 w 2421311"/>
              <a:gd name="connsiteY22" fmla="*/ 2274394 h 2795587"/>
              <a:gd name="connsiteX23" fmla="*/ 231454 w 2421311"/>
              <a:gd name="connsiteY23" fmla="*/ 2240078 h 2795587"/>
              <a:gd name="connsiteX24" fmla="*/ 237573 w 2421311"/>
              <a:gd name="connsiteY24" fmla="*/ 2157676 h 2795587"/>
              <a:gd name="connsiteX25" fmla="*/ 295702 w 2421311"/>
              <a:gd name="connsiteY25" fmla="*/ 2111994 h 2795587"/>
              <a:gd name="connsiteX26" fmla="*/ 365413 w 2421311"/>
              <a:gd name="connsiteY26" fmla="*/ 2110902 h 2795587"/>
              <a:gd name="connsiteX27" fmla="*/ 461348 w 2421311"/>
              <a:gd name="connsiteY27" fmla="*/ 2212756 h 2795587"/>
              <a:gd name="connsiteX28" fmla="*/ 461566 w 2421311"/>
              <a:gd name="connsiteY28" fmla="*/ 2281607 h 2795587"/>
              <a:gd name="connsiteX29" fmla="*/ 436217 w 2421311"/>
              <a:gd name="connsiteY29" fmla="*/ 2338654 h 2795587"/>
              <a:gd name="connsiteX30" fmla="*/ 333726 w 2421311"/>
              <a:gd name="connsiteY30" fmla="*/ 2407504 h 2795587"/>
              <a:gd name="connsiteX31" fmla="*/ 247844 w 2421311"/>
              <a:gd name="connsiteY31" fmla="*/ 2405537 h 2795587"/>
              <a:gd name="connsiteX32" fmla="*/ 107111 w 2421311"/>
              <a:gd name="connsiteY32" fmla="*/ 2261498 h 2795587"/>
              <a:gd name="connsiteX33" fmla="*/ 107329 w 2421311"/>
              <a:gd name="connsiteY33" fmla="*/ 2161610 h 2795587"/>
              <a:gd name="connsiteX34" fmla="*/ 319740 w 2421311"/>
              <a:gd name="connsiteY34" fmla="*/ 1996370 h 2795587"/>
              <a:gd name="connsiteX35" fmla="*/ 335912 w 2421311"/>
              <a:gd name="connsiteY35" fmla="*/ 1996370 h 2795587"/>
              <a:gd name="connsiteX36" fmla="*/ 335912 w 2421311"/>
              <a:gd name="connsiteY36" fmla="*/ 1983911 h 2795587"/>
              <a:gd name="connsiteX37" fmla="*/ 349023 w 2421311"/>
              <a:gd name="connsiteY37" fmla="*/ 1939541 h 2795587"/>
              <a:gd name="connsiteX38" fmla="*/ 356891 w 2421311"/>
              <a:gd name="connsiteY38" fmla="*/ 1904788 h 2795587"/>
              <a:gd name="connsiteX39" fmla="*/ 337004 w 2421311"/>
              <a:gd name="connsiteY39" fmla="*/ 1894296 h 2795587"/>
              <a:gd name="connsiteX40" fmla="*/ 319303 w 2421311"/>
              <a:gd name="connsiteY40" fmla="*/ 1900853 h 2795587"/>
              <a:gd name="connsiteX41" fmla="*/ 309032 w 2421311"/>
              <a:gd name="connsiteY41" fmla="*/ 1915498 h 2795587"/>
              <a:gd name="connsiteX42" fmla="*/ 302477 w 2421311"/>
              <a:gd name="connsiteY42" fmla="*/ 1920088 h 2795587"/>
              <a:gd name="connsiteX43" fmla="*/ 306410 w 2421311"/>
              <a:gd name="connsiteY43" fmla="*/ 1887958 h 2795587"/>
              <a:gd name="connsiteX44" fmla="*/ 309251 w 2421311"/>
              <a:gd name="connsiteY44" fmla="*/ 1869379 h 2795587"/>
              <a:gd name="connsiteX45" fmla="*/ 326515 w 2421311"/>
              <a:gd name="connsiteY45" fmla="*/ 1791567 h 2795587"/>
              <a:gd name="connsiteX46" fmla="*/ 333726 w 2421311"/>
              <a:gd name="connsiteY46" fmla="*/ 1786321 h 2795587"/>
              <a:gd name="connsiteX47" fmla="*/ 320396 w 2421311"/>
              <a:gd name="connsiteY47" fmla="*/ 1745885 h 2795587"/>
              <a:gd name="connsiteX48" fmla="*/ 280842 w 2421311"/>
              <a:gd name="connsiteY48" fmla="*/ 1629168 h 2795587"/>
              <a:gd name="connsiteX49" fmla="*/ 172451 w 2421311"/>
              <a:gd name="connsiteY49" fmla="*/ 1307866 h 2795587"/>
              <a:gd name="connsiteX50" fmla="*/ 95529 w 2421311"/>
              <a:gd name="connsiteY50" fmla="*/ 1080551 h 2795587"/>
              <a:gd name="connsiteX51" fmla="*/ 23851 w 2421311"/>
              <a:gd name="connsiteY51" fmla="*/ 868098 h 2795587"/>
              <a:gd name="connsiteX52" fmla="*/ -1061 w 2421311"/>
              <a:gd name="connsiteY52" fmla="*/ 805149 h 2795587"/>
              <a:gd name="connsiteX53" fmla="*/ -4995 w 2421311"/>
              <a:gd name="connsiteY53" fmla="*/ 802964 h 2795587"/>
              <a:gd name="connsiteX54" fmla="*/ 60783 w 2421311"/>
              <a:gd name="connsiteY54" fmla="*/ 736955 h 2795587"/>
              <a:gd name="connsiteX55" fmla="*/ 282372 w 2421311"/>
              <a:gd name="connsiteY55" fmla="*/ 639690 h 2795587"/>
              <a:gd name="connsiteX56" fmla="*/ 424416 w 2421311"/>
              <a:gd name="connsiteY56" fmla="*/ 641001 h 2795587"/>
              <a:gd name="connsiteX57" fmla="*/ 653217 w 2421311"/>
              <a:gd name="connsiteY57" fmla="*/ 749851 h 2795587"/>
              <a:gd name="connsiteX58" fmla="*/ 705227 w 2421311"/>
              <a:gd name="connsiteY58" fmla="*/ 803838 h 2795587"/>
              <a:gd name="connsiteX59" fmla="*/ 701075 w 2421311"/>
              <a:gd name="connsiteY59" fmla="*/ 805149 h 2795587"/>
              <a:gd name="connsiteX60" fmla="*/ 525377 w 2421311"/>
              <a:gd name="connsiteY60" fmla="*/ 1312238 h 2795587"/>
              <a:gd name="connsiteX61" fmla="*/ 365413 w 2421311"/>
              <a:gd name="connsiteY61" fmla="*/ 1785010 h 2795587"/>
              <a:gd name="connsiteX62" fmla="*/ 367380 w 2421311"/>
              <a:gd name="connsiteY62" fmla="*/ 1788726 h 2795587"/>
              <a:gd name="connsiteX63" fmla="*/ 390544 w 2421311"/>
              <a:gd name="connsiteY63" fmla="*/ 1814517 h 2795587"/>
              <a:gd name="connsiteX64" fmla="*/ 388796 w 2421311"/>
              <a:gd name="connsiteY64" fmla="*/ 1871783 h 2795587"/>
              <a:gd name="connsiteX65" fmla="*/ 387703 w 2421311"/>
              <a:gd name="connsiteY65" fmla="*/ 1896263 h 2795587"/>
              <a:gd name="connsiteX66" fmla="*/ 387703 w 2421311"/>
              <a:gd name="connsiteY66" fmla="*/ 1922492 h 2795587"/>
              <a:gd name="connsiteX67" fmla="*/ 374154 w 2421311"/>
              <a:gd name="connsiteY67" fmla="*/ 1946098 h 2795587"/>
              <a:gd name="connsiteX68" fmla="*/ 359076 w 2421311"/>
              <a:gd name="connsiteY68" fmla="*/ 1966862 h 2795587"/>
              <a:gd name="connsiteX69" fmla="*/ 349461 w 2421311"/>
              <a:gd name="connsiteY69" fmla="*/ 1997462 h 2795587"/>
              <a:gd name="connsiteX70" fmla="*/ 366287 w 2421311"/>
              <a:gd name="connsiteY70" fmla="*/ 2002927 h 2795587"/>
              <a:gd name="connsiteX71" fmla="*/ 469215 w 2421311"/>
              <a:gd name="connsiteY71" fmla="*/ 2054291 h 2795587"/>
              <a:gd name="connsiteX72" fmla="*/ 919824 w 2421311"/>
              <a:gd name="connsiteY72" fmla="*/ 2246417 h 2795587"/>
              <a:gd name="connsiteX73" fmla="*/ 1114315 w 2421311"/>
              <a:gd name="connsiteY73" fmla="*/ 2281170 h 2795587"/>
              <a:gd name="connsiteX74" fmla="*/ 1141850 w 2421311"/>
              <a:gd name="connsiteY74" fmla="*/ 2284011 h 2795587"/>
              <a:gd name="connsiteX75" fmla="*/ 1142724 w 2421311"/>
              <a:gd name="connsiteY75" fmla="*/ 2245542 h 2795587"/>
              <a:gd name="connsiteX76" fmla="*/ 1158458 w 2421311"/>
              <a:gd name="connsiteY76" fmla="*/ 2182812 h 2795587"/>
              <a:gd name="connsiteX77" fmla="*/ 1166107 w 2421311"/>
              <a:gd name="connsiteY77" fmla="*/ 2174069 h 2795587"/>
              <a:gd name="connsiteX78" fmla="*/ 1158458 w 2421311"/>
              <a:gd name="connsiteY78" fmla="*/ 2166638 h 2795587"/>
              <a:gd name="connsiteX79" fmla="*/ 1142069 w 2421311"/>
              <a:gd name="connsiteY79" fmla="*/ 2094509 h 2795587"/>
              <a:gd name="connsiteX80" fmla="*/ 1167418 w 2421311"/>
              <a:gd name="connsiteY80" fmla="*/ 2062378 h 2795587"/>
              <a:gd name="connsiteX81" fmla="*/ 1166762 w 2421311"/>
              <a:gd name="connsiteY81" fmla="*/ 2056477 h 2795587"/>
              <a:gd name="connsiteX82" fmla="*/ 1147969 w 2421311"/>
              <a:gd name="connsiteY82" fmla="*/ 2033527 h 2795587"/>
              <a:gd name="connsiteX83" fmla="*/ 1143380 w 2421311"/>
              <a:gd name="connsiteY83" fmla="*/ 2023691 h 2795587"/>
              <a:gd name="connsiteX84" fmla="*/ 1143380 w 2421311"/>
              <a:gd name="connsiteY84" fmla="*/ 1377809 h 2795587"/>
              <a:gd name="connsiteX85" fmla="*/ 1143380 w 2421311"/>
              <a:gd name="connsiteY85" fmla="*/ 731928 h 2795587"/>
              <a:gd name="connsiteX86" fmla="*/ 1148187 w 2421311"/>
              <a:gd name="connsiteY86" fmla="*/ 722966 h 2795587"/>
              <a:gd name="connsiteX87" fmla="*/ 1159988 w 2421311"/>
              <a:gd name="connsiteY87" fmla="*/ 707010 h 2795587"/>
              <a:gd name="connsiteX88" fmla="*/ 1166762 w 2421311"/>
              <a:gd name="connsiteY88" fmla="*/ 700016 h 2795587"/>
              <a:gd name="connsiteX89" fmla="*/ 1157147 w 2421311"/>
              <a:gd name="connsiteY89" fmla="*/ 689743 h 2795587"/>
              <a:gd name="connsiteX90" fmla="*/ 1145347 w 2421311"/>
              <a:gd name="connsiteY90" fmla="*/ 612150 h 2795587"/>
              <a:gd name="connsiteX91" fmla="*/ 1151465 w 2421311"/>
              <a:gd name="connsiteY91" fmla="*/ 599473 h 2795587"/>
              <a:gd name="connsiteX92" fmla="*/ 1127864 w 2421311"/>
              <a:gd name="connsiteY92" fmla="*/ 574993 h 2795587"/>
              <a:gd name="connsiteX93" fmla="*/ 878740 w 2421311"/>
              <a:gd name="connsiteY93" fmla="*/ 388113 h 2795587"/>
              <a:gd name="connsiteX94" fmla="*/ 595525 w 2421311"/>
              <a:gd name="connsiteY94" fmla="*/ 318826 h 2795587"/>
              <a:gd name="connsiteX95" fmla="*/ 578043 w 2421311"/>
              <a:gd name="connsiteY95" fmla="*/ 314017 h 2795587"/>
              <a:gd name="connsiteX96" fmla="*/ 575202 w 2421311"/>
              <a:gd name="connsiteY96" fmla="*/ 279045 h 2795587"/>
              <a:gd name="connsiteX97" fmla="*/ 575202 w 2421311"/>
              <a:gd name="connsiteY97" fmla="*/ 247789 h 2795587"/>
              <a:gd name="connsiteX98" fmla="*/ 472056 w 2421311"/>
              <a:gd name="connsiteY98" fmla="*/ 247789 h 2795587"/>
              <a:gd name="connsiteX99" fmla="*/ 368910 w 2421311"/>
              <a:gd name="connsiteY99" fmla="*/ 247789 h 2795587"/>
              <a:gd name="connsiteX100" fmla="*/ 363228 w 2421311"/>
              <a:gd name="connsiteY100" fmla="*/ 238172 h 2795587"/>
              <a:gd name="connsiteX101" fmla="*/ 355142 w 2421311"/>
              <a:gd name="connsiteY101" fmla="*/ 168666 h 2795587"/>
              <a:gd name="connsiteX102" fmla="*/ 356016 w 2421311"/>
              <a:gd name="connsiteY102" fmla="*/ 140689 h 2795587"/>
              <a:gd name="connsiteX103" fmla="*/ 286087 w 2421311"/>
              <a:gd name="connsiteY103" fmla="*/ 140689 h 2795587"/>
              <a:gd name="connsiteX104" fmla="*/ 215939 w 2421311"/>
              <a:gd name="connsiteY104" fmla="*/ 140689 h 2795587"/>
              <a:gd name="connsiteX105" fmla="*/ 210694 w 2421311"/>
              <a:gd name="connsiteY105" fmla="*/ 133695 h 2795587"/>
              <a:gd name="connsiteX106" fmla="*/ 202390 w 2421311"/>
              <a:gd name="connsiteY106" fmla="*/ 117739 h 2795587"/>
              <a:gd name="connsiteX107" fmla="*/ 201297 w 2421311"/>
              <a:gd name="connsiteY107" fmla="*/ 25501 h 2795587"/>
              <a:gd name="connsiteX108" fmla="*/ 203264 w 2421311"/>
              <a:gd name="connsiteY108" fmla="*/ -5755 h 2795587"/>
              <a:gd name="connsiteX109" fmla="*/ 1205661 w 2421311"/>
              <a:gd name="connsiteY109" fmla="*/ -5755 h 2795587"/>
              <a:gd name="connsiteX110" fmla="*/ 2208276 w 2421311"/>
              <a:gd name="connsiteY110" fmla="*/ -5755 h 2795587"/>
              <a:gd name="connsiteX111" fmla="*/ 2209806 w 2421311"/>
              <a:gd name="connsiteY111" fmla="*/ 32058 h 2795587"/>
              <a:gd name="connsiteX112" fmla="*/ 2197350 w 2421311"/>
              <a:gd name="connsiteY112" fmla="*/ 133695 h 2795587"/>
              <a:gd name="connsiteX113" fmla="*/ 2192979 w 2421311"/>
              <a:gd name="connsiteY113" fmla="*/ 140689 h 2795587"/>
              <a:gd name="connsiteX114" fmla="*/ 2124798 w 2421311"/>
              <a:gd name="connsiteY114" fmla="*/ 140689 h 2795587"/>
              <a:gd name="connsiteX115" fmla="*/ 2056398 w 2421311"/>
              <a:gd name="connsiteY115" fmla="*/ 140689 h 2795587"/>
              <a:gd name="connsiteX116" fmla="*/ 2056616 w 2421311"/>
              <a:gd name="connsiteY116" fmla="*/ 177409 h 2795587"/>
              <a:gd name="connsiteX117" fmla="*/ 2044379 w 2421311"/>
              <a:gd name="connsiteY117" fmla="*/ 241888 h 2795587"/>
              <a:gd name="connsiteX118" fmla="*/ 2040226 w 2421311"/>
              <a:gd name="connsiteY118" fmla="*/ 247789 h 2795587"/>
              <a:gd name="connsiteX119" fmla="*/ 1937736 w 2421311"/>
              <a:gd name="connsiteY119" fmla="*/ 247789 h 2795587"/>
              <a:gd name="connsiteX120" fmla="*/ 1835464 w 2421311"/>
              <a:gd name="connsiteY120" fmla="*/ 247789 h 2795587"/>
              <a:gd name="connsiteX121" fmla="*/ 1836557 w 2421311"/>
              <a:gd name="connsiteY121" fmla="*/ 274674 h 2795587"/>
              <a:gd name="connsiteX122" fmla="*/ 1834371 w 2421311"/>
              <a:gd name="connsiteY122" fmla="*/ 309427 h 2795587"/>
              <a:gd name="connsiteX123" fmla="*/ 1816015 w 2421311"/>
              <a:gd name="connsiteY123" fmla="*/ 318826 h 2795587"/>
              <a:gd name="connsiteX124" fmla="*/ 1532363 w 2421311"/>
              <a:gd name="connsiteY124" fmla="*/ 388113 h 2795587"/>
              <a:gd name="connsiteX125" fmla="*/ 1282146 w 2421311"/>
              <a:gd name="connsiteY125" fmla="*/ 576085 h 2795587"/>
              <a:gd name="connsiteX126" fmla="*/ 1259856 w 2421311"/>
              <a:gd name="connsiteY126" fmla="*/ 599691 h 2795587"/>
              <a:gd name="connsiteX127" fmla="*/ 1266194 w 2421311"/>
              <a:gd name="connsiteY127" fmla="*/ 612150 h 2795587"/>
              <a:gd name="connsiteX128" fmla="*/ 1254174 w 2421311"/>
              <a:gd name="connsiteY128" fmla="*/ 689743 h 2795587"/>
              <a:gd name="connsiteX129" fmla="*/ 1244559 w 2421311"/>
              <a:gd name="connsiteY129" fmla="*/ 700016 h 2795587"/>
              <a:gd name="connsiteX130" fmla="*/ 1251771 w 2421311"/>
              <a:gd name="connsiteY130" fmla="*/ 707229 h 2795587"/>
              <a:gd name="connsiteX131" fmla="*/ 1263353 w 2421311"/>
              <a:gd name="connsiteY131" fmla="*/ 724278 h 2795587"/>
              <a:gd name="connsiteX132" fmla="*/ 1267942 w 2421311"/>
              <a:gd name="connsiteY132" fmla="*/ 734113 h 2795587"/>
              <a:gd name="connsiteX133" fmla="*/ 1267942 w 2421311"/>
              <a:gd name="connsiteY133" fmla="*/ 1378902 h 2795587"/>
              <a:gd name="connsiteX134" fmla="*/ 1267942 w 2421311"/>
              <a:gd name="connsiteY134" fmla="*/ 2023691 h 2795587"/>
              <a:gd name="connsiteX135" fmla="*/ 1263353 w 2421311"/>
              <a:gd name="connsiteY135" fmla="*/ 2033527 h 2795587"/>
              <a:gd name="connsiteX136" fmla="*/ 1244559 w 2421311"/>
              <a:gd name="connsiteY136" fmla="*/ 2056477 h 2795587"/>
              <a:gd name="connsiteX137" fmla="*/ 1243903 w 2421311"/>
              <a:gd name="connsiteY137" fmla="*/ 2062378 h 2795587"/>
              <a:gd name="connsiteX138" fmla="*/ 1255486 w 2421311"/>
              <a:gd name="connsiteY138" fmla="*/ 2072651 h 2795587"/>
              <a:gd name="connsiteX139" fmla="*/ 1254611 w 2421311"/>
              <a:gd name="connsiteY139" fmla="*/ 2164670 h 2795587"/>
              <a:gd name="connsiteX140" fmla="*/ 1244996 w 2421311"/>
              <a:gd name="connsiteY140" fmla="*/ 2174943 h 2795587"/>
              <a:gd name="connsiteX141" fmla="*/ 1251552 w 2421311"/>
              <a:gd name="connsiteY141" fmla="*/ 2181063 h 2795587"/>
              <a:gd name="connsiteX142" fmla="*/ 1268597 w 2421311"/>
              <a:gd name="connsiteY142" fmla="*/ 2245761 h 2795587"/>
              <a:gd name="connsiteX143" fmla="*/ 1269471 w 2421311"/>
              <a:gd name="connsiteY143" fmla="*/ 2284011 h 2795587"/>
              <a:gd name="connsiteX144" fmla="*/ 1275153 w 2421311"/>
              <a:gd name="connsiteY144" fmla="*/ 2283355 h 2795587"/>
              <a:gd name="connsiteX145" fmla="*/ 1312740 w 2421311"/>
              <a:gd name="connsiteY145" fmla="*/ 2279421 h 2795587"/>
              <a:gd name="connsiteX146" fmla="*/ 1578036 w 2421311"/>
              <a:gd name="connsiteY146" fmla="*/ 2221281 h 2795587"/>
              <a:gd name="connsiteX147" fmla="*/ 1961337 w 2421311"/>
              <a:gd name="connsiteY147" fmla="*/ 2043800 h 2795587"/>
              <a:gd name="connsiteX148" fmla="*/ 2053120 w 2421311"/>
              <a:gd name="connsiteY148" fmla="*/ 2000741 h 2795587"/>
              <a:gd name="connsiteX149" fmla="*/ 2062298 w 2421311"/>
              <a:gd name="connsiteY149" fmla="*/ 1994184 h 2795587"/>
              <a:gd name="connsiteX150" fmla="*/ 2046345 w 2421311"/>
              <a:gd name="connsiteY150" fmla="*/ 1957901 h 2795587"/>
              <a:gd name="connsiteX151" fmla="*/ 2023618 w 2421311"/>
              <a:gd name="connsiteY151" fmla="*/ 1895826 h 2795587"/>
              <a:gd name="connsiteX152" fmla="*/ 2022526 w 2421311"/>
              <a:gd name="connsiteY152" fmla="*/ 1872002 h 2795587"/>
              <a:gd name="connsiteX153" fmla="*/ 2020777 w 2421311"/>
              <a:gd name="connsiteY153" fmla="*/ 1814517 h 2795587"/>
              <a:gd name="connsiteX154" fmla="*/ 2043941 w 2421311"/>
              <a:gd name="connsiteY154" fmla="*/ 1788726 h 2795587"/>
              <a:gd name="connsiteX155" fmla="*/ 2045908 w 2421311"/>
              <a:gd name="connsiteY155" fmla="*/ 1785010 h 2795587"/>
              <a:gd name="connsiteX156" fmla="*/ 1885944 w 2421311"/>
              <a:gd name="connsiteY156" fmla="*/ 1312238 h 2795587"/>
              <a:gd name="connsiteX157" fmla="*/ 1710246 w 2421311"/>
              <a:gd name="connsiteY157" fmla="*/ 805149 h 2795587"/>
              <a:gd name="connsiteX158" fmla="*/ 1706094 w 2421311"/>
              <a:gd name="connsiteY158" fmla="*/ 803838 h 2795587"/>
              <a:gd name="connsiteX159" fmla="*/ 1758104 w 2421311"/>
              <a:gd name="connsiteY159" fmla="*/ 749851 h 2795587"/>
              <a:gd name="connsiteX160" fmla="*/ 1986905 w 2421311"/>
              <a:gd name="connsiteY160" fmla="*/ 641001 h 2795587"/>
              <a:gd name="connsiteX161" fmla="*/ 2128950 w 2421311"/>
              <a:gd name="connsiteY161" fmla="*/ 639690 h 2795587"/>
              <a:gd name="connsiteX162" fmla="*/ 2350539 w 2421311"/>
              <a:gd name="connsiteY162" fmla="*/ 736955 h 2795587"/>
              <a:gd name="connsiteX163" fmla="*/ 2416317 w 2421311"/>
              <a:gd name="connsiteY163" fmla="*/ 802964 h 2795587"/>
              <a:gd name="connsiteX164" fmla="*/ 2412602 w 2421311"/>
              <a:gd name="connsiteY164" fmla="*/ 805149 h 2795587"/>
              <a:gd name="connsiteX165" fmla="*/ 2387471 w 2421311"/>
              <a:gd name="connsiteY165" fmla="*/ 868098 h 2795587"/>
              <a:gd name="connsiteX166" fmla="*/ 2315793 w 2421311"/>
              <a:gd name="connsiteY166" fmla="*/ 1080551 h 2795587"/>
              <a:gd name="connsiteX167" fmla="*/ 2238870 w 2421311"/>
              <a:gd name="connsiteY167" fmla="*/ 1307866 h 2795587"/>
              <a:gd name="connsiteX168" fmla="*/ 2130479 w 2421311"/>
              <a:gd name="connsiteY168" fmla="*/ 1629168 h 2795587"/>
              <a:gd name="connsiteX169" fmla="*/ 2090925 w 2421311"/>
              <a:gd name="connsiteY169" fmla="*/ 1745885 h 2795587"/>
              <a:gd name="connsiteX170" fmla="*/ 2077595 w 2421311"/>
              <a:gd name="connsiteY170" fmla="*/ 1786321 h 2795587"/>
              <a:gd name="connsiteX171" fmla="*/ 2084807 w 2421311"/>
              <a:gd name="connsiteY171" fmla="*/ 1791567 h 2795587"/>
              <a:gd name="connsiteX172" fmla="*/ 2102071 w 2421311"/>
              <a:gd name="connsiteY172" fmla="*/ 1869379 h 2795587"/>
              <a:gd name="connsiteX173" fmla="*/ 2104911 w 2421311"/>
              <a:gd name="connsiteY173" fmla="*/ 1887958 h 2795587"/>
              <a:gd name="connsiteX174" fmla="*/ 2108845 w 2421311"/>
              <a:gd name="connsiteY174" fmla="*/ 1920088 h 2795587"/>
              <a:gd name="connsiteX175" fmla="*/ 2102289 w 2421311"/>
              <a:gd name="connsiteY175" fmla="*/ 1915498 h 2795587"/>
              <a:gd name="connsiteX176" fmla="*/ 2092018 w 2421311"/>
              <a:gd name="connsiteY176" fmla="*/ 1900853 h 2795587"/>
              <a:gd name="connsiteX177" fmla="*/ 2074317 w 2421311"/>
              <a:gd name="connsiteY177" fmla="*/ 1894296 h 2795587"/>
              <a:gd name="connsiteX178" fmla="*/ 2054431 w 2421311"/>
              <a:gd name="connsiteY178" fmla="*/ 1904788 h 2795587"/>
              <a:gd name="connsiteX179" fmla="*/ 2062298 w 2421311"/>
              <a:gd name="connsiteY179" fmla="*/ 1939541 h 2795587"/>
              <a:gd name="connsiteX180" fmla="*/ 2075410 w 2421311"/>
              <a:gd name="connsiteY180" fmla="*/ 1983911 h 2795587"/>
              <a:gd name="connsiteX181" fmla="*/ 2075410 w 2421311"/>
              <a:gd name="connsiteY181" fmla="*/ 1996370 h 2795587"/>
              <a:gd name="connsiteX182" fmla="*/ 2091581 w 2421311"/>
              <a:gd name="connsiteY182" fmla="*/ 1996370 h 2795587"/>
              <a:gd name="connsiteX183" fmla="*/ 2303992 w 2421311"/>
              <a:gd name="connsiteY183" fmla="*/ 2161610 h 2795587"/>
              <a:gd name="connsiteX184" fmla="*/ 2304211 w 2421311"/>
              <a:gd name="connsiteY184" fmla="*/ 2261498 h 2795587"/>
              <a:gd name="connsiteX185" fmla="*/ 2177463 w 2421311"/>
              <a:gd name="connsiteY185" fmla="*/ 2400947 h 2795587"/>
              <a:gd name="connsiteX186" fmla="*/ 2003513 w 2421311"/>
              <a:gd name="connsiteY186" fmla="*/ 2369473 h 2795587"/>
              <a:gd name="connsiteX187" fmla="*/ 1949755 w 2421311"/>
              <a:gd name="connsiteY187" fmla="*/ 2280951 h 2795587"/>
              <a:gd name="connsiteX188" fmla="*/ 1949974 w 2421311"/>
              <a:gd name="connsiteY188" fmla="*/ 2212756 h 2795587"/>
              <a:gd name="connsiteX189" fmla="*/ 2045908 w 2421311"/>
              <a:gd name="connsiteY189" fmla="*/ 2110902 h 2795587"/>
              <a:gd name="connsiteX190" fmla="*/ 2115619 w 2421311"/>
              <a:gd name="connsiteY190" fmla="*/ 2111994 h 2795587"/>
              <a:gd name="connsiteX191" fmla="*/ 2173748 w 2421311"/>
              <a:gd name="connsiteY191" fmla="*/ 2157676 h 2795587"/>
              <a:gd name="connsiteX192" fmla="*/ 2179867 w 2421311"/>
              <a:gd name="connsiteY192" fmla="*/ 2240078 h 2795587"/>
              <a:gd name="connsiteX193" fmla="*/ 2110593 w 2421311"/>
              <a:gd name="connsiteY193" fmla="*/ 2274394 h 2795587"/>
              <a:gd name="connsiteX194" fmla="*/ 2107534 w 2421311"/>
              <a:gd name="connsiteY194" fmla="*/ 2262809 h 2795587"/>
              <a:gd name="connsiteX195" fmla="*/ 2146432 w 2421311"/>
              <a:gd name="connsiteY195" fmla="*/ 2223685 h 2795587"/>
              <a:gd name="connsiteX196" fmla="*/ 2102945 w 2421311"/>
              <a:gd name="connsiteY196" fmla="*/ 2164452 h 2795587"/>
              <a:gd name="connsiteX197" fmla="*/ 2021214 w 2421311"/>
              <a:gd name="connsiteY197" fmla="*/ 2207948 h 2795587"/>
              <a:gd name="connsiteX198" fmla="*/ 2015314 w 2421311"/>
              <a:gd name="connsiteY198" fmla="*/ 2242264 h 2795587"/>
              <a:gd name="connsiteX199" fmla="*/ 2022307 w 2421311"/>
              <a:gd name="connsiteY199" fmla="*/ 2278984 h 2795587"/>
              <a:gd name="connsiteX200" fmla="*/ 2140095 w 2421311"/>
              <a:gd name="connsiteY200" fmla="*/ 2332097 h 2795587"/>
              <a:gd name="connsiteX201" fmla="*/ 2225103 w 2421311"/>
              <a:gd name="connsiteY201" fmla="*/ 2245542 h 2795587"/>
              <a:gd name="connsiteX202" fmla="*/ 2224884 w 2421311"/>
              <a:gd name="connsiteY202" fmla="*/ 2181282 h 2795587"/>
              <a:gd name="connsiteX203" fmla="*/ 2098356 w 2421311"/>
              <a:gd name="connsiteY203" fmla="*/ 2076149 h 2795587"/>
              <a:gd name="connsiteX204" fmla="*/ 1993024 w 2421311"/>
              <a:gd name="connsiteY204" fmla="*/ 2117240 h 2795587"/>
              <a:gd name="connsiteX205" fmla="*/ 1943199 w 2421311"/>
              <a:gd name="connsiteY205" fmla="*/ 2148277 h 2795587"/>
              <a:gd name="connsiteX206" fmla="*/ 1775368 w 2421311"/>
              <a:gd name="connsiteY206" fmla="*/ 2254722 h 2795587"/>
              <a:gd name="connsiteX207" fmla="*/ 1565142 w 2421311"/>
              <a:gd name="connsiteY207" fmla="*/ 2374500 h 2795587"/>
              <a:gd name="connsiteX208" fmla="*/ 1295914 w 2421311"/>
              <a:gd name="connsiteY208" fmla="*/ 2437012 h 2795587"/>
              <a:gd name="connsiteX209" fmla="*/ 1271220 w 2421311"/>
              <a:gd name="connsiteY209" fmla="*/ 2439853 h 2795587"/>
              <a:gd name="connsiteX210" fmla="*/ 1281054 w 2421311"/>
              <a:gd name="connsiteY210" fmla="*/ 2447285 h 2795587"/>
              <a:gd name="connsiteX211" fmla="*/ 1312085 w 2421311"/>
              <a:gd name="connsiteY211" fmla="*/ 2485098 h 2795587"/>
              <a:gd name="connsiteX212" fmla="*/ 1318204 w 2421311"/>
              <a:gd name="connsiteY212" fmla="*/ 2523129 h 2795587"/>
              <a:gd name="connsiteX213" fmla="*/ 1235381 w 2421311"/>
              <a:gd name="connsiteY213" fmla="*/ 2729462 h 2795587"/>
              <a:gd name="connsiteX214" fmla="*/ 1207846 w 2421311"/>
              <a:gd name="connsiteY214" fmla="*/ 2786728 h 2795587"/>
              <a:gd name="connsiteX215" fmla="*/ 1199105 w 2421311"/>
              <a:gd name="connsiteY215" fmla="*/ 2777329 h 2795587"/>
              <a:gd name="connsiteX216" fmla="*/ 375029 w 2421311"/>
              <a:gd name="connsiteY216" fmla="*/ 1859980 h 2795587"/>
              <a:gd name="connsiteX217" fmla="*/ 337660 w 2421311"/>
              <a:gd name="connsiteY217" fmla="*/ 1797469 h 2795587"/>
              <a:gd name="connsiteX218" fmla="*/ 324111 w 2421311"/>
              <a:gd name="connsiteY218" fmla="*/ 1859980 h 2795587"/>
              <a:gd name="connsiteX219" fmla="*/ 331978 w 2421311"/>
              <a:gd name="connsiteY219" fmla="*/ 1867193 h 2795587"/>
              <a:gd name="connsiteX220" fmla="*/ 363665 w 2421311"/>
              <a:gd name="connsiteY220" fmla="*/ 1868067 h 2795587"/>
              <a:gd name="connsiteX221" fmla="*/ 371095 w 2421311"/>
              <a:gd name="connsiteY221" fmla="*/ 1870253 h 2795587"/>
              <a:gd name="connsiteX222" fmla="*/ 375029 w 2421311"/>
              <a:gd name="connsiteY222" fmla="*/ 1859980 h 2795587"/>
              <a:gd name="connsiteX223" fmla="*/ 2064265 w 2421311"/>
              <a:gd name="connsiteY223" fmla="*/ 1864789 h 2795587"/>
              <a:gd name="connsiteX224" fmla="*/ 2079343 w 2421311"/>
              <a:gd name="connsiteY224" fmla="*/ 1867193 h 2795587"/>
              <a:gd name="connsiteX225" fmla="*/ 2087210 w 2421311"/>
              <a:gd name="connsiteY225" fmla="*/ 1859980 h 2795587"/>
              <a:gd name="connsiteX226" fmla="*/ 2073662 w 2421311"/>
              <a:gd name="connsiteY226" fmla="*/ 1797469 h 2795587"/>
              <a:gd name="connsiteX227" fmla="*/ 2034545 w 2421311"/>
              <a:gd name="connsiteY227" fmla="*/ 1846429 h 2795587"/>
              <a:gd name="connsiteX228" fmla="*/ 2037823 w 2421311"/>
              <a:gd name="connsiteY228" fmla="*/ 1865663 h 2795587"/>
              <a:gd name="connsiteX229" fmla="*/ 2046782 w 2421311"/>
              <a:gd name="connsiteY229" fmla="*/ 1868286 h 2795587"/>
              <a:gd name="connsiteX230" fmla="*/ 2064265 w 2421311"/>
              <a:gd name="connsiteY230" fmla="*/ 1864789 h 2795587"/>
              <a:gd name="connsiteX231" fmla="*/ 340282 w 2421311"/>
              <a:gd name="connsiteY231" fmla="*/ 1269616 h 2795587"/>
              <a:gd name="connsiteX232" fmla="*/ 340282 w 2421311"/>
              <a:gd name="connsiteY232" fmla="*/ 805149 h 2795587"/>
              <a:gd name="connsiteX233" fmla="*/ 181630 w 2421311"/>
              <a:gd name="connsiteY233" fmla="*/ 805149 h 2795587"/>
              <a:gd name="connsiteX234" fmla="*/ 24507 w 2421311"/>
              <a:gd name="connsiteY234" fmla="*/ 807335 h 2795587"/>
              <a:gd name="connsiteX235" fmla="*/ 48982 w 2421311"/>
              <a:gd name="connsiteY235" fmla="*/ 877715 h 2795587"/>
              <a:gd name="connsiteX236" fmla="*/ 150817 w 2421311"/>
              <a:gd name="connsiteY236" fmla="*/ 1180001 h 2795587"/>
              <a:gd name="connsiteX237" fmla="*/ 204575 w 2421311"/>
              <a:gd name="connsiteY237" fmla="*/ 1339122 h 2795587"/>
              <a:gd name="connsiteX238" fmla="*/ 257241 w 2421311"/>
              <a:gd name="connsiteY238" fmla="*/ 1494746 h 2795587"/>
              <a:gd name="connsiteX239" fmla="*/ 309688 w 2421311"/>
              <a:gd name="connsiteY239" fmla="*/ 1650588 h 2795587"/>
              <a:gd name="connsiteX240" fmla="*/ 339190 w 2421311"/>
              <a:gd name="connsiteY240" fmla="*/ 1734083 h 2795587"/>
              <a:gd name="connsiteX241" fmla="*/ 340282 w 2421311"/>
              <a:gd name="connsiteY241" fmla="*/ 1269616 h 2795587"/>
              <a:gd name="connsiteX242" fmla="*/ 530403 w 2421311"/>
              <a:gd name="connsiteY242" fmla="*/ 1232459 h 2795587"/>
              <a:gd name="connsiteX243" fmla="*/ 673977 w 2421311"/>
              <a:gd name="connsiteY243" fmla="*/ 807991 h 2795587"/>
              <a:gd name="connsiteX244" fmla="*/ 517510 w 2421311"/>
              <a:gd name="connsiteY244" fmla="*/ 805149 h 2795587"/>
              <a:gd name="connsiteX245" fmla="*/ 359950 w 2421311"/>
              <a:gd name="connsiteY245" fmla="*/ 805149 h 2795587"/>
              <a:gd name="connsiteX246" fmla="*/ 360168 w 2421311"/>
              <a:gd name="connsiteY246" fmla="*/ 1270272 h 2795587"/>
              <a:gd name="connsiteX247" fmla="*/ 360168 w 2421311"/>
              <a:gd name="connsiteY247" fmla="*/ 1735175 h 2795587"/>
              <a:gd name="connsiteX248" fmla="*/ 374154 w 2421311"/>
              <a:gd name="connsiteY248" fmla="*/ 1694739 h 2795587"/>
              <a:gd name="connsiteX249" fmla="*/ 530403 w 2421311"/>
              <a:gd name="connsiteY249" fmla="*/ 1232459 h 2795587"/>
              <a:gd name="connsiteX250" fmla="*/ 2051372 w 2421311"/>
              <a:gd name="connsiteY250" fmla="*/ 1269616 h 2795587"/>
              <a:gd name="connsiteX251" fmla="*/ 2051372 w 2421311"/>
              <a:gd name="connsiteY251" fmla="*/ 805149 h 2795587"/>
              <a:gd name="connsiteX252" fmla="*/ 1893811 w 2421311"/>
              <a:gd name="connsiteY252" fmla="*/ 805149 h 2795587"/>
              <a:gd name="connsiteX253" fmla="*/ 1737344 w 2421311"/>
              <a:gd name="connsiteY253" fmla="*/ 807991 h 2795587"/>
              <a:gd name="connsiteX254" fmla="*/ 2036949 w 2421311"/>
              <a:gd name="connsiteY254" fmla="*/ 1694084 h 2795587"/>
              <a:gd name="connsiteX255" fmla="*/ 2050934 w 2421311"/>
              <a:gd name="connsiteY255" fmla="*/ 1734083 h 2795587"/>
              <a:gd name="connsiteX256" fmla="*/ 2051372 w 2421311"/>
              <a:gd name="connsiteY256" fmla="*/ 1269616 h 2795587"/>
              <a:gd name="connsiteX257" fmla="*/ 2076065 w 2421311"/>
              <a:gd name="connsiteY257" fmla="*/ 1727088 h 2795587"/>
              <a:gd name="connsiteX258" fmla="*/ 2103819 w 2421311"/>
              <a:gd name="connsiteY258" fmla="*/ 1643375 h 2795587"/>
              <a:gd name="connsiteX259" fmla="*/ 2156266 w 2421311"/>
              <a:gd name="connsiteY259" fmla="*/ 1488188 h 2795587"/>
              <a:gd name="connsiteX260" fmla="*/ 2234937 w 2421311"/>
              <a:gd name="connsiteY260" fmla="*/ 1255409 h 2795587"/>
              <a:gd name="connsiteX261" fmla="*/ 2313607 w 2421311"/>
              <a:gd name="connsiteY261" fmla="*/ 1022629 h 2795587"/>
              <a:gd name="connsiteX262" fmla="*/ 2362340 w 2421311"/>
              <a:gd name="connsiteY262" fmla="*/ 877715 h 2795587"/>
              <a:gd name="connsiteX263" fmla="*/ 2386815 w 2421311"/>
              <a:gd name="connsiteY263" fmla="*/ 807335 h 2795587"/>
              <a:gd name="connsiteX264" fmla="*/ 2229692 w 2421311"/>
              <a:gd name="connsiteY264" fmla="*/ 805149 h 2795587"/>
              <a:gd name="connsiteX265" fmla="*/ 2071039 w 2421311"/>
              <a:gd name="connsiteY265" fmla="*/ 805149 h 2795587"/>
              <a:gd name="connsiteX266" fmla="*/ 2071039 w 2421311"/>
              <a:gd name="connsiteY266" fmla="*/ 1269835 h 2795587"/>
              <a:gd name="connsiteX267" fmla="*/ 2073006 w 2421311"/>
              <a:gd name="connsiteY267" fmla="*/ 1733208 h 2795587"/>
              <a:gd name="connsiteX268" fmla="*/ 2076065 w 2421311"/>
              <a:gd name="connsiteY268" fmla="*/ 1727088 h 2795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Lst>
            <a:rect l="l" t="t" r="r" b="b"/>
            <a:pathLst>
              <a:path w="2421311" h="2795587">
                <a:moveTo>
                  <a:pt x="1199105" y="2777329"/>
                </a:moveTo>
                <a:cubicBezTo>
                  <a:pt x="1196264" y="2770335"/>
                  <a:pt x="1186649" y="2750445"/>
                  <a:pt x="1177689" y="2732959"/>
                </a:cubicBezTo>
                <a:cubicBezTo>
                  <a:pt x="1102952" y="2588045"/>
                  <a:pt x="1090496" y="2556352"/>
                  <a:pt x="1092462" y="2517228"/>
                </a:cubicBezTo>
                <a:cubicBezTo>
                  <a:pt x="1093118" y="2502365"/>
                  <a:pt x="1094648" y="2495152"/>
                  <a:pt x="1099237" y="2485098"/>
                </a:cubicBezTo>
                <a:cubicBezTo>
                  <a:pt x="1106885" y="2468486"/>
                  <a:pt x="1117812" y="2455153"/>
                  <a:pt x="1130268" y="2447285"/>
                </a:cubicBezTo>
                <a:cubicBezTo>
                  <a:pt x="1135513" y="2444006"/>
                  <a:pt x="1139883" y="2440509"/>
                  <a:pt x="1140102" y="2439853"/>
                </a:cubicBezTo>
                <a:cubicBezTo>
                  <a:pt x="1140102" y="2439197"/>
                  <a:pt x="1128957" y="2437886"/>
                  <a:pt x="1115626" y="2437012"/>
                </a:cubicBezTo>
                <a:cubicBezTo>
                  <a:pt x="1024281" y="2431766"/>
                  <a:pt x="927254" y="2409253"/>
                  <a:pt x="846179" y="2374500"/>
                </a:cubicBezTo>
                <a:cubicBezTo>
                  <a:pt x="790017" y="2350457"/>
                  <a:pt x="742596" y="2323354"/>
                  <a:pt x="635953" y="2254722"/>
                </a:cubicBezTo>
                <a:cubicBezTo>
                  <a:pt x="550508" y="2199642"/>
                  <a:pt x="482108" y="2156365"/>
                  <a:pt x="468122" y="2148277"/>
                </a:cubicBezTo>
                <a:cubicBezTo>
                  <a:pt x="462222" y="2144999"/>
                  <a:pt x="439713" y="2130792"/>
                  <a:pt x="418297" y="2117240"/>
                </a:cubicBezTo>
                <a:cubicBezTo>
                  <a:pt x="375684" y="2089919"/>
                  <a:pt x="363665" y="2083580"/>
                  <a:pt x="342468" y="2078116"/>
                </a:cubicBezTo>
                <a:cubicBezTo>
                  <a:pt x="293735" y="2065657"/>
                  <a:pt x="224898" y="2101066"/>
                  <a:pt x="197801" y="2152649"/>
                </a:cubicBezTo>
                <a:cubicBezTo>
                  <a:pt x="186000" y="2175599"/>
                  <a:pt x="182285" y="2191992"/>
                  <a:pt x="183378" y="2219314"/>
                </a:cubicBezTo>
                <a:cubicBezTo>
                  <a:pt x="184470" y="2246854"/>
                  <a:pt x="189278" y="2261935"/>
                  <a:pt x="203920" y="2283355"/>
                </a:cubicBezTo>
                <a:cubicBezTo>
                  <a:pt x="244566" y="2342807"/>
                  <a:pt x="321926" y="2352861"/>
                  <a:pt x="370439" y="2305213"/>
                </a:cubicBezTo>
                <a:cubicBezTo>
                  <a:pt x="377651" y="2298218"/>
                  <a:pt x="384644" y="2288164"/>
                  <a:pt x="389014" y="2278984"/>
                </a:cubicBezTo>
                <a:cubicBezTo>
                  <a:pt x="395352" y="2265432"/>
                  <a:pt x="396007" y="2262372"/>
                  <a:pt x="396007" y="2242264"/>
                </a:cubicBezTo>
                <a:cubicBezTo>
                  <a:pt x="396007" y="2223248"/>
                  <a:pt x="395352" y="2218876"/>
                  <a:pt x="390107" y="2207948"/>
                </a:cubicBezTo>
                <a:cubicBezTo>
                  <a:pt x="374810" y="2175162"/>
                  <a:pt x="339190" y="2156146"/>
                  <a:pt x="308377" y="2164452"/>
                </a:cubicBezTo>
                <a:cubicBezTo>
                  <a:pt x="281716" y="2171665"/>
                  <a:pt x="260956" y="2199861"/>
                  <a:pt x="264889" y="2223685"/>
                </a:cubicBezTo>
                <a:cubicBezTo>
                  <a:pt x="267949" y="2241608"/>
                  <a:pt x="279749" y="2253411"/>
                  <a:pt x="303788" y="2262809"/>
                </a:cubicBezTo>
                <a:cubicBezTo>
                  <a:pt x="311436" y="2265870"/>
                  <a:pt x="310562" y="2269585"/>
                  <a:pt x="300728" y="2274394"/>
                </a:cubicBezTo>
                <a:cubicBezTo>
                  <a:pt x="279094" y="2285541"/>
                  <a:pt x="246751" y="2269585"/>
                  <a:pt x="231454" y="2240078"/>
                </a:cubicBezTo>
                <a:cubicBezTo>
                  <a:pt x="220309" y="2218439"/>
                  <a:pt x="222932" y="2181719"/>
                  <a:pt x="237573" y="2157676"/>
                </a:cubicBezTo>
                <a:cubicBezTo>
                  <a:pt x="248937" y="2139097"/>
                  <a:pt x="272757" y="2120082"/>
                  <a:pt x="295702" y="2111994"/>
                </a:cubicBezTo>
                <a:cubicBezTo>
                  <a:pt x="312966" y="2105656"/>
                  <a:pt x="346620" y="2105219"/>
                  <a:pt x="365413" y="2110902"/>
                </a:cubicBezTo>
                <a:cubicBezTo>
                  <a:pt x="413053" y="2125109"/>
                  <a:pt x="449984" y="2164452"/>
                  <a:pt x="461348" y="2212756"/>
                </a:cubicBezTo>
                <a:cubicBezTo>
                  <a:pt x="465718" y="2230679"/>
                  <a:pt x="465718" y="2261935"/>
                  <a:pt x="461566" y="2281607"/>
                </a:cubicBezTo>
                <a:cubicBezTo>
                  <a:pt x="458070" y="2298218"/>
                  <a:pt x="447143" y="2322917"/>
                  <a:pt x="436217" y="2338654"/>
                </a:cubicBezTo>
                <a:cubicBezTo>
                  <a:pt x="414582" y="2370129"/>
                  <a:pt x="374591" y="2397013"/>
                  <a:pt x="333726" y="2407504"/>
                </a:cubicBezTo>
                <a:cubicBezTo>
                  <a:pt x="314277" y="2412532"/>
                  <a:pt x="268604" y="2411439"/>
                  <a:pt x="247844" y="2405537"/>
                </a:cubicBezTo>
                <a:cubicBezTo>
                  <a:pt x="177259" y="2385429"/>
                  <a:pt x="125904" y="2332753"/>
                  <a:pt x="107111" y="2261498"/>
                </a:cubicBezTo>
                <a:cubicBezTo>
                  <a:pt x="99244" y="2230898"/>
                  <a:pt x="99244" y="2192429"/>
                  <a:pt x="107329" y="2161610"/>
                </a:cubicBezTo>
                <a:cubicBezTo>
                  <a:pt x="132023" y="2066313"/>
                  <a:pt x="222058" y="1996370"/>
                  <a:pt x="319740" y="1996370"/>
                </a:cubicBezTo>
                <a:lnTo>
                  <a:pt x="335912" y="1996370"/>
                </a:lnTo>
                <a:lnTo>
                  <a:pt x="335912" y="1983911"/>
                </a:lnTo>
                <a:cubicBezTo>
                  <a:pt x="335912" y="1967081"/>
                  <a:pt x="338971" y="1956589"/>
                  <a:pt x="349023" y="1939541"/>
                </a:cubicBezTo>
                <a:cubicBezTo>
                  <a:pt x="359513" y="1921836"/>
                  <a:pt x="361261" y="1913531"/>
                  <a:pt x="356891" y="1904788"/>
                </a:cubicBezTo>
                <a:cubicBezTo>
                  <a:pt x="352301" y="1896263"/>
                  <a:pt x="350553" y="1895170"/>
                  <a:pt x="337004" y="1894296"/>
                </a:cubicBezTo>
                <a:cubicBezTo>
                  <a:pt x="326296" y="1893422"/>
                  <a:pt x="325204" y="1893859"/>
                  <a:pt x="319303" y="1900853"/>
                </a:cubicBezTo>
                <a:cubicBezTo>
                  <a:pt x="315807" y="1905006"/>
                  <a:pt x="311218" y="1911563"/>
                  <a:pt x="309032" y="1915498"/>
                </a:cubicBezTo>
                <a:cubicBezTo>
                  <a:pt x="305973" y="1921181"/>
                  <a:pt x="304443" y="1922055"/>
                  <a:pt x="302477" y="1920088"/>
                </a:cubicBezTo>
                <a:cubicBezTo>
                  <a:pt x="297450" y="1915061"/>
                  <a:pt x="299417" y="1899542"/>
                  <a:pt x="306410" y="1887958"/>
                </a:cubicBezTo>
                <a:cubicBezTo>
                  <a:pt x="312966" y="1877248"/>
                  <a:pt x="312966" y="1877248"/>
                  <a:pt x="309251" y="1869379"/>
                </a:cubicBezTo>
                <a:cubicBezTo>
                  <a:pt x="296576" y="1844025"/>
                  <a:pt x="305973" y="1802714"/>
                  <a:pt x="326515" y="1791567"/>
                </a:cubicBezTo>
                <a:cubicBezTo>
                  <a:pt x="330448" y="1789381"/>
                  <a:pt x="333726" y="1787196"/>
                  <a:pt x="333726" y="1786321"/>
                </a:cubicBezTo>
                <a:cubicBezTo>
                  <a:pt x="333726" y="1785666"/>
                  <a:pt x="327826" y="1767524"/>
                  <a:pt x="320396" y="1745885"/>
                </a:cubicBezTo>
                <a:cubicBezTo>
                  <a:pt x="312966" y="1724465"/>
                  <a:pt x="295265" y="1671789"/>
                  <a:pt x="280842" y="1629168"/>
                </a:cubicBezTo>
                <a:cubicBezTo>
                  <a:pt x="247189" y="1529280"/>
                  <a:pt x="205449" y="1405787"/>
                  <a:pt x="172451" y="1307866"/>
                </a:cubicBezTo>
                <a:cubicBezTo>
                  <a:pt x="158028" y="1265245"/>
                  <a:pt x="123501" y="1162953"/>
                  <a:pt x="95529" y="1080551"/>
                </a:cubicBezTo>
                <a:cubicBezTo>
                  <a:pt x="67775" y="998149"/>
                  <a:pt x="35433" y="902633"/>
                  <a:pt x="23851" y="868098"/>
                </a:cubicBezTo>
                <a:cubicBezTo>
                  <a:pt x="6806" y="817608"/>
                  <a:pt x="1998" y="805149"/>
                  <a:pt x="-1061" y="805149"/>
                </a:cubicBezTo>
                <a:cubicBezTo>
                  <a:pt x="-3247" y="805149"/>
                  <a:pt x="-4995" y="804057"/>
                  <a:pt x="-4995" y="802964"/>
                </a:cubicBezTo>
                <a:cubicBezTo>
                  <a:pt x="-4995" y="799029"/>
                  <a:pt x="42645" y="751381"/>
                  <a:pt x="60783" y="736955"/>
                </a:cubicBezTo>
                <a:cubicBezTo>
                  <a:pt x="126997" y="684716"/>
                  <a:pt x="198238" y="653460"/>
                  <a:pt x="282372" y="639690"/>
                </a:cubicBezTo>
                <a:cubicBezTo>
                  <a:pt x="318866" y="633789"/>
                  <a:pt x="386611" y="634444"/>
                  <a:pt x="424416" y="641001"/>
                </a:cubicBezTo>
                <a:cubicBezTo>
                  <a:pt x="512047" y="656302"/>
                  <a:pt x="586128" y="691710"/>
                  <a:pt x="653217" y="749851"/>
                </a:cubicBezTo>
                <a:cubicBezTo>
                  <a:pt x="672448" y="766681"/>
                  <a:pt x="705227" y="800559"/>
                  <a:pt x="705227" y="803838"/>
                </a:cubicBezTo>
                <a:cubicBezTo>
                  <a:pt x="705227" y="804494"/>
                  <a:pt x="703479" y="805149"/>
                  <a:pt x="701075" y="805149"/>
                </a:cubicBezTo>
                <a:cubicBezTo>
                  <a:pt x="696049" y="805149"/>
                  <a:pt x="716591" y="746135"/>
                  <a:pt x="525377" y="1312238"/>
                </a:cubicBezTo>
                <a:cubicBezTo>
                  <a:pt x="438184" y="1570153"/>
                  <a:pt x="366287" y="1782824"/>
                  <a:pt x="365413" y="1785010"/>
                </a:cubicBezTo>
                <a:cubicBezTo>
                  <a:pt x="364321" y="1787633"/>
                  <a:pt x="364976" y="1788726"/>
                  <a:pt x="367380" y="1788726"/>
                </a:cubicBezTo>
                <a:cubicBezTo>
                  <a:pt x="373936" y="1788726"/>
                  <a:pt x="385955" y="1801840"/>
                  <a:pt x="390544" y="1814517"/>
                </a:cubicBezTo>
                <a:cubicBezTo>
                  <a:pt x="396882" y="1831347"/>
                  <a:pt x="396007" y="1857357"/>
                  <a:pt x="388796" y="1871783"/>
                </a:cubicBezTo>
                <a:cubicBezTo>
                  <a:pt x="383988" y="1881619"/>
                  <a:pt x="383988" y="1881838"/>
                  <a:pt x="387703" y="1896263"/>
                </a:cubicBezTo>
                <a:cubicBezTo>
                  <a:pt x="391200" y="1910033"/>
                  <a:pt x="391200" y="1911563"/>
                  <a:pt x="387703" y="1922492"/>
                </a:cubicBezTo>
                <a:cubicBezTo>
                  <a:pt x="385518" y="1928831"/>
                  <a:pt x="379399" y="1939541"/>
                  <a:pt x="374154" y="1946098"/>
                </a:cubicBezTo>
                <a:cubicBezTo>
                  <a:pt x="368910" y="1952655"/>
                  <a:pt x="362135" y="1962054"/>
                  <a:pt x="359076" y="1966862"/>
                </a:cubicBezTo>
                <a:cubicBezTo>
                  <a:pt x="353394" y="1976042"/>
                  <a:pt x="347275" y="1995277"/>
                  <a:pt x="349461" y="1997462"/>
                </a:cubicBezTo>
                <a:cubicBezTo>
                  <a:pt x="350116" y="1998118"/>
                  <a:pt x="357765" y="2000522"/>
                  <a:pt x="366287" y="2002927"/>
                </a:cubicBezTo>
                <a:cubicBezTo>
                  <a:pt x="385518" y="2008391"/>
                  <a:pt x="390544" y="2010795"/>
                  <a:pt x="469215" y="2054291"/>
                </a:cubicBezTo>
                <a:cubicBezTo>
                  <a:pt x="652562" y="2155709"/>
                  <a:pt x="781931" y="2211008"/>
                  <a:pt x="919824" y="2246417"/>
                </a:cubicBezTo>
                <a:cubicBezTo>
                  <a:pt x="978390" y="2261498"/>
                  <a:pt x="1054875" y="2275268"/>
                  <a:pt x="1114315" y="2281170"/>
                </a:cubicBezTo>
                <a:lnTo>
                  <a:pt x="1141850" y="2284011"/>
                </a:lnTo>
                <a:lnTo>
                  <a:pt x="1142724" y="2245542"/>
                </a:lnTo>
                <a:cubicBezTo>
                  <a:pt x="1143598" y="2203139"/>
                  <a:pt x="1145128" y="2197456"/>
                  <a:pt x="1158458" y="2182812"/>
                </a:cubicBezTo>
                <a:lnTo>
                  <a:pt x="1166107" y="2174069"/>
                </a:lnTo>
                <a:lnTo>
                  <a:pt x="1158458" y="2166638"/>
                </a:lnTo>
                <a:cubicBezTo>
                  <a:pt x="1139665" y="2148715"/>
                  <a:pt x="1132890" y="2118770"/>
                  <a:pt x="1142069" y="2094509"/>
                </a:cubicBezTo>
                <a:cubicBezTo>
                  <a:pt x="1146658" y="2082487"/>
                  <a:pt x="1158677" y="2067187"/>
                  <a:pt x="1167418" y="2062378"/>
                </a:cubicBezTo>
                <a:cubicBezTo>
                  <a:pt x="1171789" y="2059974"/>
                  <a:pt x="1171789" y="2059974"/>
                  <a:pt x="1166762" y="2056477"/>
                </a:cubicBezTo>
                <a:cubicBezTo>
                  <a:pt x="1158240" y="2050357"/>
                  <a:pt x="1152777" y="2043800"/>
                  <a:pt x="1147969" y="2033527"/>
                </a:cubicBezTo>
                <a:lnTo>
                  <a:pt x="1143380" y="2023691"/>
                </a:lnTo>
                <a:lnTo>
                  <a:pt x="1143380" y="1377809"/>
                </a:lnTo>
                <a:lnTo>
                  <a:pt x="1143380" y="731928"/>
                </a:lnTo>
                <a:lnTo>
                  <a:pt x="1148187" y="722966"/>
                </a:lnTo>
                <a:cubicBezTo>
                  <a:pt x="1150810" y="717939"/>
                  <a:pt x="1156054" y="710726"/>
                  <a:pt x="1159988" y="707010"/>
                </a:cubicBezTo>
                <a:lnTo>
                  <a:pt x="1166762" y="700016"/>
                </a:lnTo>
                <a:lnTo>
                  <a:pt x="1157147" y="689743"/>
                </a:lnTo>
                <a:cubicBezTo>
                  <a:pt x="1137042" y="668323"/>
                  <a:pt x="1132453" y="638160"/>
                  <a:pt x="1145347" y="612150"/>
                </a:cubicBezTo>
                <a:lnTo>
                  <a:pt x="1151465" y="599473"/>
                </a:lnTo>
                <a:lnTo>
                  <a:pt x="1127864" y="574993"/>
                </a:lnTo>
                <a:cubicBezTo>
                  <a:pt x="1038485" y="482755"/>
                  <a:pt x="963967" y="427019"/>
                  <a:pt x="878740" y="388113"/>
                </a:cubicBezTo>
                <a:cubicBezTo>
                  <a:pt x="795262" y="350081"/>
                  <a:pt x="711783" y="329754"/>
                  <a:pt x="595525" y="318826"/>
                </a:cubicBezTo>
                <a:cubicBezTo>
                  <a:pt x="586128" y="317951"/>
                  <a:pt x="579791" y="316203"/>
                  <a:pt x="578043" y="314017"/>
                </a:cubicBezTo>
                <a:cubicBezTo>
                  <a:pt x="576076" y="311394"/>
                  <a:pt x="575202" y="301777"/>
                  <a:pt x="575202" y="279045"/>
                </a:cubicBezTo>
                <a:lnTo>
                  <a:pt x="575202" y="247789"/>
                </a:lnTo>
                <a:lnTo>
                  <a:pt x="472056" y="247789"/>
                </a:lnTo>
                <a:lnTo>
                  <a:pt x="368910" y="247789"/>
                </a:lnTo>
                <a:lnTo>
                  <a:pt x="363228" y="238172"/>
                </a:lnTo>
                <a:cubicBezTo>
                  <a:pt x="356016" y="225932"/>
                  <a:pt x="353831" y="206042"/>
                  <a:pt x="355142" y="168666"/>
                </a:cubicBezTo>
                <a:lnTo>
                  <a:pt x="356016" y="140689"/>
                </a:lnTo>
                <a:lnTo>
                  <a:pt x="286087" y="140689"/>
                </a:lnTo>
                <a:lnTo>
                  <a:pt x="215939" y="140689"/>
                </a:lnTo>
                <a:lnTo>
                  <a:pt x="210694" y="133695"/>
                </a:lnTo>
                <a:cubicBezTo>
                  <a:pt x="207635" y="129760"/>
                  <a:pt x="203920" y="122547"/>
                  <a:pt x="202390" y="117739"/>
                </a:cubicBezTo>
                <a:cubicBezTo>
                  <a:pt x="198893" y="107466"/>
                  <a:pt x="198456" y="70090"/>
                  <a:pt x="201297" y="25501"/>
                </a:cubicBezTo>
                <a:lnTo>
                  <a:pt x="203264" y="-5755"/>
                </a:lnTo>
                <a:lnTo>
                  <a:pt x="1205661" y="-5755"/>
                </a:lnTo>
                <a:lnTo>
                  <a:pt x="2208276" y="-5755"/>
                </a:lnTo>
                <a:lnTo>
                  <a:pt x="2209806" y="32058"/>
                </a:lnTo>
                <a:cubicBezTo>
                  <a:pt x="2211773" y="82330"/>
                  <a:pt x="2207620" y="117083"/>
                  <a:pt x="2197350" y="133695"/>
                </a:cubicBezTo>
                <a:lnTo>
                  <a:pt x="2192979" y="140689"/>
                </a:lnTo>
                <a:lnTo>
                  <a:pt x="2124798" y="140689"/>
                </a:lnTo>
                <a:lnTo>
                  <a:pt x="2056398" y="140689"/>
                </a:lnTo>
                <a:lnTo>
                  <a:pt x="2056616" y="177409"/>
                </a:lnTo>
                <a:cubicBezTo>
                  <a:pt x="2056616" y="216096"/>
                  <a:pt x="2054431" y="227462"/>
                  <a:pt x="2044379" y="241888"/>
                </a:cubicBezTo>
                <a:lnTo>
                  <a:pt x="2040226" y="247789"/>
                </a:lnTo>
                <a:lnTo>
                  <a:pt x="1937736" y="247789"/>
                </a:lnTo>
                <a:lnTo>
                  <a:pt x="1835464" y="247789"/>
                </a:lnTo>
                <a:lnTo>
                  <a:pt x="1836557" y="274674"/>
                </a:lnTo>
                <a:cubicBezTo>
                  <a:pt x="1837431" y="295657"/>
                  <a:pt x="1836994" y="303088"/>
                  <a:pt x="1834371" y="309427"/>
                </a:cubicBezTo>
                <a:cubicBezTo>
                  <a:pt x="1831093" y="317296"/>
                  <a:pt x="1830875" y="317296"/>
                  <a:pt x="1816015" y="318826"/>
                </a:cubicBezTo>
                <a:cubicBezTo>
                  <a:pt x="1699320" y="329754"/>
                  <a:pt x="1617808" y="349644"/>
                  <a:pt x="1532363" y="388113"/>
                </a:cubicBezTo>
                <a:cubicBezTo>
                  <a:pt x="1449977" y="425270"/>
                  <a:pt x="1362565" y="490842"/>
                  <a:pt x="1282146" y="576085"/>
                </a:cubicBezTo>
                <a:lnTo>
                  <a:pt x="1259856" y="599691"/>
                </a:lnTo>
                <a:lnTo>
                  <a:pt x="1266194" y="612150"/>
                </a:lnTo>
                <a:cubicBezTo>
                  <a:pt x="1278868" y="638160"/>
                  <a:pt x="1274279" y="668323"/>
                  <a:pt x="1254174" y="689743"/>
                </a:cubicBezTo>
                <a:lnTo>
                  <a:pt x="1244559" y="700016"/>
                </a:lnTo>
                <a:lnTo>
                  <a:pt x="1251771" y="707229"/>
                </a:lnTo>
                <a:cubicBezTo>
                  <a:pt x="1255704" y="711163"/>
                  <a:pt x="1260949" y="718813"/>
                  <a:pt x="1263353" y="724278"/>
                </a:cubicBezTo>
                <a:lnTo>
                  <a:pt x="1267942" y="734113"/>
                </a:lnTo>
                <a:lnTo>
                  <a:pt x="1267942" y="1378902"/>
                </a:lnTo>
                <a:lnTo>
                  <a:pt x="1267942" y="2023691"/>
                </a:lnTo>
                <a:lnTo>
                  <a:pt x="1263353" y="2033527"/>
                </a:lnTo>
                <a:cubicBezTo>
                  <a:pt x="1258545" y="2043800"/>
                  <a:pt x="1253082" y="2050357"/>
                  <a:pt x="1244559" y="2056477"/>
                </a:cubicBezTo>
                <a:cubicBezTo>
                  <a:pt x="1239533" y="2059974"/>
                  <a:pt x="1239533" y="2059974"/>
                  <a:pt x="1243903" y="2062378"/>
                </a:cubicBezTo>
                <a:cubicBezTo>
                  <a:pt x="1246307" y="2063690"/>
                  <a:pt x="1251552" y="2068280"/>
                  <a:pt x="1255486" y="2072651"/>
                </a:cubicBezTo>
                <a:cubicBezTo>
                  <a:pt x="1279524" y="2098662"/>
                  <a:pt x="1279087" y="2138442"/>
                  <a:pt x="1254611" y="2164670"/>
                </a:cubicBezTo>
                <a:lnTo>
                  <a:pt x="1244996" y="2174943"/>
                </a:lnTo>
                <a:lnTo>
                  <a:pt x="1251552" y="2181063"/>
                </a:lnTo>
                <a:cubicBezTo>
                  <a:pt x="1265538" y="2194396"/>
                  <a:pt x="1267942" y="2203358"/>
                  <a:pt x="1268597" y="2245761"/>
                </a:cubicBezTo>
                <a:lnTo>
                  <a:pt x="1269471" y="2284011"/>
                </a:lnTo>
                <a:lnTo>
                  <a:pt x="1275153" y="2283355"/>
                </a:lnTo>
                <a:cubicBezTo>
                  <a:pt x="1278431" y="2283137"/>
                  <a:pt x="1295258" y="2281170"/>
                  <a:pt x="1312740" y="2279421"/>
                </a:cubicBezTo>
                <a:cubicBezTo>
                  <a:pt x="1396219" y="2270241"/>
                  <a:pt x="1496087" y="2248384"/>
                  <a:pt x="1578036" y="2221281"/>
                </a:cubicBezTo>
                <a:cubicBezTo>
                  <a:pt x="1694294" y="2182375"/>
                  <a:pt x="1792195" y="2137130"/>
                  <a:pt x="1961337" y="2043800"/>
                </a:cubicBezTo>
                <a:cubicBezTo>
                  <a:pt x="2015970" y="2013637"/>
                  <a:pt x="2032141" y="2005987"/>
                  <a:pt x="2053120" y="2000741"/>
                </a:cubicBezTo>
                <a:cubicBezTo>
                  <a:pt x="2059894" y="1998992"/>
                  <a:pt x="2062298" y="1997244"/>
                  <a:pt x="2062298" y="1994184"/>
                </a:cubicBezTo>
                <a:cubicBezTo>
                  <a:pt x="2062298" y="1986315"/>
                  <a:pt x="2053557" y="1966644"/>
                  <a:pt x="2046345" y="1957901"/>
                </a:cubicBezTo>
                <a:cubicBezTo>
                  <a:pt x="2022744" y="1929924"/>
                  <a:pt x="2017936" y="1916591"/>
                  <a:pt x="2023618" y="1895826"/>
                </a:cubicBezTo>
                <a:cubicBezTo>
                  <a:pt x="2027552" y="1882275"/>
                  <a:pt x="2027333" y="1882056"/>
                  <a:pt x="2022526" y="1872002"/>
                </a:cubicBezTo>
                <a:cubicBezTo>
                  <a:pt x="2015314" y="1857357"/>
                  <a:pt x="2014440" y="1831129"/>
                  <a:pt x="2020777" y="1814517"/>
                </a:cubicBezTo>
                <a:cubicBezTo>
                  <a:pt x="2025366" y="1801840"/>
                  <a:pt x="2037386" y="1788726"/>
                  <a:pt x="2043941" y="1788726"/>
                </a:cubicBezTo>
                <a:cubicBezTo>
                  <a:pt x="2046345" y="1788726"/>
                  <a:pt x="2047001" y="1787633"/>
                  <a:pt x="2045908" y="1785010"/>
                </a:cubicBezTo>
                <a:cubicBezTo>
                  <a:pt x="2045034" y="1782824"/>
                  <a:pt x="1973138" y="1570153"/>
                  <a:pt x="1885944" y="1312238"/>
                </a:cubicBezTo>
                <a:cubicBezTo>
                  <a:pt x="1694731" y="746135"/>
                  <a:pt x="1715273" y="805149"/>
                  <a:pt x="1710246" y="805149"/>
                </a:cubicBezTo>
                <a:cubicBezTo>
                  <a:pt x="1707842" y="805149"/>
                  <a:pt x="1706094" y="804494"/>
                  <a:pt x="1706094" y="803838"/>
                </a:cubicBezTo>
                <a:cubicBezTo>
                  <a:pt x="1706094" y="800559"/>
                  <a:pt x="1738874" y="766681"/>
                  <a:pt x="1758104" y="749851"/>
                </a:cubicBezTo>
                <a:cubicBezTo>
                  <a:pt x="1825193" y="691710"/>
                  <a:pt x="1899275" y="656302"/>
                  <a:pt x="1986905" y="641001"/>
                </a:cubicBezTo>
                <a:cubicBezTo>
                  <a:pt x="2024711" y="634444"/>
                  <a:pt x="2092455" y="633789"/>
                  <a:pt x="2128950" y="639690"/>
                </a:cubicBezTo>
                <a:cubicBezTo>
                  <a:pt x="2213084" y="653460"/>
                  <a:pt x="2284324" y="684716"/>
                  <a:pt x="2350539" y="736955"/>
                </a:cubicBezTo>
                <a:cubicBezTo>
                  <a:pt x="2368677" y="751381"/>
                  <a:pt x="2416317" y="799029"/>
                  <a:pt x="2416317" y="802964"/>
                </a:cubicBezTo>
                <a:cubicBezTo>
                  <a:pt x="2416317" y="804057"/>
                  <a:pt x="2414568" y="805149"/>
                  <a:pt x="2412602" y="805149"/>
                </a:cubicBezTo>
                <a:cubicBezTo>
                  <a:pt x="2409324" y="805149"/>
                  <a:pt x="2404516" y="817608"/>
                  <a:pt x="2387471" y="868098"/>
                </a:cubicBezTo>
                <a:cubicBezTo>
                  <a:pt x="2375888" y="902633"/>
                  <a:pt x="2343546" y="998149"/>
                  <a:pt x="2315793" y="1080551"/>
                </a:cubicBezTo>
                <a:cubicBezTo>
                  <a:pt x="2287821" y="1162953"/>
                  <a:pt x="2253293" y="1265245"/>
                  <a:pt x="2238870" y="1307866"/>
                </a:cubicBezTo>
                <a:cubicBezTo>
                  <a:pt x="2205872" y="1405787"/>
                  <a:pt x="2164133" y="1529280"/>
                  <a:pt x="2130479" y="1629168"/>
                </a:cubicBezTo>
                <a:cubicBezTo>
                  <a:pt x="2116056" y="1671789"/>
                  <a:pt x="2098356" y="1724465"/>
                  <a:pt x="2090925" y="1745885"/>
                </a:cubicBezTo>
                <a:cubicBezTo>
                  <a:pt x="2083495" y="1767524"/>
                  <a:pt x="2077595" y="1785666"/>
                  <a:pt x="2077595" y="1786321"/>
                </a:cubicBezTo>
                <a:cubicBezTo>
                  <a:pt x="2077595" y="1787196"/>
                  <a:pt x="2080873" y="1789381"/>
                  <a:pt x="2084807" y="1791567"/>
                </a:cubicBezTo>
                <a:cubicBezTo>
                  <a:pt x="2105348" y="1802714"/>
                  <a:pt x="2114745" y="1844025"/>
                  <a:pt x="2102071" y="1869379"/>
                </a:cubicBezTo>
                <a:cubicBezTo>
                  <a:pt x="2098356" y="1877248"/>
                  <a:pt x="2098356" y="1877248"/>
                  <a:pt x="2104911" y="1887958"/>
                </a:cubicBezTo>
                <a:cubicBezTo>
                  <a:pt x="2111904" y="1899542"/>
                  <a:pt x="2113871" y="1915061"/>
                  <a:pt x="2108845" y="1920088"/>
                </a:cubicBezTo>
                <a:cubicBezTo>
                  <a:pt x="2106878" y="1922055"/>
                  <a:pt x="2105348" y="1921181"/>
                  <a:pt x="2102289" y="1915498"/>
                </a:cubicBezTo>
                <a:cubicBezTo>
                  <a:pt x="2100104" y="1911563"/>
                  <a:pt x="2095515" y="1905006"/>
                  <a:pt x="2092018" y="1900853"/>
                </a:cubicBezTo>
                <a:cubicBezTo>
                  <a:pt x="2086118" y="1893859"/>
                  <a:pt x="2085025" y="1893422"/>
                  <a:pt x="2074317" y="1894296"/>
                </a:cubicBezTo>
                <a:cubicBezTo>
                  <a:pt x="2060768" y="1895170"/>
                  <a:pt x="2059020" y="1896263"/>
                  <a:pt x="2054431" y="1904788"/>
                </a:cubicBezTo>
                <a:cubicBezTo>
                  <a:pt x="2050060" y="1913531"/>
                  <a:pt x="2051809" y="1921836"/>
                  <a:pt x="2062298" y="1939541"/>
                </a:cubicBezTo>
                <a:cubicBezTo>
                  <a:pt x="2072350" y="1956589"/>
                  <a:pt x="2075410" y="1967081"/>
                  <a:pt x="2075410" y="1983911"/>
                </a:cubicBezTo>
                <a:lnTo>
                  <a:pt x="2075410" y="1996370"/>
                </a:lnTo>
                <a:lnTo>
                  <a:pt x="2091581" y="1996370"/>
                </a:lnTo>
                <a:cubicBezTo>
                  <a:pt x="2189264" y="1996370"/>
                  <a:pt x="2279298" y="2066313"/>
                  <a:pt x="2303992" y="2161610"/>
                </a:cubicBezTo>
                <a:cubicBezTo>
                  <a:pt x="2312078" y="2192429"/>
                  <a:pt x="2312078" y="2230898"/>
                  <a:pt x="2304211" y="2261498"/>
                </a:cubicBezTo>
                <a:cubicBezTo>
                  <a:pt x="2286947" y="2327507"/>
                  <a:pt x="2239526" y="2379527"/>
                  <a:pt x="2177463" y="2400947"/>
                </a:cubicBezTo>
                <a:cubicBezTo>
                  <a:pt x="2115838" y="2422149"/>
                  <a:pt x="2052683" y="2410783"/>
                  <a:pt x="2003513" y="2369473"/>
                </a:cubicBezTo>
                <a:cubicBezTo>
                  <a:pt x="1978383" y="2348490"/>
                  <a:pt x="1956311" y="2311988"/>
                  <a:pt x="1949755" y="2280951"/>
                </a:cubicBezTo>
                <a:cubicBezTo>
                  <a:pt x="1945603" y="2261717"/>
                  <a:pt x="1945603" y="2230679"/>
                  <a:pt x="1949974" y="2212756"/>
                </a:cubicBezTo>
                <a:cubicBezTo>
                  <a:pt x="1961337" y="2164452"/>
                  <a:pt x="1998269" y="2125109"/>
                  <a:pt x="2045908" y="2110902"/>
                </a:cubicBezTo>
                <a:cubicBezTo>
                  <a:pt x="2064702" y="2105219"/>
                  <a:pt x="2098356" y="2105656"/>
                  <a:pt x="2115619" y="2111994"/>
                </a:cubicBezTo>
                <a:cubicBezTo>
                  <a:pt x="2138565" y="2120082"/>
                  <a:pt x="2162385" y="2139097"/>
                  <a:pt x="2173748" y="2157676"/>
                </a:cubicBezTo>
                <a:cubicBezTo>
                  <a:pt x="2188390" y="2181719"/>
                  <a:pt x="2191012" y="2218439"/>
                  <a:pt x="2179867" y="2240078"/>
                </a:cubicBezTo>
                <a:cubicBezTo>
                  <a:pt x="2164570" y="2269585"/>
                  <a:pt x="2132228" y="2285541"/>
                  <a:pt x="2110593" y="2274394"/>
                </a:cubicBezTo>
                <a:cubicBezTo>
                  <a:pt x="2100759" y="2269585"/>
                  <a:pt x="2099885" y="2265870"/>
                  <a:pt x="2107534" y="2262809"/>
                </a:cubicBezTo>
                <a:cubicBezTo>
                  <a:pt x="2131572" y="2253411"/>
                  <a:pt x="2143373" y="2241608"/>
                  <a:pt x="2146432" y="2223685"/>
                </a:cubicBezTo>
                <a:cubicBezTo>
                  <a:pt x="2150366" y="2199861"/>
                  <a:pt x="2129605" y="2171665"/>
                  <a:pt x="2102945" y="2164452"/>
                </a:cubicBezTo>
                <a:cubicBezTo>
                  <a:pt x="2072132" y="2156146"/>
                  <a:pt x="2036511" y="2175162"/>
                  <a:pt x="2021214" y="2207948"/>
                </a:cubicBezTo>
                <a:cubicBezTo>
                  <a:pt x="2015970" y="2218876"/>
                  <a:pt x="2015314" y="2223248"/>
                  <a:pt x="2015314" y="2242264"/>
                </a:cubicBezTo>
                <a:cubicBezTo>
                  <a:pt x="2015314" y="2262372"/>
                  <a:pt x="2015970" y="2265432"/>
                  <a:pt x="2022307" y="2278984"/>
                </a:cubicBezTo>
                <a:cubicBezTo>
                  <a:pt x="2042412" y="2321387"/>
                  <a:pt x="2093766" y="2344556"/>
                  <a:pt x="2140095" y="2332097"/>
                </a:cubicBezTo>
                <a:cubicBezTo>
                  <a:pt x="2179649" y="2321605"/>
                  <a:pt x="2214176" y="2286415"/>
                  <a:pt x="2225103" y="2245542"/>
                </a:cubicBezTo>
                <a:cubicBezTo>
                  <a:pt x="2229255" y="2229586"/>
                  <a:pt x="2229255" y="2198112"/>
                  <a:pt x="2224884" y="2181282"/>
                </a:cubicBezTo>
                <a:cubicBezTo>
                  <a:pt x="2210898" y="2126857"/>
                  <a:pt x="2156703" y="2081613"/>
                  <a:pt x="2098356" y="2076149"/>
                </a:cubicBezTo>
                <a:cubicBezTo>
                  <a:pt x="2068854" y="2073307"/>
                  <a:pt x="2049623" y="2080739"/>
                  <a:pt x="1993024" y="2117240"/>
                </a:cubicBezTo>
                <a:cubicBezTo>
                  <a:pt x="1971608" y="2130792"/>
                  <a:pt x="1949318" y="2144999"/>
                  <a:pt x="1943199" y="2148277"/>
                </a:cubicBezTo>
                <a:cubicBezTo>
                  <a:pt x="1929213" y="2156365"/>
                  <a:pt x="1860813" y="2199642"/>
                  <a:pt x="1775368" y="2254722"/>
                </a:cubicBezTo>
                <a:cubicBezTo>
                  <a:pt x="1668726" y="2323354"/>
                  <a:pt x="1621305" y="2350457"/>
                  <a:pt x="1565142" y="2374500"/>
                </a:cubicBezTo>
                <a:cubicBezTo>
                  <a:pt x="1484068" y="2409253"/>
                  <a:pt x="1387041" y="2431766"/>
                  <a:pt x="1295914" y="2437012"/>
                </a:cubicBezTo>
                <a:cubicBezTo>
                  <a:pt x="1282365" y="2437886"/>
                  <a:pt x="1271220" y="2439197"/>
                  <a:pt x="1271220" y="2439853"/>
                </a:cubicBezTo>
                <a:cubicBezTo>
                  <a:pt x="1271438" y="2440509"/>
                  <a:pt x="1275809" y="2444006"/>
                  <a:pt x="1281054" y="2447285"/>
                </a:cubicBezTo>
                <a:cubicBezTo>
                  <a:pt x="1293510" y="2455153"/>
                  <a:pt x="1304436" y="2468486"/>
                  <a:pt x="1312085" y="2485098"/>
                </a:cubicBezTo>
                <a:cubicBezTo>
                  <a:pt x="1317767" y="2496901"/>
                  <a:pt x="1318204" y="2500179"/>
                  <a:pt x="1318204" y="2523129"/>
                </a:cubicBezTo>
                <a:cubicBezTo>
                  <a:pt x="1318204" y="2563347"/>
                  <a:pt x="1312522" y="2577554"/>
                  <a:pt x="1235381" y="2729462"/>
                </a:cubicBezTo>
                <a:cubicBezTo>
                  <a:pt x="1220302" y="2759188"/>
                  <a:pt x="1207846" y="2785198"/>
                  <a:pt x="1207846" y="2786728"/>
                </a:cubicBezTo>
                <a:cubicBezTo>
                  <a:pt x="1207846" y="2793285"/>
                  <a:pt x="1204131" y="2789132"/>
                  <a:pt x="1199105" y="2777329"/>
                </a:cubicBezTo>
                <a:close/>
                <a:moveTo>
                  <a:pt x="375029" y="1859980"/>
                </a:moveTo>
                <a:cubicBezTo>
                  <a:pt x="384862" y="1820637"/>
                  <a:pt x="360387" y="1779546"/>
                  <a:pt x="337660" y="1797469"/>
                </a:cubicBezTo>
                <a:cubicBezTo>
                  <a:pt x="325641" y="1806867"/>
                  <a:pt x="318866" y="1837904"/>
                  <a:pt x="324111" y="1859980"/>
                </a:cubicBezTo>
                <a:cubicBezTo>
                  <a:pt x="326296" y="1869160"/>
                  <a:pt x="326952" y="1869816"/>
                  <a:pt x="331978" y="1867193"/>
                </a:cubicBezTo>
                <a:cubicBezTo>
                  <a:pt x="338097" y="1863915"/>
                  <a:pt x="356453" y="1864352"/>
                  <a:pt x="363665" y="1868067"/>
                </a:cubicBezTo>
                <a:cubicBezTo>
                  <a:pt x="367161" y="1869597"/>
                  <a:pt x="370439" y="1870690"/>
                  <a:pt x="371095" y="1870253"/>
                </a:cubicBezTo>
                <a:cubicBezTo>
                  <a:pt x="371969" y="1870035"/>
                  <a:pt x="373717" y="1865226"/>
                  <a:pt x="375029" y="1859980"/>
                </a:cubicBezTo>
                <a:close/>
                <a:moveTo>
                  <a:pt x="2064265" y="1864789"/>
                </a:moveTo>
                <a:cubicBezTo>
                  <a:pt x="2070165" y="1864789"/>
                  <a:pt x="2076940" y="1865882"/>
                  <a:pt x="2079343" y="1867193"/>
                </a:cubicBezTo>
                <a:cubicBezTo>
                  <a:pt x="2084370" y="1869816"/>
                  <a:pt x="2085025" y="1869160"/>
                  <a:pt x="2087210" y="1859980"/>
                </a:cubicBezTo>
                <a:cubicBezTo>
                  <a:pt x="2092455" y="1837904"/>
                  <a:pt x="2085681" y="1806867"/>
                  <a:pt x="2073662" y="1797469"/>
                </a:cubicBezTo>
                <a:cubicBezTo>
                  <a:pt x="2054431" y="1782168"/>
                  <a:pt x="2031485" y="1811020"/>
                  <a:pt x="2034545" y="1846429"/>
                </a:cubicBezTo>
                <a:cubicBezTo>
                  <a:pt x="2035200" y="1853860"/>
                  <a:pt x="2036730" y="1862385"/>
                  <a:pt x="2037823" y="1865663"/>
                </a:cubicBezTo>
                <a:cubicBezTo>
                  <a:pt x="2040226" y="1871346"/>
                  <a:pt x="2040445" y="1871346"/>
                  <a:pt x="2046782" y="1868286"/>
                </a:cubicBezTo>
                <a:cubicBezTo>
                  <a:pt x="2050497" y="1866537"/>
                  <a:pt x="2058146" y="1865007"/>
                  <a:pt x="2064265" y="1864789"/>
                </a:cubicBezTo>
                <a:close/>
                <a:moveTo>
                  <a:pt x="340282" y="1269616"/>
                </a:moveTo>
                <a:lnTo>
                  <a:pt x="340282" y="805149"/>
                </a:lnTo>
                <a:lnTo>
                  <a:pt x="181630" y="805149"/>
                </a:lnTo>
                <a:cubicBezTo>
                  <a:pt x="76735" y="805149"/>
                  <a:pt x="23632" y="805805"/>
                  <a:pt x="24507" y="807335"/>
                </a:cubicBezTo>
                <a:cubicBezTo>
                  <a:pt x="25162" y="808428"/>
                  <a:pt x="36307" y="840340"/>
                  <a:pt x="48982" y="877715"/>
                </a:cubicBezTo>
                <a:cubicBezTo>
                  <a:pt x="98370" y="1024378"/>
                  <a:pt x="124593" y="1102189"/>
                  <a:pt x="150817" y="1180001"/>
                </a:cubicBezTo>
                <a:cubicBezTo>
                  <a:pt x="165895" y="1224590"/>
                  <a:pt x="190152" y="1296063"/>
                  <a:pt x="204575" y="1339122"/>
                </a:cubicBezTo>
                <a:cubicBezTo>
                  <a:pt x="219217" y="1381962"/>
                  <a:pt x="242818" y="1452124"/>
                  <a:pt x="257241" y="1494746"/>
                </a:cubicBezTo>
                <a:cubicBezTo>
                  <a:pt x="271664" y="1537367"/>
                  <a:pt x="295265" y="1607529"/>
                  <a:pt x="309688" y="1650588"/>
                </a:cubicBezTo>
                <a:cubicBezTo>
                  <a:pt x="340719" y="1742825"/>
                  <a:pt x="337660" y="1734083"/>
                  <a:pt x="339190" y="1734083"/>
                </a:cubicBezTo>
                <a:cubicBezTo>
                  <a:pt x="339845" y="1734083"/>
                  <a:pt x="340282" y="1525127"/>
                  <a:pt x="340282" y="1269616"/>
                </a:cubicBezTo>
                <a:close/>
                <a:moveTo>
                  <a:pt x="530403" y="1232459"/>
                </a:moveTo>
                <a:cubicBezTo>
                  <a:pt x="608856" y="1000553"/>
                  <a:pt x="673540" y="809302"/>
                  <a:pt x="673977" y="807991"/>
                </a:cubicBezTo>
                <a:cubicBezTo>
                  <a:pt x="674852" y="805805"/>
                  <a:pt x="642728" y="805149"/>
                  <a:pt x="517510" y="805149"/>
                </a:cubicBezTo>
                <a:lnTo>
                  <a:pt x="359950" y="805149"/>
                </a:lnTo>
                <a:lnTo>
                  <a:pt x="360168" y="1270272"/>
                </a:lnTo>
                <a:lnTo>
                  <a:pt x="360168" y="1735175"/>
                </a:lnTo>
                <a:lnTo>
                  <a:pt x="374154" y="1694739"/>
                </a:lnTo>
                <a:cubicBezTo>
                  <a:pt x="381803" y="1672445"/>
                  <a:pt x="452170" y="1464583"/>
                  <a:pt x="530403" y="1232459"/>
                </a:cubicBezTo>
                <a:close/>
                <a:moveTo>
                  <a:pt x="2051372" y="1269616"/>
                </a:moveTo>
                <a:lnTo>
                  <a:pt x="2051372" y="805149"/>
                </a:lnTo>
                <a:lnTo>
                  <a:pt x="1893811" y="805149"/>
                </a:lnTo>
                <a:cubicBezTo>
                  <a:pt x="1768594" y="805149"/>
                  <a:pt x="1736470" y="805805"/>
                  <a:pt x="1737344" y="807991"/>
                </a:cubicBezTo>
                <a:cubicBezTo>
                  <a:pt x="1738218" y="810395"/>
                  <a:pt x="2008540" y="1609933"/>
                  <a:pt x="2036949" y="1694084"/>
                </a:cubicBezTo>
                <a:cubicBezTo>
                  <a:pt x="2044160" y="1716160"/>
                  <a:pt x="2050497" y="1734083"/>
                  <a:pt x="2050934" y="1734083"/>
                </a:cubicBezTo>
                <a:cubicBezTo>
                  <a:pt x="2051153" y="1734083"/>
                  <a:pt x="2051372" y="1525127"/>
                  <a:pt x="2051372" y="1269616"/>
                </a:cubicBezTo>
                <a:close/>
                <a:moveTo>
                  <a:pt x="2076065" y="1727088"/>
                </a:moveTo>
                <a:cubicBezTo>
                  <a:pt x="2076721" y="1724247"/>
                  <a:pt x="2089177" y="1686652"/>
                  <a:pt x="2103819" y="1643375"/>
                </a:cubicBezTo>
                <a:cubicBezTo>
                  <a:pt x="2118460" y="1600098"/>
                  <a:pt x="2142061" y="1530373"/>
                  <a:pt x="2156266" y="1488188"/>
                </a:cubicBezTo>
                <a:cubicBezTo>
                  <a:pt x="2170470" y="1446223"/>
                  <a:pt x="2205872" y="1341308"/>
                  <a:pt x="2234937" y="1255409"/>
                </a:cubicBezTo>
                <a:cubicBezTo>
                  <a:pt x="2264001" y="1169510"/>
                  <a:pt x="2299403" y="1064814"/>
                  <a:pt x="2313607" y="1022629"/>
                </a:cubicBezTo>
                <a:cubicBezTo>
                  <a:pt x="2327812" y="980663"/>
                  <a:pt x="2349665" y="915310"/>
                  <a:pt x="2362340" y="877715"/>
                </a:cubicBezTo>
                <a:cubicBezTo>
                  <a:pt x="2375014" y="840340"/>
                  <a:pt x="2386159" y="808428"/>
                  <a:pt x="2386815" y="807335"/>
                </a:cubicBezTo>
                <a:cubicBezTo>
                  <a:pt x="2387689" y="805805"/>
                  <a:pt x="2334586" y="805149"/>
                  <a:pt x="2229692" y="805149"/>
                </a:cubicBezTo>
                <a:lnTo>
                  <a:pt x="2071039" y="805149"/>
                </a:lnTo>
                <a:lnTo>
                  <a:pt x="2071039" y="1269835"/>
                </a:lnTo>
                <a:cubicBezTo>
                  <a:pt x="2071039" y="1536930"/>
                  <a:pt x="2071913" y="1733864"/>
                  <a:pt x="2073006" y="1733208"/>
                </a:cubicBezTo>
                <a:cubicBezTo>
                  <a:pt x="2074099" y="1732553"/>
                  <a:pt x="2075410" y="1729711"/>
                  <a:pt x="2076065" y="1727088"/>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29" dirty="0">
              <a:solidFill>
                <a:srgbClr val="FFC000"/>
              </a:solidFill>
            </a:endParaRPr>
          </a:p>
        </p:txBody>
      </p:sp>
      <p:cxnSp>
        <p:nvCxnSpPr>
          <p:cNvPr id="7" name="Straight Connector 6">
            <a:extLst>
              <a:ext uri="{FF2B5EF4-FFF2-40B4-BE49-F238E27FC236}">
                <a16:creationId xmlns:a16="http://schemas.microsoft.com/office/drawing/2014/main" id="{C50FB206-81D0-928F-90B0-401CD4BC6FE4}"/>
              </a:ext>
            </a:extLst>
          </p:cNvPr>
          <p:cNvCxnSpPr>
            <a:cxnSpLocks/>
          </p:cNvCxnSpPr>
          <p:nvPr/>
        </p:nvCxnSpPr>
        <p:spPr>
          <a:xfrm>
            <a:off x="1388080" y="3925395"/>
            <a:ext cx="1447800"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6CEF39E2-3490-563E-8708-76C316992426}"/>
              </a:ext>
            </a:extLst>
          </p:cNvPr>
          <p:cNvGrpSpPr/>
          <p:nvPr/>
        </p:nvGrpSpPr>
        <p:grpSpPr>
          <a:xfrm>
            <a:off x="3982416" y="1952975"/>
            <a:ext cx="7584150" cy="4629534"/>
            <a:chOff x="2791778" y="1630680"/>
            <a:chExt cx="5718175" cy="3087926"/>
          </a:xfrm>
        </p:grpSpPr>
        <p:sp>
          <p:nvSpPr>
            <p:cNvPr id="12" name="Rectangle: Diagonal Corners Snipped 9">
              <a:extLst>
                <a:ext uri="{FF2B5EF4-FFF2-40B4-BE49-F238E27FC236}">
                  <a16:creationId xmlns:a16="http://schemas.microsoft.com/office/drawing/2014/main" id="{FBD7DB78-75C9-71A9-9B24-CCEAD3FC7401}"/>
                </a:ext>
              </a:extLst>
            </p:cNvPr>
            <p:cNvSpPr/>
            <p:nvPr/>
          </p:nvSpPr>
          <p:spPr>
            <a:xfrm>
              <a:off x="2791778" y="1630680"/>
              <a:ext cx="5718175" cy="2956560"/>
            </a:xfrm>
            <a:prstGeom prst="snip2DiagRect">
              <a:avLst>
                <a:gd name="adj1" fmla="val 0"/>
                <a:gd name="adj2" fmla="val 0"/>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29" dirty="0">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3C024AA2-37A0-E567-F0B1-CBDE07369607}"/>
                </a:ext>
              </a:extLst>
            </p:cNvPr>
            <p:cNvSpPr txBox="1"/>
            <p:nvPr/>
          </p:nvSpPr>
          <p:spPr>
            <a:xfrm>
              <a:off x="5027223" y="1700862"/>
              <a:ext cx="3327136" cy="3017744"/>
            </a:xfrm>
            <a:prstGeom prst="rect">
              <a:avLst/>
            </a:prstGeom>
            <a:noFill/>
          </p:spPr>
          <p:txBody>
            <a:bodyPr wrap="square" rtlCol="0">
              <a:spAutoFit/>
            </a:bodyPr>
            <a:lstStyle/>
            <a:p>
              <a:pPr marL="285750" indent="-285750" algn="just">
                <a:buFontTx/>
                <a:buChar char="-"/>
              </a:pPr>
              <a:r>
                <a:rPr lang="x-none" sz="1600" dirty="0">
                  <a:latin typeface="Arial" panose="020B0604020202020204" pitchFamily="34" charset="0"/>
                  <a:ea typeface="Calibri" panose="020F0502020204030204" pitchFamily="34" charset="0"/>
                </a:rPr>
                <a:t>Б</a:t>
              </a:r>
              <a:r>
                <a:rPr lang="mn-MN" sz="1600" dirty="0">
                  <a:latin typeface="Arial" panose="020B0604020202020204" pitchFamily="34" charset="0"/>
                  <a:ea typeface="Calibri" panose="020F0502020204030204" pitchFamily="34" charset="0"/>
                </a:rPr>
                <a:t>ооцоот уралдааны шинэ төрлийн спорт болгон хөгжүүлэх нөхцөлийг бүрдүүлнэ.</a:t>
              </a:r>
              <a:endParaRPr lang="x-none" sz="1600" dirty="0">
                <a:latin typeface="Arial" panose="020B0604020202020204" pitchFamily="34" charset="0"/>
                <a:ea typeface="Calibri" panose="020F0502020204030204" pitchFamily="34" charset="0"/>
              </a:endParaRPr>
            </a:p>
            <a:p>
              <a:pPr marL="285750" indent="-285750" algn="just">
                <a:buFontTx/>
                <a:buChar char="-"/>
              </a:pPr>
              <a:r>
                <a:rPr lang="en-US" sz="1600" dirty="0" err="1">
                  <a:latin typeface="Arial" panose="020B0604020202020204" pitchFamily="34" charset="0"/>
                  <a:cs typeface="Arial" panose="020B0604020202020204" pitchFamily="34" charset="0"/>
                </a:rPr>
                <a:t>Уралдааныг</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нийтийн</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эрх</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зүйн</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этгээд</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зохион</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байгуулах</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нөхцөлийг</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бүрдүүлнэ</a:t>
              </a:r>
              <a:r>
                <a:rPr lang="en-US" sz="1600" dirty="0">
                  <a:latin typeface="Arial" panose="020B0604020202020204" pitchFamily="34" charset="0"/>
                  <a:cs typeface="Arial" panose="020B0604020202020204" pitchFamily="34" charset="0"/>
                </a:rPr>
                <a:t>. </a:t>
              </a:r>
            </a:p>
            <a:p>
              <a:pPr marL="285750" indent="-285750" algn="just">
                <a:buFontTx/>
                <a:buChar char="-"/>
              </a:pPr>
              <a:r>
                <a:rPr lang="en-US" sz="1600" dirty="0" err="1">
                  <a:latin typeface="Arial" panose="020B0604020202020204" pitchFamily="34" charset="0"/>
                  <a:cs typeface="Arial" panose="020B0604020202020204" pitchFamily="34" charset="0"/>
                </a:rPr>
                <a:t>Унаач</a:t>
              </a:r>
              <a:r>
                <a:rPr lang="en-US" sz="1600" dirty="0">
                  <a:latin typeface="Arial" panose="020B0604020202020204" pitchFamily="34" charset="0"/>
                  <a:cs typeface="Arial" panose="020B0604020202020204" pitchFamily="34" charset="0"/>
                </a:rPr>
                <a:t> 18 </a:t>
              </a:r>
              <a:r>
                <a:rPr lang="en-US" sz="1600" dirty="0" err="1">
                  <a:latin typeface="Arial" panose="020B0604020202020204" pitchFamily="34" charset="0"/>
                  <a:cs typeface="Arial" panose="020B0604020202020204" pitchFamily="34" charset="0"/>
                </a:rPr>
                <a:t>насанд</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хүрсэн</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мэргэжлийн</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хүн</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байна</a:t>
              </a:r>
              <a:r>
                <a:rPr lang="en-US" sz="1600" dirty="0">
                  <a:latin typeface="Arial" panose="020B0604020202020204" pitchFamily="34" charset="0"/>
                  <a:cs typeface="Arial" panose="020B0604020202020204" pitchFamily="34" charset="0"/>
                </a:rPr>
                <a:t>.</a:t>
              </a:r>
            </a:p>
            <a:p>
              <a:pPr marL="285750" lvl="0" indent="-285750" algn="just">
                <a:buFontTx/>
                <a:buChar char="-"/>
              </a:pPr>
              <a:r>
                <a:rPr lang="mn-MN" sz="1600" dirty="0">
                  <a:latin typeface="Arial" panose="020B0604020202020204" pitchFamily="34" charset="0"/>
                  <a:cs typeface="Arial" panose="020B0604020202020204" pitchFamily="34" charset="0"/>
                </a:rPr>
                <a:t>М</a:t>
              </a:r>
              <a:r>
                <a:rPr lang="en-US" sz="1600" dirty="0" err="1">
                  <a:latin typeface="Arial" panose="020B0604020202020204" pitchFamily="34" charset="0"/>
                  <a:cs typeface="Arial" panose="020B0604020202020204" pitchFamily="34" charset="0"/>
                </a:rPr>
                <a:t>орин</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уралдааны</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оролцогчийн</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эрх</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ашгийг</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тэ</a:t>
              </a:r>
              <a:r>
                <a:rPr lang="mn-MN" sz="1600" dirty="0">
                  <a:latin typeface="Arial" panose="020B0604020202020204" pitchFamily="34" charset="0"/>
                  <a:cs typeface="Arial" panose="020B0604020202020204" pitchFamily="34" charset="0"/>
                </a:rPr>
                <a:t>нцвэртэй хамгаална.</a:t>
              </a:r>
              <a:endParaRPr lang="x-none" sz="1600" dirty="0">
                <a:latin typeface="Arial" panose="020B0604020202020204" pitchFamily="34" charset="0"/>
                <a:cs typeface="Arial" panose="020B0604020202020204" pitchFamily="34" charset="0"/>
              </a:endParaRPr>
            </a:p>
            <a:p>
              <a:pPr marL="285750" lvl="0" indent="-285750" algn="just">
                <a:buFontTx/>
                <a:buChar char="-"/>
              </a:pPr>
              <a:r>
                <a:rPr lang="mn-MN" sz="1600" dirty="0">
                  <a:latin typeface="Arial" panose="020B0604020202020204" pitchFamily="34" charset="0"/>
                  <a:cs typeface="Arial" panose="020B0604020202020204" pitchFamily="34" charset="0"/>
                </a:rPr>
                <a:t>Өв соёл, түүхэн уламжлалаа</a:t>
              </a:r>
              <a:r>
                <a:rPr lang="x-none"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сурталчлан</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таниулна</a:t>
              </a:r>
              <a:r>
                <a:rPr lang="en-US" sz="1600" dirty="0">
                  <a:latin typeface="Arial" panose="020B0604020202020204" pitchFamily="34" charset="0"/>
                  <a:cs typeface="Arial" panose="020B0604020202020204" pitchFamily="34" charset="0"/>
                </a:rPr>
                <a:t>.</a:t>
              </a:r>
            </a:p>
            <a:p>
              <a:pPr marL="285750" lvl="0" indent="-285750" algn="just">
                <a:buFontTx/>
                <a:buChar char="-"/>
              </a:pPr>
              <a:r>
                <a:rPr lang="x-none" sz="1600" dirty="0">
                  <a:latin typeface="Arial" panose="020B0604020202020204" pitchFamily="34" charset="0"/>
                  <a:cs typeface="Arial" panose="020B0604020202020204" pitchFamily="34" charset="0"/>
                </a:rPr>
                <a:t>Э</a:t>
              </a:r>
              <a:r>
                <a:rPr lang="mn-MN" sz="1600" dirty="0">
                  <a:latin typeface="Arial" panose="020B0604020202020204" pitchFamily="34" charset="0"/>
                  <a:cs typeface="Arial" panose="020B0604020202020204" pitchFamily="34" charset="0"/>
                </a:rPr>
                <a:t>дийн засгийн үр өгөөжтэй аялал жуулчлалын бүтээгдэхүүн, үйлчилгээ</a:t>
              </a:r>
              <a:r>
                <a:rPr lang="x-none" sz="1600" dirty="0">
                  <a:latin typeface="Arial" panose="020B0604020202020204" pitchFamily="34" charset="0"/>
                  <a:cs typeface="Arial" panose="020B0604020202020204" pitchFamily="34" charset="0"/>
                </a:rPr>
                <a:t> бий болно.</a:t>
              </a:r>
            </a:p>
            <a:p>
              <a:pPr marL="285750" lvl="0" indent="-285750" algn="just">
                <a:buFontTx/>
                <a:buChar char="-"/>
              </a:pPr>
              <a:r>
                <a:rPr lang="x-none" sz="1600" dirty="0">
                  <a:latin typeface="Arial" panose="020B0604020202020204" pitchFamily="34" charset="0"/>
                  <a:cs typeface="Arial" panose="020B0604020202020204" pitchFamily="34" charset="0"/>
                </a:rPr>
                <a:t>Т</a:t>
              </a:r>
              <a:r>
                <a:rPr lang="mn-MN" sz="1600" dirty="0">
                  <a:latin typeface="Arial" panose="020B0604020202020204" pitchFamily="34" charset="0"/>
                  <a:cs typeface="Arial" panose="020B0604020202020204" pitchFamily="34" charset="0"/>
                </a:rPr>
                <a:t>атварын орлого нэмэгдэж, татварын орлогын з</a:t>
              </a:r>
              <a:r>
                <a:rPr lang="x-none" sz="1600" dirty="0">
                  <a:latin typeface="Arial" panose="020B0604020202020204" pitchFamily="34" charset="0"/>
                  <a:cs typeface="Arial" panose="020B0604020202020204" pitchFamily="34" charset="0"/>
                </a:rPr>
                <a:t>охих</a:t>
              </a:r>
              <a:r>
                <a:rPr lang="mn-MN" sz="1600" dirty="0">
                  <a:latin typeface="Arial" panose="020B0604020202020204" pitchFamily="34" charset="0"/>
                  <a:cs typeface="Arial" panose="020B0604020202020204" pitchFamily="34" charset="0"/>
                </a:rPr>
                <a:t> </a:t>
              </a:r>
              <a:r>
                <a:rPr lang="x-none" sz="1600" dirty="0">
                  <a:latin typeface="Arial" panose="020B0604020202020204" pitchFamily="34" charset="0"/>
                  <a:cs typeface="Arial" panose="020B0604020202020204" pitchFamily="34" charset="0"/>
                </a:rPr>
                <a:t>хувийг</a:t>
              </a:r>
              <a:r>
                <a:rPr lang="mn-MN" sz="1600" dirty="0">
                  <a:latin typeface="Arial" panose="020B0604020202020204" pitchFamily="34" charset="0"/>
                  <a:cs typeface="Arial" panose="020B0604020202020204" pitchFamily="34" charset="0"/>
                </a:rPr>
                <a:t> нийгэм, соёлын </a:t>
              </a:r>
              <a:r>
                <a:rPr lang="x-none" sz="1600" dirty="0">
                  <a:latin typeface="Arial" panose="020B0604020202020204" pitchFamily="34" charset="0"/>
                  <a:cs typeface="Arial" panose="020B0604020202020204" pitchFamily="34" charset="0"/>
                </a:rPr>
                <a:t>үйл ажиллагаанд зарцуулна.</a:t>
              </a:r>
              <a:r>
                <a:rPr lang="en-US" sz="1600" b="1" dirty="0">
                  <a:latin typeface="Arial" panose="020B0604020202020204" pitchFamily="34" charset="0"/>
                  <a:cs typeface="Arial" panose="020B0604020202020204" pitchFamily="34" charset="0"/>
                </a:rPr>
                <a:t> </a:t>
              </a:r>
            </a:p>
            <a:p>
              <a:pPr marL="285750" lvl="0" indent="-285750" algn="just">
                <a:buFontTx/>
                <a:buChar char="-"/>
              </a:pPr>
              <a:endParaRPr lang="x-none" sz="1600" dirty="0">
                <a:latin typeface="Arial" panose="020B0604020202020204" pitchFamily="34" charset="0"/>
                <a:cs typeface="Arial" panose="020B0604020202020204" pitchFamily="34" charset="0"/>
              </a:endParaRPr>
            </a:p>
            <a:p>
              <a:pPr marL="171450" indent="-171450" algn="just">
                <a:buFont typeface="Wingdings" pitchFamily="2" charset="2"/>
                <a:buChar char="ü"/>
              </a:pPr>
              <a:endParaRPr lang="x-none" sz="1600" dirty="0">
                <a:solidFill>
                  <a:schemeClr val="accent2"/>
                </a:solidFill>
                <a:latin typeface="Arial" panose="020B0604020202020204" pitchFamily="34" charset="0"/>
                <a:cs typeface="Arial" panose="020B0604020202020204" pitchFamily="34" charset="0"/>
              </a:endParaRPr>
            </a:p>
          </p:txBody>
        </p:sp>
      </p:grpSp>
      <p:sp>
        <p:nvSpPr>
          <p:cNvPr id="14" name="Rectangle 13">
            <a:extLst>
              <a:ext uri="{FF2B5EF4-FFF2-40B4-BE49-F238E27FC236}">
                <a16:creationId xmlns:a16="http://schemas.microsoft.com/office/drawing/2014/main" id="{CE08FA8B-B06C-1584-CA04-22BF1A37E75A}"/>
              </a:ext>
            </a:extLst>
          </p:cNvPr>
          <p:cNvSpPr/>
          <p:nvPr/>
        </p:nvSpPr>
        <p:spPr>
          <a:xfrm>
            <a:off x="3982416" y="1952975"/>
            <a:ext cx="2945081" cy="4432585"/>
          </a:xfrm>
          <a:prstGeom prst="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just"/>
            <a:endParaRPr lang="x-none" sz="1600" dirty="0">
              <a:solidFill>
                <a:srgbClr val="213865"/>
              </a:solidFill>
              <a:latin typeface="Arial" panose="020B0604020202020204" pitchFamily="34" charset="0"/>
              <a:ea typeface="Calibri" panose="020F0502020204030204" pitchFamily="34" charset="0"/>
            </a:endParaRPr>
          </a:p>
          <a:p>
            <a:pPr lvl="1" algn="just"/>
            <a:endParaRPr lang="en-US" sz="1600" b="1" dirty="0">
              <a:solidFill>
                <a:schemeClr val="accent1"/>
              </a:solidFill>
              <a:latin typeface="Arial" panose="020B0604020202020204" pitchFamily="34" charset="0"/>
              <a:ea typeface="Times New Roman" panose="02020603050405020304" pitchFamily="18" charset="0"/>
              <a:cs typeface="Arial" panose="020B0604020202020204" pitchFamily="34" charset="0"/>
            </a:endParaRPr>
          </a:p>
        </p:txBody>
      </p:sp>
      <p:sp>
        <p:nvSpPr>
          <p:cNvPr id="15" name="TextBox 14">
            <a:extLst>
              <a:ext uri="{FF2B5EF4-FFF2-40B4-BE49-F238E27FC236}">
                <a16:creationId xmlns:a16="http://schemas.microsoft.com/office/drawing/2014/main" id="{0A37CF1C-E6F2-2A9E-A7FA-7AAB9C66D828}"/>
              </a:ext>
            </a:extLst>
          </p:cNvPr>
          <p:cNvSpPr txBox="1"/>
          <p:nvPr/>
        </p:nvSpPr>
        <p:spPr>
          <a:xfrm>
            <a:off x="3175461" y="552290"/>
            <a:ext cx="10095480" cy="338554"/>
          </a:xfrm>
          <a:prstGeom prst="rect">
            <a:avLst/>
          </a:prstGeom>
          <a:noFill/>
          <a:ln>
            <a:noFill/>
          </a:ln>
        </p:spPr>
        <p:txBody>
          <a:bodyPr wrap="square" rtlCol="0">
            <a:spAutoFit/>
          </a:bodyPr>
          <a:lstStyle/>
          <a:p>
            <a:pPr algn="ctr"/>
            <a:r>
              <a:rPr lang="mn-MN" sz="1600" dirty="0">
                <a:latin typeface="Arial" panose="020B0604020202020204" pitchFamily="34" charset="0"/>
                <a:cs typeface="Arial" panose="020B0604020202020204" pitchFamily="34" charset="0"/>
              </a:rPr>
              <a:t>ХУУЛЬ ТОГТООМЖИЙГ БОЛОВСРОНГУЙ БОЛГОХ</a:t>
            </a:r>
            <a:endParaRPr lang="x-none" sz="1600" dirty="0">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1F1FAAD6-7F69-AD0F-E107-701FCB995C26}"/>
              </a:ext>
            </a:extLst>
          </p:cNvPr>
          <p:cNvSpPr txBox="1"/>
          <p:nvPr/>
        </p:nvSpPr>
        <p:spPr>
          <a:xfrm>
            <a:off x="4002258" y="1952975"/>
            <a:ext cx="2925239" cy="4278094"/>
          </a:xfrm>
          <a:prstGeom prst="rect">
            <a:avLst/>
          </a:prstGeom>
          <a:noFill/>
        </p:spPr>
        <p:txBody>
          <a:bodyPr wrap="square" rtlCol="0">
            <a:spAutoFit/>
          </a:bodyPr>
          <a:lstStyle/>
          <a:p>
            <a:pPr algn="ctr"/>
            <a:endParaRPr lang="x-none" sz="1600" b="1" dirty="0">
              <a:latin typeface="Arial" panose="020B0604020202020204" pitchFamily="34" charset="0"/>
              <a:cs typeface="Arial" panose="020B0604020202020204" pitchFamily="34" charset="0"/>
            </a:endParaRPr>
          </a:p>
          <a:p>
            <a:pPr algn="ctr"/>
            <a:endParaRPr lang="x-none" sz="1600" b="1" dirty="0">
              <a:latin typeface="Arial" panose="020B0604020202020204" pitchFamily="34" charset="0"/>
              <a:cs typeface="Arial" panose="020B0604020202020204" pitchFamily="34" charset="0"/>
            </a:endParaRPr>
          </a:p>
          <a:p>
            <a:pPr algn="ctr"/>
            <a:endParaRPr lang="x-none" sz="1600" b="1" dirty="0">
              <a:latin typeface="Arial" panose="020B0604020202020204" pitchFamily="34" charset="0"/>
              <a:cs typeface="Arial" panose="020B0604020202020204" pitchFamily="34" charset="0"/>
            </a:endParaRPr>
          </a:p>
          <a:p>
            <a:pPr algn="ctr"/>
            <a:r>
              <a:rPr lang="x-none" sz="1600" b="1" dirty="0">
                <a:latin typeface="Arial" panose="020B0604020202020204" pitchFamily="34" charset="0"/>
                <a:cs typeface="Arial" panose="020B0604020202020204" pitchFamily="34" charset="0"/>
              </a:rPr>
              <a:t>2012-2014 оны хооронд:</a:t>
            </a:r>
          </a:p>
          <a:p>
            <a:pPr algn="ctr"/>
            <a:r>
              <a:rPr lang="x-none" sz="1600" b="1" dirty="0">
                <a:latin typeface="Arial" panose="020B0604020202020204" pitchFamily="34" charset="0"/>
                <a:cs typeface="Arial" panose="020B0604020202020204" pitchFamily="34" charset="0"/>
              </a:rPr>
              <a:t>мориноос унаж яаралтай тусламж авсан хүүхэд-941</a:t>
            </a:r>
          </a:p>
          <a:p>
            <a:pPr algn="ctr"/>
            <a:r>
              <a:rPr lang="x-none" sz="1600" b="1" dirty="0">
                <a:latin typeface="Arial" panose="020B0604020202020204" pitchFamily="34" charset="0"/>
                <a:cs typeface="Arial" panose="020B0604020202020204" pitchFamily="34" charset="0"/>
              </a:rPr>
              <a:t>хэвтэн эмчлүүлсэн-605</a:t>
            </a:r>
          </a:p>
          <a:p>
            <a:pPr algn="ctr"/>
            <a:endParaRPr lang="x-none" sz="1600" b="1" dirty="0">
              <a:latin typeface="Arial" panose="020B0604020202020204" pitchFamily="34" charset="0"/>
              <a:cs typeface="Arial" panose="020B0604020202020204" pitchFamily="34" charset="0"/>
            </a:endParaRPr>
          </a:p>
          <a:p>
            <a:pPr algn="ctr"/>
            <a:endParaRPr lang="x-none" sz="1600" b="1" dirty="0">
              <a:latin typeface="Arial" panose="020B0604020202020204" pitchFamily="34" charset="0"/>
              <a:cs typeface="Arial" panose="020B0604020202020204" pitchFamily="34" charset="0"/>
            </a:endParaRPr>
          </a:p>
          <a:p>
            <a:pPr algn="ctr"/>
            <a:r>
              <a:rPr lang="x-none" sz="1600" b="1" dirty="0">
                <a:latin typeface="Arial" panose="020B0604020202020204" pitchFamily="34" charset="0"/>
                <a:cs typeface="Arial" panose="020B0604020202020204" pitchFamily="34" charset="0"/>
              </a:rPr>
              <a:t>1996-2006 оны хооронд </a:t>
            </a:r>
          </a:p>
          <a:p>
            <a:pPr algn="ctr"/>
            <a:r>
              <a:rPr lang="x-none" sz="1600" b="1" dirty="0">
                <a:latin typeface="Arial" panose="020B0604020202020204" pitchFamily="34" charset="0"/>
                <a:cs typeface="Arial" panose="020B0604020202020204" pitchFamily="34" charset="0"/>
              </a:rPr>
              <a:t>амь эрсдсэн-17 </a:t>
            </a:r>
          </a:p>
          <a:p>
            <a:pPr algn="ctr"/>
            <a:endParaRPr lang="x-none" sz="1600" b="1" dirty="0">
              <a:latin typeface="Arial" panose="020B0604020202020204" pitchFamily="34" charset="0"/>
              <a:cs typeface="Arial" panose="020B0604020202020204" pitchFamily="34" charset="0"/>
            </a:endParaRPr>
          </a:p>
          <a:p>
            <a:pPr algn="ctr"/>
            <a:endParaRPr lang="x-none" sz="1600" b="1" dirty="0">
              <a:latin typeface="Arial" panose="020B0604020202020204" pitchFamily="34" charset="0"/>
              <a:cs typeface="Arial" panose="020B0604020202020204" pitchFamily="34" charset="0"/>
            </a:endParaRPr>
          </a:p>
          <a:p>
            <a:pPr algn="ctr"/>
            <a:r>
              <a:rPr lang="x-none" sz="1600" b="1" dirty="0">
                <a:latin typeface="Arial" panose="020B0604020202020204" pitchFamily="34" charset="0"/>
                <a:cs typeface="Arial" panose="020B0604020202020204" pitchFamily="34" charset="0"/>
              </a:rPr>
              <a:t>2012-2014 </a:t>
            </a:r>
          </a:p>
          <a:p>
            <a:pPr algn="ctr"/>
            <a:r>
              <a:rPr lang="x-none" sz="1600" b="1" dirty="0">
                <a:latin typeface="Arial" panose="020B0604020202020204" pitchFamily="34" charset="0"/>
                <a:cs typeface="Arial" panose="020B0604020202020204" pitchFamily="34" charset="0"/>
              </a:rPr>
              <a:t>амь эрсдсэн-6 </a:t>
            </a:r>
          </a:p>
          <a:p>
            <a:pPr algn="ctr"/>
            <a:endParaRPr lang="x-none" sz="1600" b="1" dirty="0">
              <a:latin typeface="Arial" panose="020B0604020202020204" pitchFamily="34" charset="0"/>
              <a:cs typeface="Arial" panose="020B0604020202020204" pitchFamily="34" charset="0"/>
            </a:endParaRPr>
          </a:p>
          <a:p>
            <a:pPr algn="ctr"/>
            <a:endParaRPr lang="x-none" sz="1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6835171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7">
            <a:extLst>
              <a:ext uri="{FF2B5EF4-FFF2-40B4-BE49-F238E27FC236}">
                <a16:creationId xmlns:a16="http://schemas.microsoft.com/office/drawing/2014/main" id="{B0AE0856-78A6-74E6-4CB4-4B945A9CD143}"/>
              </a:ext>
            </a:extLst>
          </p:cNvPr>
          <p:cNvSpPr/>
          <p:nvPr/>
        </p:nvSpPr>
        <p:spPr>
          <a:xfrm>
            <a:off x="693962" y="1952975"/>
            <a:ext cx="2836037" cy="4432585"/>
          </a:xfrm>
          <a:prstGeom prst="roundRect">
            <a:avLst>
              <a:gd name="adj" fmla="val 7372"/>
            </a:avLst>
          </a:prstGeom>
          <a:solidFill>
            <a:srgbClr val="213865"/>
          </a:solidFill>
          <a:ln/>
        </p:spPr>
        <p:style>
          <a:lnRef idx="3">
            <a:schemeClr val="lt1"/>
          </a:lnRef>
          <a:fillRef idx="1">
            <a:schemeClr val="accent2"/>
          </a:fillRef>
          <a:effectRef idx="1">
            <a:schemeClr val="accent2"/>
          </a:effectRef>
          <a:fontRef idx="minor">
            <a:schemeClr val="lt1"/>
          </a:fontRef>
        </p:style>
        <p:txBody>
          <a:bodyPr rtlCol="0" anchor="ctr"/>
          <a:lstStyle/>
          <a:p>
            <a:pPr algn="ctr"/>
            <a:endParaRPr lang="en-US" sz="1200" b="1" dirty="0">
              <a:solidFill>
                <a:srgbClr val="222976"/>
              </a:solidFill>
              <a:latin typeface="Montserrat" pitchFamily="2" charset="0"/>
              <a:cs typeface="Arial" panose="020B0604020202020204" pitchFamily="34" charset="0"/>
            </a:endParaRPr>
          </a:p>
          <a:p>
            <a:pPr algn="ctr"/>
            <a:endParaRPr lang="en-US" sz="1200" b="1" dirty="0">
              <a:solidFill>
                <a:srgbClr val="222976"/>
              </a:solidFill>
              <a:latin typeface="Montserrat" pitchFamily="2" charset="0"/>
              <a:cs typeface="Arial" panose="020B0604020202020204" pitchFamily="34" charset="0"/>
            </a:endParaRPr>
          </a:p>
          <a:p>
            <a:pPr algn="ctr"/>
            <a:endParaRPr lang="en-US" sz="1400" b="1" dirty="0">
              <a:solidFill>
                <a:srgbClr val="FFC000"/>
              </a:solidFill>
              <a:latin typeface="Arial" panose="020B0604020202020204" pitchFamily="34" charset="0"/>
              <a:cs typeface="Arial" panose="020B0604020202020204" pitchFamily="34" charset="0"/>
            </a:endParaRPr>
          </a:p>
          <a:p>
            <a:pPr algn="ctr"/>
            <a:endParaRPr lang="en-US" sz="1400" b="1" dirty="0">
              <a:solidFill>
                <a:srgbClr val="FFC000"/>
              </a:solidFill>
              <a:latin typeface="Arial" panose="020B0604020202020204" pitchFamily="34" charset="0"/>
              <a:cs typeface="Arial" panose="020B0604020202020204" pitchFamily="34" charset="0"/>
            </a:endParaRPr>
          </a:p>
          <a:p>
            <a:pPr algn="ctr"/>
            <a:endParaRPr lang="en-US" sz="1400" b="1" dirty="0">
              <a:solidFill>
                <a:srgbClr val="FFC000"/>
              </a:solidFill>
              <a:latin typeface="Arial" panose="020B0604020202020204" pitchFamily="34" charset="0"/>
              <a:cs typeface="Arial" panose="020B0604020202020204" pitchFamily="34" charset="0"/>
            </a:endParaRPr>
          </a:p>
          <a:p>
            <a:pPr algn="ctr"/>
            <a:endParaRPr lang="en-US" sz="1400" b="1" dirty="0">
              <a:solidFill>
                <a:srgbClr val="FFC000"/>
              </a:solidFill>
              <a:latin typeface="Arial" panose="020B0604020202020204" pitchFamily="34" charset="0"/>
              <a:cs typeface="Arial" panose="020B0604020202020204" pitchFamily="34" charset="0"/>
            </a:endParaRPr>
          </a:p>
          <a:p>
            <a:pPr algn="ctr"/>
            <a:endParaRPr lang="en-US" sz="1400" b="1" dirty="0">
              <a:solidFill>
                <a:srgbClr val="FFC000"/>
              </a:solidFill>
              <a:latin typeface="Arial" panose="020B0604020202020204" pitchFamily="34" charset="0"/>
              <a:cs typeface="Arial" panose="020B0604020202020204" pitchFamily="34" charset="0"/>
            </a:endParaRPr>
          </a:p>
          <a:p>
            <a:pPr algn="ctr"/>
            <a:r>
              <a:rPr lang="en-US" sz="1400" b="1" dirty="0">
                <a:solidFill>
                  <a:srgbClr val="FFC000"/>
                </a:solidFill>
                <a:latin typeface="Arial" panose="020B0604020202020204" pitchFamily="34" charset="0"/>
                <a:cs typeface="Arial" panose="020B0604020202020204" pitchFamily="34" charset="0"/>
              </a:rPr>
              <a:t>КАЗИНОГИЙН ТУХАЙ ХУУЛИЙН ТӨСӨЛ</a:t>
            </a:r>
          </a:p>
        </p:txBody>
      </p:sp>
      <p:sp>
        <p:nvSpPr>
          <p:cNvPr id="6" name="Graphic 9">
            <a:extLst>
              <a:ext uri="{FF2B5EF4-FFF2-40B4-BE49-F238E27FC236}">
                <a16:creationId xmlns:a16="http://schemas.microsoft.com/office/drawing/2014/main" id="{56A54B74-FE7D-3A54-A433-9CD566312EC2}"/>
              </a:ext>
            </a:extLst>
          </p:cNvPr>
          <p:cNvSpPr/>
          <p:nvPr/>
        </p:nvSpPr>
        <p:spPr>
          <a:xfrm flipV="1">
            <a:off x="1811301" y="3097433"/>
            <a:ext cx="574352" cy="663134"/>
          </a:xfrm>
          <a:custGeom>
            <a:avLst/>
            <a:gdLst>
              <a:gd name="connsiteX0" fmla="*/ 1199105 w 2421311"/>
              <a:gd name="connsiteY0" fmla="*/ 2777329 h 2795587"/>
              <a:gd name="connsiteX1" fmla="*/ 1177689 w 2421311"/>
              <a:gd name="connsiteY1" fmla="*/ 2732959 h 2795587"/>
              <a:gd name="connsiteX2" fmla="*/ 1092462 w 2421311"/>
              <a:gd name="connsiteY2" fmla="*/ 2517228 h 2795587"/>
              <a:gd name="connsiteX3" fmla="*/ 1099237 w 2421311"/>
              <a:gd name="connsiteY3" fmla="*/ 2485098 h 2795587"/>
              <a:gd name="connsiteX4" fmla="*/ 1130268 w 2421311"/>
              <a:gd name="connsiteY4" fmla="*/ 2447285 h 2795587"/>
              <a:gd name="connsiteX5" fmla="*/ 1140102 w 2421311"/>
              <a:gd name="connsiteY5" fmla="*/ 2439853 h 2795587"/>
              <a:gd name="connsiteX6" fmla="*/ 1115626 w 2421311"/>
              <a:gd name="connsiteY6" fmla="*/ 2437012 h 2795587"/>
              <a:gd name="connsiteX7" fmla="*/ 846179 w 2421311"/>
              <a:gd name="connsiteY7" fmla="*/ 2374500 h 2795587"/>
              <a:gd name="connsiteX8" fmla="*/ 635953 w 2421311"/>
              <a:gd name="connsiteY8" fmla="*/ 2254722 h 2795587"/>
              <a:gd name="connsiteX9" fmla="*/ 468122 w 2421311"/>
              <a:gd name="connsiteY9" fmla="*/ 2148277 h 2795587"/>
              <a:gd name="connsiteX10" fmla="*/ 418297 w 2421311"/>
              <a:gd name="connsiteY10" fmla="*/ 2117240 h 2795587"/>
              <a:gd name="connsiteX11" fmla="*/ 342468 w 2421311"/>
              <a:gd name="connsiteY11" fmla="*/ 2078116 h 2795587"/>
              <a:gd name="connsiteX12" fmla="*/ 197801 w 2421311"/>
              <a:gd name="connsiteY12" fmla="*/ 2152649 h 2795587"/>
              <a:gd name="connsiteX13" fmla="*/ 183378 w 2421311"/>
              <a:gd name="connsiteY13" fmla="*/ 2219314 h 2795587"/>
              <a:gd name="connsiteX14" fmla="*/ 203920 w 2421311"/>
              <a:gd name="connsiteY14" fmla="*/ 2283355 h 2795587"/>
              <a:gd name="connsiteX15" fmla="*/ 370439 w 2421311"/>
              <a:gd name="connsiteY15" fmla="*/ 2305213 h 2795587"/>
              <a:gd name="connsiteX16" fmla="*/ 389014 w 2421311"/>
              <a:gd name="connsiteY16" fmla="*/ 2278984 h 2795587"/>
              <a:gd name="connsiteX17" fmla="*/ 396007 w 2421311"/>
              <a:gd name="connsiteY17" fmla="*/ 2242264 h 2795587"/>
              <a:gd name="connsiteX18" fmla="*/ 390107 w 2421311"/>
              <a:gd name="connsiteY18" fmla="*/ 2207948 h 2795587"/>
              <a:gd name="connsiteX19" fmla="*/ 308377 w 2421311"/>
              <a:gd name="connsiteY19" fmla="*/ 2164452 h 2795587"/>
              <a:gd name="connsiteX20" fmla="*/ 264889 w 2421311"/>
              <a:gd name="connsiteY20" fmla="*/ 2223685 h 2795587"/>
              <a:gd name="connsiteX21" fmla="*/ 303788 w 2421311"/>
              <a:gd name="connsiteY21" fmla="*/ 2262809 h 2795587"/>
              <a:gd name="connsiteX22" fmla="*/ 300728 w 2421311"/>
              <a:gd name="connsiteY22" fmla="*/ 2274394 h 2795587"/>
              <a:gd name="connsiteX23" fmla="*/ 231454 w 2421311"/>
              <a:gd name="connsiteY23" fmla="*/ 2240078 h 2795587"/>
              <a:gd name="connsiteX24" fmla="*/ 237573 w 2421311"/>
              <a:gd name="connsiteY24" fmla="*/ 2157676 h 2795587"/>
              <a:gd name="connsiteX25" fmla="*/ 295702 w 2421311"/>
              <a:gd name="connsiteY25" fmla="*/ 2111994 h 2795587"/>
              <a:gd name="connsiteX26" fmla="*/ 365413 w 2421311"/>
              <a:gd name="connsiteY26" fmla="*/ 2110902 h 2795587"/>
              <a:gd name="connsiteX27" fmla="*/ 461348 w 2421311"/>
              <a:gd name="connsiteY27" fmla="*/ 2212756 h 2795587"/>
              <a:gd name="connsiteX28" fmla="*/ 461566 w 2421311"/>
              <a:gd name="connsiteY28" fmla="*/ 2281607 h 2795587"/>
              <a:gd name="connsiteX29" fmla="*/ 436217 w 2421311"/>
              <a:gd name="connsiteY29" fmla="*/ 2338654 h 2795587"/>
              <a:gd name="connsiteX30" fmla="*/ 333726 w 2421311"/>
              <a:gd name="connsiteY30" fmla="*/ 2407504 h 2795587"/>
              <a:gd name="connsiteX31" fmla="*/ 247844 w 2421311"/>
              <a:gd name="connsiteY31" fmla="*/ 2405537 h 2795587"/>
              <a:gd name="connsiteX32" fmla="*/ 107111 w 2421311"/>
              <a:gd name="connsiteY32" fmla="*/ 2261498 h 2795587"/>
              <a:gd name="connsiteX33" fmla="*/ 107329 w 2421311"/>
              <a:gd name="connsiteY33" fmla="*/ 2161610 h 2795587"/>
              <a:gd name="connsiteX34" fmla="*/ 319740 w 2421311"/>
              <a:gd name="connsiteY34" fmla="*/ 1996370 h 2795587"/>
              <a:gd name="connsiteX35" fmla="*/ 335912 w 2421311"/>
              <a:gd name="connsiteY35" fmla="*/ 1996370 h 2795587"/>
              <a:gd name="connsiteX36" fmla="*/ 335912 w 2421311"/>
              <a:gd name="connsiteY36" fmla="*/ 1983911 h 2795587"/>
              <a:gd name="connsiteX37" fmla="*/ 349023 w 2421311"/>
              <a:gd name="connsiteY37" fmla="*/ 1939541 h 2795587"/>
              <a:gd name="connsiteX38" fmla="*/ 356891 w 2421311"/>
              <a:gd name="connsiteY38" fmla="*/ 1904788 h 2795587"/>
              <a:gd name="connsiteX39" fmla="*/ 337004 w 2421311"/>
              <a:gd name="connsiteY39" fmla="*/ 1894296 h 2795587"/>
              <a:gd name="connsiteX40" fmla="*/ 319303 w 2421311"/>
              <a:gd name="connsiteY40" fmla="*/ 1900853 h 2795587"/>
              <a:gd name="connsiteX41" fmla="*/ 309032 w 2421311"/>
              <a:gd name="connsiteY41" fmla="*/ 1915498 h 2795587"/>
              <a:gd name="connsiteX42" fmla="*/ 302477 w 2421311"/>
              <a:gd name="connsiteY42" fmla="*/ 1920088 h 2795587"/>
              <a:gd name="connsiteX43" fmla="*/ 306410 w 2421311"/>
              <a:gd name="connsiteY43" fmla="*/ 1887958 h 2795587"/>
              <a:gd name="connsiteX44" fmla="*/ 309251 w 2421311"/>
              <a:gd name="connsiteY44" fmla="*/ 1869379 h 2795587"/>
              <a:gd name="connsiteX45" fmla="*/ 326515 w 2421311"/>
              <a:gd name="connsiteY45" fmla="*/ 1791567 h 2795587"/>
              <a:gd name="connsiteX46" fmla="*/ 333726 w 2421311"/>
              <a:gd name="connsiteY46" fmla="*/ 1786321 h 2795587"/>
              <a:gd name="connsiteX47" fmla="*/ 320396 w 2421311"/>
              <a:gd name="connsiteY47" fmla="*/ 1745885 h 2795587"/>
              <a:gd name="connsiteX48" fmla="*/ 280842 w 2421311"/>
              <a:gd name="connsiteY48" fmla="*/ 1629168 h 2795587"/>
              <a:gd name="connsiteX49" fmla="*/ 172451 w 2421311"/>
              <a:gd name="connsiteY49" fmla="*/ 1307866 h 2795587"/>
              <a:gd name="connsiteX50" fmla="*/ 95529 w 2421311"/>
              <a:gd name="connsiteY50" fmla="*/ 1080551 h 2795587"/>
              <a:gd name="connsiteX51" fmla="*/ 23851 w 2421311"/>
              <a:gd name="connsiteY51" fmla="*/ 868098 h 2795587"/>
              <a:gd name="connsiteX52" fmla="*/ -1061 w 2421311"/>
              <a:gd name="connsiteY52" fmla="*/ 805149 h 2795587"/>
              <a:gd name="connsiteX53" fmla="*/ -4995 w 2421311"/>
              <a:gd name="connsiteY53" fmla="*/ 802964 h 2795587"/>
              <a:gd name="connsiteX54" fmla="*/ 60783 w 2421311"/>
              <a:gd name="connsiteY54" fmla="*/ 736955 h 2795587"/>
              <a:gd name="connsiteX55" fmla="*/ 282372 w 2421311"/>
              <a:gd name="connsiteY55" fmla="*/ 639690 h 2795587"/>
              <a:gd name="connsiteX56" fmla="*/ 424416 w 2421311"/>
              <a:gd name="connsiteY56" fmla="*/ 641001 h 2795587"/>
              <a:gd name="connsiteX57" fmla="*/ 653217 w 2421311"/>
              <a:gd name="connsiteY57" fmla="*/ 749851 h 2795587"/>
              <a:gd name="connsiteX58" fmla="*/ 705227 w 2421311"/>
              <a:gd name="connsiteY58" fmla="*/ 803838 h 2795587"/>
              <a:gd name="connsiteX59" fmla="*/ 701075 w 2421311"/>
              <a:gd name="connsiteY59" fmla="*/ 805149 h 2795587"/>
              <a:gd name="connsiteX60" fmla="*/ 525377 w 2421311"/>
              <a:gd name="connsiteY60" fmla="*/ 1312238 h 2795587"/>
              <a:gd name="connsiteX61" fmla="*/ 365413 w 2421311"/>
              <a:gd name="connsiteY61" fmla="*/ 1785010 h 2795587"/>
              <a:gd name="connsiteX62" fmla="*/ 367380 w 2421311"/>
              <a:gd name="connsiteY62" fmla="*/ 1788726 h 2795587"/>
              <a:gd name="connsiteX63" fmla="*/ 390544 w 2421311"/>
              <a:gd name="connsiteY63" fmla="*/ 1814517 h 2795587"/>
              <a:gd name="connsiteX64" fmla="*/ 388796 w 2421311"/>
              <a:gd name="connsiteY64" fmla="*/ 1871783 h 2795587"/>
              <a:gd name="connsiteX65" fmla="*/ 387703 w 2421311"/>
              <a:gd name="connsiteY65" fmla="*/ 1896263 h 2795587"/>
              <a:gd name="connsiteX66" fmla="*/ 387703 w 2421311"/>
              <a:gd name="connsiteY66" fmla="*/ 1922492 h 2795587"/>
              <a:gd name="connsiteX67" fmla="*/ 374154 w 2421311"/>
              <a:gd name="connsiteY67" fmla="*/ 1946098 h 2795587"/>
              <a:gd name="connsiteX68" fmla="*/ 359076 w 2421311"/>
              <a:gd name="connsiteY68" fmla="*/ 1966862 h 2795587"/>
              <a:gd name="connsiteX69" fmla="*/ 349461 w 2421311"/>
              <a:gd name="connsiteY69" fmla="*/ 1997462 h 2795587"/>
              <a:gd name="connsiteX70" fmla="*/ 366287 w 2421311"/>
              <a:gd name="connsiteY70" fmla="*/ 2002927 h 2795587"/>
              <a:gd name="connsiteX71" fmla="*/ 469215 w 2421311"/>
              <a:gd name="connsiteY71" fmla="*/ 2054291 h 2795587"/>
              <a:gd name="connsiteX72" fmla="*/ 919824 w 2421311"/>
              <a:gd name="connsiteY72" fmla="*/ 2246417 h 2795587"/>
              <a:gd name="connsiteX73" fmla="*/ 1114315 w 2421311"/>
              <a:gd name="connsiteY73" fmla="*/ 2281170 h 2795587"/>
              <a:gd name="connsiteX74" fmla="*/ 1141850 w 2421311"/>
              <a:gd name="connsiteY74" fmla="*/ 2284011 h 2795587"/>
              <a:gd name="connsiteX75" fmla="*/ 1142724 w 2421311"/>
              <a:gd name="connsiteY75" fmla="*/ 2245542 h 2795587"/>
              <a:gd name="connsiteX76" fmla="*/ 1158458 w 2421311"/>
              <a:gd name="connsiteY76" fmla="*/ 2182812 h 2795587"/>
              <a:gd name="connsiteX77" fmla="*/ 1166107 w 2421311"/>
              <a:gd name="connsiteY77" fmla="*/ 2174069 h 2795587"/>
              <a:gd name="connsiteX78" fmla="*/ 1158458 w 2421311"/>
              <a:gd name="connsiteY78" fmla="*/ 2166638 h 2795587"/>
              <a:gd name="connsiteX79" fmla="*/ 1142069 w 2421311"/>
              <a:gd name="connsiteY79" fmla="*/ 2094509 h 2795587"/>
              <a:gd name="connsiteX80" fmla="*/ 1167418 w 2421311"/>
              <a:gd name="connsiteY80" fmla="*/ 2062378 h 2795587"/>
              <a:gd name="connsiteX81" fmla="*/ 1166762 w 2421311"/>
              <a:gd name="connsiteY81" fmla="*/ 2056477 h 2795587"/>
              <a:gd name="connsiteX82" fmla="*/ 1147969 w 2421311"/>
              <a:gd name="connsiteY82" fmla="*/ 2033527 h 2795587"/>
              <a:gd name="connsiteX83" fmla="*/ 1143380 w 2421311"/>
              <a:gd name="connsiteY83" fmla="*/ 2023691 h 2795587"/>
              <a:gd name="connsiteX84" fmla="*/ 1143380 w 2421311"/>
              <a:gd name="connsiteY84" fmla="*/ 1377809 h 2795587"/>
              <a:gd name="connsiteX85" fmla="*/ 1143380 w 2421311"/>
              <a:gd name="connsiteY85" fmla="*/ 731928 h 2795587"/>
              <a:gd name="connsiteX86" fmla="*/ 1148187 w 2421311"/>
              <a:gd name="connsiteY86" fmla="*/ 722966 h 2795587"/>
              <a:gd name="connsiteX87" fmla="*/ 1159988 w 2421311"/>
              <a:gd name="connsiteY87" fmla="*/ 707010 h 2795587"/>
              <a:gd name="connsiteX88" fmla="*/ 1166762 w 2421311"/>
              <a:gd name="connsiteY88" fmla="*/ 700016 h 2795587"/>
              <a:gd name="connsiteX89" fmla="*/ 1157147 w 2421311"/>
              <a:gd name="connsiteY89" fmla="*/ 689743 h 2795587"/>
              <a:gd name="connsiteX90" fmla="*/ 1145347 w 2421311"/>
              <a:gd name="connsiteY90" fmla="*/ 612150 h 2795587"/>
              <a:gd name="connsiteX91" fmla="*/ 1151465 w 2421311"/>
              <a:gd name="connsiteY91" fmla="*/ 599473 h 2795587"/>
              <a:gd name="connsiteX92" fmla="*/ 1127864 w 2421311"/>
              <a:gd name="connsiteY92" fmla="*/ 574993 h 2795587"/>
              <a:gd name="connsiteX93" fmla="*/ 878740 w 2421311"/>
              <a:gd name="connsiteY93" fmla="*/ 388113 h 2795587"/>
              <a:gd name="connsiteX94" fmla="*/ 595525 w 2421311"/>
              <a:gd name="connsiteY94" fmla="*/ 318826 h 2795587"/>
              <a:gd name="connsiteX95" fmla="*/ 578043 w 2421311"/>
              <a:gd name="connsiteY95" fmla="*/ 314017 h 2795587"/>
              <a:gd name="connsiteX96" fmla="*/ 575202 w 2421311"/>
              <a:gd name="connsiteY96" fmla="*/ 279045 h 2795587"/>
              <a:gd name="connsiteX97" fmla="*/ 575202 w 2421311"/>
              <a:gd name="connsiteY97" fmla="*/ 247789 h 2795587"/>
              <a:gd name="connsiteX98" fmla="*/ 472056 w 2421311"/>
              <a:gd name="connsiteY98" fmla="*/ 247789 h 2795587"/>
              <a:gd name="connsiteX99" fmla="*/ 368910 w 2421311"/>
              <a:gd name="connsiteY99" fmla="*/ 247789 h 2795587"/>
              <a:gd name="connsiteX100" fmla="*/ 363228 w 2421311"/>
              <a:gd name="connsiteY100" fmla="*/ 238172 h 2795587"/>
              <a:gd name="connsiteX101" fmla="*/ 355142 w 2421311"/>
              <a:gd name="connsiteY101" fmla="*/ 168666 h 2795587"/>
              <a:gd name="connsiteX102" fmla="*/ 356016 w 2421311"/>
              <a:gd name="connsiteY102" fmla="*/ 140689 h 2795587"/>
              <a:gd name="connsiteX103" fmla="*/ 286087 w 2421311"/>
              <a:gd name="connsiteY103" fmla="*/ 140689 h 2795587"/>
              <a:gd name="connsiteX104" fmla="*/ 215939 w 2421311"/>
              <a:gd name="connsiteY104" fmla="*/ 140689 h 2795587"/>
              <a:gd name="connsiteX105" fmla="*/ 210694 w 2421311"/>
              <a:gd name="connsiteY105" fmla="*/ 133695 h 2795587"/>
              <a:gd name="connsiteX106" fmla="*/ 202390 w 2421311"/>
              <a:gd name="connsiteY106" fmla="*/ 117739 h 2795587"/>
              <a:gd name="connsiteX107" fmla="*/ 201297 w 2421311"/>
              <a:gd name="connsiteY107" fmla="*/ 25501 h 2795587"/>
              <a:gd name="connsiteX108" fmla="*/ 203264 w 2421311"/>
              <a:gd name="connsiteY108" fmla="*/ -5755 h 2795587"/>
              <a:gd name="connsiteX109" fmla="*/ 1205661 w 2421311"/>
              <a:gd name="connsiteY109" fmla="*/ -5755 h 2795587"/>
              <a:gd name="connsiteX110" fmla="*/ 2208276 w 2421311"/>
              <a:gd name="connsiteY110" fmla="*/ -5755 h 2795587"/>
              <a:gd name="connsiteX111" fmla="*/ 2209806 w 2421311"/>
              <a:gd name="connsiteY111" fmla="*/ 32058 h 2795587"/>
              <a:gd name="connsiteX112" fmla="*/ 2197350 w 2421311"/>
              <a:gd name="connsiteY112" fmla="*/ 133695 h 2795587"/>
              <a:gd name="connsiteX113" fmla="*/ 2192979 w 2421311"/>
              <a:gd name="connsiteY113" fmla="*/ 140689 h 2795587"/>
              <a:gd name="connsiteX114" fmla="*/ 2124798 w 2421311"/>
              <a:gd name="connsiteY114" fmla="*/ 140689 h 2795587"/>
              <a:gd name="connsiteX115" fmla="*/ 2056398 w 2421311"/>
              <a:gd name="connsiteY115" fmla="*/ 140689 h 2795587"/>
              <a:gd name="connsiteX116" fmla="*/ 2056616 w 2421311"/>
              <a:gd name="connsiteY116" fmla="*/ 177409 h 2795587"/>
              <a:gd name="connsiteX117" fmla="*/ 2044379 w 2421311"/>
              <a:gd name="connsiteY117" fmla="*/ 241888 h 2795587"/>
              <a:gd name="connsiteX118" fmla="*/ 2040226 w 2421311"/>
              <a:gd name="connsiteY118" fmla="*/ 247789 h 2795587"/>
              <a:gd name="connsiteX119" fmla="*/ 1937736 w 2421311"/>
              <a:gd name="connsiteY119" fmla="*/ 247789 h 2795587"/>
              <a:gd name="connsiteX120" fmla="*/ 1835464 w 2421311"/>
              <a:gd name="connsiteY120" fmla="*/ 247789 h 2795587"/>
              <a:gd name="connsiteX121" fmla="*/ 1836557 w 2421311"/>
              <a:gd name="connsiteY121" fmla="*/ 274674 h 2795587"/>
              <a:gd name="connsiteX122" fmla="*/ 1834371 w 2421311"/>
              <a:gd name="connsiteY122" fmla="*/ 309427 h 2795587"/>
              <a:gd name="connsiteX123" fmla="*/ 1816015 w 2421311"/>
              <a:gd name="connsiteY123" fmla="*/ 318826 h 2795587"/>
              <a:gd name="connsiteX124" fmla="*/ 1532363 w 2421311"/>
              <a:gd name="connsiteY124" fmla="*/ 388113 h 2795587"/>
              <a:gd name="connsiteX125" fmla="*/ 1282146 w 2421311"/>
              <a:gd name="connsiteY125" fmla="*/ 576085 h 2795587"/>
              <a:gd name="connsiteX126" fmla="*/ 1259856 w 2421311"/>
              <a:gd name="connsiteY126" fmla="*/ 599691 h 2795587"/>
              <a:gd name="connsiteX127" fmla="*/ 1266194 w 2421311"/>
              <a:gd name="connsiteY127" fmla="*/ 612150 h 2795587"/>
              <a:gd name="connsiteX128" fmla="*/ 1254174 w 2421311"/>
              <a:gd name="connsiteY128" fmla="*/ 689743 h 2795587"/>
              <a:gd name="connsiteX129" fmla="*/ 1244559 w 2421311"/>
              <a:gd name="connsiteY129" fmla="*/ 700016 h 2795587"/>
              <a:gd name="connsiteX130" fmla="*/ 1251771 w 2421311"/>
              <a:gd name="connsiteY130" fmla="*/ 707229 h 2795587"/>
              <a:gd name="connsiteX131" fmla="*/ 1263353 w 2421311"/>
              <a:gd name="connsiteY131" fmla="*/ 724278 h 2795587"/>
              <a:gd name="connsiteX132" fmla="*/ 1267942 w 2421311"/>
              <a:gd name="connsiteY132" fmla="*/ 734113 h 2795587"/>
              <a:gd name="connsiteX133" fmla="*/ 1267942 w 2421311"/>
              <a:gd name="connsiteY133" fmla="*/ 1378902 h 2795587"/>
              <a:gd name="connsiteX134" fmla="*/ 1267942 w 2421311"/>
              <a:gd name="connsiteY134" fmla="*/ 2023691 h 2795587"/>
              <a:gd name="connsiteX135" fmla="*/ 1263353 w 2421311"/>
              <a:gd name="connsiteY135" fmla="*/ 2033527 h 2795587"/>
              <a:gd name="connsiteX136" fmla="*/ 1244559 w 2421311"/>
              <a:gd name="connsiteY136" fmla="*/ 2056477 h 2795587"/>
              <a:gd name="connsiteX137" fmla="*/ 1243903 w 2421311"/>
              <a:gd name="connsiteY137" fmla="*/ 2062378 h 2795587"/>
              <a:gd name="connsiteX138" fmla="*/ 1255486 w 2421311"/>
              <a:gd name="connsiteY138" fmla="*/ 2072651 h 2795587"/>
              <a:gd name="connsiteX139" fmla="*/ 1254611 w 2421311"/>
              <a:gd name="connsiteY139" fmla="*/ 2164670 h 2795587"/>
              <a:gd name="connsiteX140" fmla="*/ 1244996 w 2421311"/>
              <a:gd name="connsiteY140" fmla="*/ 2174943 h 2795587"/>
              <a:gd name="connsiteX141" fmla="*/ 1251552 w 2421311"/>
              <a:gd name="connsiteY141" fmla="*/ 2181063 h 2795587"/>
              <a:gd name="connsiteX142" fmla="*/ 1268597 w 2421311"/>
              <a:gd name="connsiteY142" fmla="*/ 2245761 h 2795587"/>
              <a:gd name="connsiteX143" fmla="*/ 1269471 w 2421311"/>
              <a:gd name="connsiteY143" fmla="*/ 2284011 h 2795587"/>
              <a:gd name="connsiteX144" fmla="*/ 1275153 w 2421311"/>
              <a:gd name="connsiteY144" fmla="*/ 2283355 h 2795587"/>
              <a:gd name="connsiteX145" fmla="*/ 1312740 w 2421311"/>
              <a:gd name="connsiteY145" fmla="*/ 2279421 h 2795587"/>
              <a:gd name="connsiteX146" fmla="*/ 1578036 w 2421311"/>
              <a:gd name="connsiteY146" fmla="*/ 2221281 h 2795587"/>
              <a:gd name="connsiteX147" fmla="*/ 1961337 w 2421311"/>
              <a:gd name="connsiteY147" fmla="*/ 2043800 h 2795587"/>
              <a:gd name="connsiteX148" fmla="*/ 2053120 w 2421311"/>
              <a:gd name="connsiteY148" fmla="*/ 2000741 h 2795587"/>
              <a:gd name="connsiteX149" fmla="*/ 2062298 w 2421311"/>
              <a:gd name="connsiteY149" fmla="*/ 1994184 h 2795587"/>
              <a:gd name="connsiteX150" fmla="*/ 2046345 w 2421311"/>
              <a:gd name="connsiteY150" fmla="*/ 1957901 h 2795587"/>
              <a:gd name="connsiteX151" fmla="*/ 2023618 w 2421311"/>
              <a:gd name="connsiteY151" fmla="*/ 1895826 h 2795587"/>
              <a:gd name="connsiteX152" fmla="*/ 2022526 w 2421311"/>
              <a:gd name="connsiteY152" fmla="*/ 1872002 h 2795587"/>
              <a:gd name="connsiteX153" fmla="*/ 2020777 w 2421311"/>
              <a:gd name="connsiteY153" fmla="*/ 1814517 h 2795587"/>
              <a:gd name="connsiteX154" fmla="*/ 2043941 w 2421311"/>
              <a:gd name="connsiteY154" fmla="*/ 1788726 h 2795587"/>
              <a:gd name="connsiteX155" fmla="*/ 2045908 w 2421311"/>
              <a:gd name="connsiteY155" fmla="*/ 1785010 h 2795587"/>
              <a:gd name="connsiteX156" fmla="*/ 1885944 w 2421311"/>
              <a:gd name="connsiteY156" fmla="*/ 1312238 h 2795587"/>
              <a:gd name="connsiteX157" fmla="*/ 1710246 w 2421311"/>
              <a:gd name="connsiteY157" fmla="*/ 805149 h 2795587"/>
              <a:gd name="connsiteX158" fmla="*/ 1706094 w 2421311"/>
              <a:gd name="connsiteY158" fmla="*/ 803838 h 2795587"/>
              <a:gd name="connsiteX159" fmla="*/ 1758104 w 2421311"/>
              <a:gd name="connsiteY159" fmla="*/ 749851 h 2795587"/>
              <a:gd name="connsiteX160" fmla="*/ 1986905 w 2421311"/>
              <a:gd name="connsiteY160" fmla="*/ 641001 h 2795587"/>
              <a:gd name="connsiteX161" fmla="*/ 2128950 w 2421311"/>
              <a:gd name="connsiteY161" fmla="*/ 639690 h 2795587"/>
              <a:gd name="connsiteX162" fmla="*/ 2350539 w 2421311"/>
              <a:gd name="connsiteY162" fmla="*/ 736955 h 2795587"/>
              <a:gd name="connsiteX163" fmla="*/ 2416317 w 2421311"/>
              <a:gd name="connsiteY163" fmla="*/ 802964 h 2795587"/>
              <a:gd name="connsiteX164" fmla="*/ 2412602 w 2421311"/>
              <a:gd name="connsiteY164" fmla="*/ 805149 h 2795587"/>
              <a:gd name="connsiteX165" fmla="*/ 2387471 w 2421311"/>
              <a:gd name="connsiteY165" fmla="*/ 868098 h 2795587"/>
              <a:gd name="connsiteX166" fmla="*/ 2315793 w 2421311"/>
              <a:gd name="connsiteY166" fmla="*/ 1080551 h 2795587"/>
              <a:gd name="connsiteX167" fmla="*/ 2238870 w 2421311"/>
              <a:gd name="connsiteY167" fmla="*/ 1307866 h 2795587"/>
              <a:gd name="connsiteX168" fmla="*/ 2130479 w 2421311"/>
              <a:gd name="connsiteY168" fmla="*/ 1629168 h 2795587"/>
              <a:gd name="connsiteX169" fmla="*/ 2090925 w 2421311"/>
              <a:gd name="connsiteY169" fmla="*/ 1745885 h 2795587"/>
              <a:gd name="connsiteX170" fmla="*/ 2077595 w 2421311"/>
              <a:gd name="connsiteY170" fmla="*/ 1786321 h 2795587"/>
              <a:gd name="connsiteX171" fmla="*/ 2084807 w 2421311"/>
              <a:gd name="connsiteY171" fmla="*/ 1791567 h 2795587"/>
              <a:gd name="connsiteX172" fmla="*/ 2102071 w 2421311"/>
              <a:gd name="connsiteY172" fmla="*/ 1869379 h 2795587"/>
              <a:gd name="connsiteX173" fmla="*/ 2104911 w 2421311"/>
              <a:gd name="connsiteY173" fmla="*/ 1887958 h 2795587"/>
              <a:gd name="connsiteX174" fmla="*/ 2108845 w 2421311"/>
              <a:gd name="connsiteY174" fmla="*/ 1920088 h 2795587"/>
              <a:gd name="connsiteX175" fmla="*/ 2102289 w 2421311"/>
              <a:gd name="connsiteY175" fmla="*/ 1915498 h 2795587"/>
              <a:gd name="connsiteX176" fmla="*/ 2092018 w 2421311"/>
              <a:gd name="connsiteY176" fmla="*/ 1900853 h 2795587"/>
              <a:gd name="connsiteX177" fmla="*/ 2074317 w 2421311"/>
              <a:gd name="connsiteY177" fmla="*/ 1894296 h 2795587"/>
              <a:gd name="connsiteX178" fmla="*/ 2054431 w 2421311"/>
              <a:gd name="connsiteY178" fmla="*/ 1904788 h 2795587"/>
              <a:gd name="connsiteX179" fmla="*/ 2062298 w 2421311"/>
              <a:gd name="connsiteY179" fmla="*/ 1939541 h 2795587"/>
              <a:gd name="connsiteX180" fmla="*/ 2075410 w 2421311"/>
              <a:gd name="connsiteY180" fmla="*/ 1983911 h 2795587"/>
              <a:gd name="connsiteX181" fmla="*/ 2075410 w 2421311"/>
              <a:gd name="connsiteY181" fmla="*/ 1996370 h 2795587"/>
              <a:gd name="connsiteX182" fmla="*/ 2091581 w 2421311"/>
              <a:gd name="connsiteY182" fmla="*/ 1996370 h 2795587"/>
              <a:gd name="connsiteX183" fmla="*/ 2303992 w 2421311"/>
              <a:gd name="connsiteY183" fmla="*/ 2161610 h 2795587"/>
              <a:gd name="connsiteX184" fmla="*/ 2304211 w 2421311"/>
              <a:gd name="connsiteY184" fmla="*/ 2261498 h 2795587"/>
              <a:gd name="connsiteX185" fmla="*/ 2177463 w 2421311"/>
              <a:gd name="connsiteY185" fmla="*/ 2400947 h 2795587"/>
              <a:gd name="connsiteX186" fmla="*/ 2003513 w 2421311"/>
              <a:gd name="connsiteY186" fmla="*/ 2369473 h 2795587"/>
              <a:gd name="connsiteX187" fmla="*/ 1949755 w 2421311"/>
              <a:gd name="connsiteY187" fmla="*/ 2280951 h 2795587"/>
              <a:gd name="connsiteX188" fmla="*/ 1949974 w 2421311"/>
              <a:gd name="connsiteY188" fmla="*/ 2212756 h 2795587"/>
              <a:gd name="connsiteX189" fmla="*/ 2045908 w 2421311"/>
              <a:gd name="connsiteY189" fmla="*/ 2110902 h 2795587"/>
              <a:gd name="connsiteX190" fmla="*/ 2115619 w 2421311"/>
              <a:gd name="connsiteY190" fmla="*/ 2111994 h 2795587"/>
              <a:gd name="connsiteX191" fmla="*/ 2173748 w 2421311"/>
              <a:gd name="connsiteY191" fmla="*/ 2157676 h 2795587"/>
              <a:gd name="connsiteX192" fmla="*/ 2179867 w 2421311"/>
              <a:gd name="connsiteY192" fmla="*/ 2240078 h 2795587"/>
              <a:gd name="connsiteX193" fmla="*/ 2110593 w 2421311"/>
              <a:gd name="connsiteY193" fmla="*/ 2274394 h 2795587"/>
              <a:gd name="connsiteX194" fmla="*/ 2107534 w 2421311"/>
              <a:gd name="connsiteY194" fmla="*/ 2262809 h 2795587"/>
              <a:gd name="connsiteX195" fmla="*/ 2146432 w 2421311"/>
              <a:gd name="connsiteY195" fmla="*/ 2223685 h 2795587"/>
              <a:gd name="connsiteX196" fmla="*/ 2102945 w 2421311"/>
              <a:gd name="connsiteY196" fmla="*/ 2164452 h 2795587"/>
              <a:gd name="connsiteX197" fmla="*/ 2021214 w 2421311"/>
              <a:gd name="connsiteY197" fmla="*/ 2207948 h 2795587"/>
              <a:gd name="connsiteX198" fmla="*/ 2015314 w 2421311"/>
              <a:gd name="connsiteY198" fmla="*/ 2242264 h 2795587"/>
              <a:gd name="connsiteX199" fmla="*/ 2022307 w 2421311"/>
              <a:gd name="connsiteY199" fmla="*/ 2278984 h 2795587"/>
              <a:gd name="connsiteX200" fmla="*/ 2140095 w 2421311"/>
              <a:gd name="connsiteY200" fmla="*/ 2332097 h 2795587"/>
              <a:gd name="connsiteX201" fmla="*/ 2225103 w 2421311"/>
              <a:gd name="connsiteY201" fmla="*/ 2245542 h 2795587"/>
              <a:gd name="connsiteX202" fmla="*/ 2224884 w 2421311"/>
              <a:gd name="connsiteY202" fmla="*/ 2181282 h 2795587"/>
              <a:gd name="connsiteX203" fmla="*/ 2098356 w 2421311"/>
              <a:gd name="connsiteY203" fmla="*/ 2076149 h 2795587"/>
              <a:gd name="connsiteX204" fmla="*/ 1993024 w 2421311"/>
              <a:gd name="connsiteY204" fmla="*/ 2117240 h 2795587"/>
              <a:gd name="connsiteX205" fmla="*/ 1943199 w 2421311"/>
              <a:gd name="connsiteY205" fmla="*/ 2148277 h 2795587"/>
              <a:gd name="connsiteX206" fmla="*/ 1775368 w 2421311"/>
              <a:gd name="connsiteY206" fmla="*/ 2254722 h 2795587"/>
              <a:gd name="connsiteX207" fmla="*/ 1565142 w 2421311"/>
              <a:gd name="connsiteY207" fmla="*/ 2374500 h 2795587"/>
              <a:gd name="connsiteX208" fmla="*/ 1295914 w 2421311"/>
              <a:gd name="connsiteY208" fmla="*/ 2437012 h 2795587"/>
              <a:gd name="connsiteX209" fmla="*/ 1271220 w 2421311"/>
              <a:gd name="connsiteY209" fmla="*/ 2439853 h 2795587"/>
              <a:gd name="connsiteX210" fmla="*/ 1281054 w 2421311"/>
              <a:gd name="connsiteY210" fmla="*/ 2447285 h 2795587"/>
              <a:gd name="connsiteX211" fmla="*/ 1312085 w 2421311"/>
              <a:gd name="connsiteY211" fmla="*/ 2485098 h 2795587"/>
              <a:gd name="connsiteX212" fmla="*/ 1318204 w 2421311"/>
              <a:gd name="connsiteY212" fmla="*/ 2523129 h 2795587"/>
              <a:gd name="connsiteX213" fmla="*/ 1235381 w 2421311"/>
              <a:gd name="connsiteY213" fmla="*/ 2729462 h 2795587"/>
              <a:gd name="connsiteX214" fmla="*/ 1207846 w 2421311"/>
              <a:gd name="connsiteY214" fmla="*/ 2786728 h 2795587"/>
              <a:gd name="connsiteX215" fmla="*/ 1199105 w 2421311"/>
              <a:gd name="connsiteY215" fmla="*/ 2777329 h 2795587"/>
              <a:gd name="connsiteX216" fmla="*/ 375029 w 2421311"/>
              <a:gd name="connsiteY216" fmla="*/ 1859980 h 2795587"/>
              <a:gd name="connsiteX217" fmla="*/ 337660 w 2421311"/>
              <a:gd name="connsiteY217" fmla="*/ 1797469 h 2795587"/>
              <a:gd name="connsiteX218" fmla="*/ 324111 w 2421311"/>
              <a:gd name="connsiteY218" fmla="*/ 1859980 h 2795587"/>
              <a:gd name="connsiteX219" fmla="*/ 331978 w 2421311"/>
              <a:gd name="connsiteY219" fmla="*/ 1867193 h 2795587"/>
              <a:gd name="connsiteX220" fmla="*/ 363665 w 2421311"/>
              <a:gd name="connsiteY220" fmla="*/ 1868067 h 2795587"/>
              <a:gd name="connsiteX221" fmla="*/ 371095 w 2421311"/>
              <a:gd name="connsiteY221" fmla="*/ 1870253 h 2795587"/>
              <a:gd name="connsiteX222" fmla="*/ 375029 w 2421311"/>
              <a:gd name="connsiteY222" fmla="*/ 1859980 h 2795587"/>
              <a:gd name="connsiteX223" fmla="*/ 2064265 w 2421311"/>
              <a:gd name="connsiteY223" fmla="*/ 1864789 h 2795587"/>
              <a:gd name="connsiteX224" fmla="*/ 2079343 w 2421311"/>
              <a:gd name="connsiteY224" fmla="*/ 1867193 h 2795587"/>
              <a:gd name="connsiteX225" fmla="*/ 2087210 w 2421311"/>
              <a:gd name="connsiteY225" fmla="*/ 1859980 h 2795587"/>
              <a:gd name="connsiteX226" fmla="*/ 2073662 w 2421311"/>
              <a:gd name="connsiteY226" fmla="*/ 1797469 h 2795587"/>
              <a:gd name="connsiteX227" fmla="*/ 2034545 w 2421311"/>
              <a:gd name="connsiteY227" fmla="*/ 1846429 h 2795587"/>
              <a:gd name="connsiteX228" fmla="*/ 2037823 w 2421311"/>
              <a:gd name="connsiteY228" fmla="*/ 1865663 h 2795587"/>
              <a:gd name="connsiteX229" fmla="*/ 2046782 w 2421311"/>
              <a:gd name="connsiteY229" fmla="*/ 1868286 h 2795587"/>
              <a:gd name="connsiteX230" fmla="*/ 2064265 w 2421311"/>
              <a:gd name="connsiteY230" fmla="*/ 1864789 h 2795587"/>
              <a:gd name="connsiteX231" fmla="*/ 340282 w 2421311"/>
              <a:gd name="connsiteY231" fmla="*/ 1269616 h 2795587"/>
              <a:gd name="connsiteX232" fmla="*/ 340282 w 2421311"/>
              <a:gd name="connsiteY232" fmla="*/ 805149 h 2795587"/>
              <a:gd name="connsiteX233" fmla="*/ 181630 w 2421311"/>
              <a:gd name="connsiteY233" fmla="*/ 805149 h 2795587"/>
              <a:gd name="connsiteX234" fmla="*/ 24507 w 2421311"/>
              <a:gd name="connsiteY234" fmla="*/ 807335 h 2795587"/>
              <a:gd name="connsiteX235" fmla="*/ 48982 w 2421311"/>
              <a:gd name="connsiteY235" fmla="*/ 877715 h 2795587"/>
              <a:gd name="connsiteX236" fmla="*/ 150817 w 2421311"/>
              <a:gd name="connsiteY236" fmla="*/ 1180001 h 2795587"/>
              <a:gd name="connsiteX237" fmla="*/ 204575 w 2421311"/>
              <a:gd name="connsiteY237" fmla="*/ 1339122 h 2795587"/>
              <a:gd name="connsiteX238" fmla="*/ 257241 w 2421311"/>
              <a:gd name="connsiteY238" fmla="*/ 1494746 h 2795587"/>
              <a:gd name="connsiteX239" fmla="*/ 309688 w 2421311"/>
              <a:gd name="connsiteY239" fmla="*/ 1650588 h 2795587"/>
              <a:gd name="connsiteX240" fmla="*/ 339190 w 2421311"/>
              <a:gd name="connsiteY240" fmla="*/ 1734083 h 2795587"/>
              <a:gd name="connsiteX241" fmla="*/ 340282 w 2421311"/>
              <a:gd name="connsiteY241" fmla="*/ 1269616 h 2795587"/>
              <a:gd name="connsiteX242" fmla="*/ 530403 w 2421311"/>
              <a:gd name="connsiteY242" fmla="*/ 1232459 h 2795587"/>
              <a:gd name="connsiteX243" fmla="*/ 673977 w 2421311"/>
              <a:gd name="connsiteY243" fmla="*/ 807991 h 2795587"/>
              <a:gd name="connsiteX244" fmla="*/ 517510 w 2421311"/>
              <a:gd name="connsiteY244" fmla="*/ 805149 h 2795587"/>
              <a:gd name="connsiteX245" fmla="*/ 359950 w 2421311"/>
              <a:gd name="connsiteY245" fmla="*/ 805149 h 2795587"/>
              <a:gd name="connsiteX246" fmla="*/ 360168 w 2421311"/>
              <a:gd name="connsiteY246" fmla="*/ 1270272 h 2795587"/>
              <a:gd name="connsiteX247" fmla="*/ 360168 w 2421311"/>
              <a:gd name="connsiteY247" fmla="*/ 1735175 h 2795587"/>
              <a:gd name="connsiteX248" fmla="*/ 374154 w 2421311"/>
              <a:gd name="connsiteY248" fmla="*/ 1694739 h 2795587"/>
              <a:gd name="connsiteX249" fmla="*/ 530403 w 2421311"/>
              <a:gd name="connsiteY249" fmla="*/ 1232459 h 2795587"/>
              <a:gd name="connsiteX250" fmla="*/ 2051372 w 2421311"/>
              <a:gd name="connsiteY250" fmla="*/ 1269616 h 2795587"/>
              <a:gd name="connsiteX251" fmla="*/ 2051372 w 2421311"/>
              <a:gd name="connsiteY251" fmla="*/ 805149 h 2795587"/>
              <a:gd name="connsiteX252" fmla="*/ 1893811 w 2421311"/>
              <a:gd name="connsiteY252" fmla="*/ 805149 h 2795587"/>
              <a:gd name="connsiteX253" fmla="*/ 1737344 w 2421311"/>
              <a:gd name="connsiteY253" fmla="*/ 807991 h 2795587"/>
              <a:gd name="connsiteX254" fmla="*/ 2036949 w 2421311"/>
              <a:gd name="connsiteY254" fmla="*/ 1694084 h 2795587"/>
              <a:gd name="connsiteX255" fmla="*/ 2050934 w 2421311"/>
              <a:gd name="connsiteY255" fmla="*/ 1734083 h 2795587"/>
              <a:gd name="connsiteX256" fmla="*/ 2051372 w 2421311"/>
              <a:gd name="connsiteY256" fmla="*/ 1269616 h 2795587"/>
              <a:gd name="connsiteX257" fmla="*/ 2076065 w 2421311"/>
              <a:gd name="connsiteY257" fmla="*/ 1727088 h 2795587"/>
              <a:gd name="connsiteX258" fmla="*/ 2103819 w 2421311"/>
              <a:gd name="connsiteY258" fmla="*/ 1643375 h 2795587"/>
              <a:gd name="connsiteX259" fmla="*/ 2156266 w 2421311"/>
              <a:gd name="connsiteY259" fmla="*/ 1488188 h 2795587"/>
              <a:gd name="connsiteX260" fmla="*/ 2234937 w 2421311"/>
              <a:gd name="connsiteY260" fmla="*/ 1255409 h 2795587"/>
              <a:gd name="connsiteX261" fmla="*/ 2313607 w 2421311"/>
              <a:gd name="connsiteY261" fmla="*/ 1022629 h 2795587"/>
              <a:gd name="connsiteX262" fmla="*/ 2362340 w 2421311"/>
              <a:gd name="connsiteY262" fmla="*/ 877715 h 2795587"/>
              <a:gd name="connsiteX263" fmla="*/ 2386815 w 2421311"/>
              <a:gd name="connsiteY263" fmla="*/ 807335 h 2795587"/>
              <a:gd name="connsiteX264" fmla="*/ 2229692 w 2421311"/>
              <a:gd name="connsiteY264" fmla="*/ 805149 h 2795587"/>
              <a:gd name="connsiteX265" fmla="*/ 2071039 w 2421311"/>
              <a:gd name="connsiteY265" fmla="*/ 805149 h 2795587"/>
              <a:gd name="connsiteX266" fmla="*/ 2071039 w 2421311"/>
              <a:gd name="connsiteY266" fmla="*/ 1269835 h 2795587"/>
              <a:gd name="connsiteX267" fmla="*/ 2073006 w 2421311"/>
              <a:gd name="connsiteY267" fmla="*/ 1733208 h 2795587"/>
              <a:gd name="connsiteX268" fmla="*/ 2076065 w 2421311"/>
              <a:gd name="connsiteY268" fmla="*/ 1727088 h 2795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Lst>
            <a:rect l="l" t="t" r="r" b="b"/>
            <a:pathLst>
              <a:path w="2421311" h="2795587">
                <a:moveTo>
                  <a:pt x="1199105" y="2777329"/>
                </a:moveTo>
                <a:cubicBezTo>
                  <a:pt x="1196264" y="2770335"/>
                  <a:pt x="1186649" y="2750445"/>
                  <a:pt x="1177689" y="2732959"/>
                </a:cubicBezTo>
                <a:cubicBezTo>
                  <a:pt x="1102952" y="2588045"/>
                  <a:pt x="1090496" y="2556352"/>
                  <a:pt x="1092462" y="2517228"/>
                </a:cubicBezTo>
                <a:cubicBezTo>
                  <a:pt x="1093118" y="2502365"/>
                  <a:pt x="1094648" y="2495152"/>
                  <a:pt x="1099237" y="2485098"/>
                </a:cubicBezTo>
                <a:cubicBezTo>
                  <a:pt x="1106885" y="2468486"/>
                  <a:pt x="1117812" y="2455153"/>
                  <a:pt x="1130268" y="2447285"/>
                </a:cubicBezTo>
                <a:cubicBezTo>
                  <a:pt x="1135513" y="2444006"/>
                  <a:pt x="1139883" y="2440509"/>
                  <a:pt x="1140102" y="2439853"/>
                </a:cubicBezTo>
                <a:cubicBezTo>
                  <a:pt x="1140102" y="2439197"/>
                  <a:pt x="1128957" y="2437886"/>
                  <a:pt x="1115626" y="2437012"/>
                </a:cubicBezTo>
                <a:cubicBezTo>
                  <a:pt x="1024281" y="2431766"/>
                  <a:pt x="927254" y="2409253"/>
                  <a:pt x="846179" y="2374500"/>
                </a:cubicBezTo>
                <a:cubicBezTo>
                  <a:pt x="790017" y="2350457"/>
                  <a:pt x="742596" y="2323354"/>
                  <a:pt x="635953" y="2254722"/>
                </a:cubicBezTo>
                <a:cubicBezTo>
                  <a:pt x="550508" y="2199642"/>
                  <a:pt x="482108" y="2156365"/>
                  <a:pt x="468122" y="2148277"/>
                </a:cubicBezTo>
                <a:cubicBezTo>
                  <a:pt x="462222" y="2144999"/>
                  <a:pt x="439713" y="2130792"/>
                  <a:pt x="418297" y="2117240"/>
                </a:cubicBezTo>
                <a:cubicBezTo>
                  <a:pt x="375684" y="2089919"/>
                  <a:pt x="363665" y="2083580"/>
                  <a:pt x="342468" y="2078116"/>
                </a:cubicBezTo>
                <a:cubicBezTo>
                  <a:pt x="293735" y="2065657"/>
                  <a:pt x="224898" y="2101066"/>
                  <a:pt x="197801" y="2152649"/>
                </a:cubicBezTo>
                <a:cubicBezTo>
                  <a:pt x="186000" y="2175599"/>
                  <a:pt x="182285" y="2191992"/>
                  <a:pt x="183378" y="2219314"/>
                </a:cubicBezTo>
                <a:cubicBezTo>
                  <a:pt x="184470" y="2246854"/>
                  <a:pt x="189278" y="2261935"/>
                  <a:pt x="203920" y="2283355"/>
                </a:cubicBezTo>
                <a:cubicBezTo>
                  <a:pt x="244566" y="2342807"/>
                  <a:pt x="321926" y="2352861"/>
                  <a:pt x="370439" y="2305213"/>
                </a:cubicBezTo>
                <a:cubicBezTo>
                  <a:pt x="377651" y="2298218"/>
                  <a:pt x="384644" y="2288164"/>
                  <a:pt x="389014" y="2278984"/>
                </a:cubicBezTo>
                <a:cubicBezTo>
                  <a:pt x="395352" y="2265432"/>
                  <a:pt x="396007" y="2262372"/>
                  <a:pt x="396007" y="2242264"/>
                </a:cubicBezTo>
                <a:cubicBezTo>
                  <a:pt x="396007" y="2223248"/>
                  <a:pt x="395352" y="2218876"/>
                  <a:pt x="390107" y="2207948"/>
                </a:cubicBezTo>
                <a:cubicBezTo>
                  <a:pt x="374810" y="2175162"/>
                  <a:pt x="339190" y="2156146"/>
                  <a:pt x="308377" y="2164452"/>
                </a:cubicBezTo>
                <a:cubicBezTo>
                  <a:pt x="281716" y="2171665"/>
                  <a:pt x="260956" y="2199861"/>
                  <a:pt x="264889" y="2223685"/>
                </a:cubicBezTo>
                <a:cubicBezTo>
                  <a:pt x="267949" y="2241608"/>
                  <a:pt x="279749" y="2253411"/>
                  <a:pt x="303788" y="2262809"/>
                </a:cubicBezTo>
                <a:cubicBezTo>
                  <a:pt x="311436" y="2265870"/>
                  <a:pt x="310562" y="2269585"/>
                  <a:pt x="300728" y="2274394"/>
                </a:cubicBezTo>
                <a:cubicBezTo>
                  <a:pt x="279094" y="2285541"/>
                  <a:pt x="246751" y="2269585"/>
                  <a:pt x="231454" y="2240078"/>
                </a:cubicBezTo>
                <a:cubicBezTo>
                  <a:pt x="220309" y="2218439"/>
                  <a:pt x="222932" y="2181719"/>
                  <a:pt x="237573" y="2157676"/>
                </a:cubicBezTo>
                <a:cubicBezTo>
                  <a:pt x="248937" y="2139097"/>
                  <a:pt x="272757" y="2120082"/>
                  <a:pt x="295702" y="2111994"/>
                </a:cubicBezTo>
                <a:cubicBezTo>
                  <a:pt x="312966" y="2105656"/>
                  <a:pt x="346620" y="2105219"/>
                  <a:pt x="365413" y="2110902"/>
                </a:cubicBezTo>
                <a:cubicBezTo>
                  <a:pt x="413053" y="2125109"/>
                  <a:pt x="449984" y="2164452"/>
                  <a:pt x="461348" y="2212756"/>
                </a:cubicBezTo>
                <a:cubicBezTo>
                  <a:pt x="465718" y="2230679"/>
                  <a:pt x="465718" y="2261935"/>
                  <a:pt x="461566" y="2281607"/>
                </a:cubicBezTo>
                <a:cubicBezTo>
                  <a:pt x="458070" y="2298218"/>
                  <a:pt x="447143" y="2322917"/>
                  <a:pt x="436217" y="2338654"/>
                </a:cubicBezTo>
                <a:cubicBezTo>
                  <a:pt x="414582" y="2370129"/>
                  <a:pt x="374591" y="2397013"/>
                  <a:pt x="333726" y="2407504"/>
                </a:cubicBezTo>
                <a:cubicBezTo>
                  <a:pt x="314277" y="2412532"/>
                  <a:pt x="268604" y="2411439"/>
                  <a:pt x="247844" y="2405537"/>
                </a:cubicBezTo>
                <a:cubicBezTo>
                  <a:pt x="177259" y="2385429"/>
                  <a:pt x="125904" y="2332753"/>
                  <a:pt x="107111" y="2261498"/>
                </a:cubicBezTo>
                <a:cubicBezTo>
                  <a:pt x="99244" y="2230898"/>
                  <a:pt x="99244" y="2192429"/>
                  <a:pt x="107329" y="2161610"/>
                </a:cubicBezTo>
                <a:cubicBezTo>
                  <a:pt x="132023" y="2066313"/>
                  <a:pt x="222058" y="1996370"/>
                  <a:pt x="319740" y="1996370"/>
                </a:cubicBezTo>
                <a:lnTo>
                  <a:pt x="335912" y="1996370"/>
                </a:lnTo>
                <a:lnTo>
                  <a:pt x="335912" y="1983911"/>
                </a:lnTo>
                <a:cubicBezTo>
                  <a:pt x="335912" y="1967081"/>
                  <a:pt x="338971" y="1956589"/>
                  <a:pt x="349023" y="1939541"/>
                </a:cubicBezTo>
                <a:cubicBezTo>
                  <a:pt x="359513" y="1921836"/>
                  <a:pt x="361261" y="1913531"/>
                  <a:pt x="356891" y="1904788"/>
                </a:cubicBezTo>
                <a:cubicBezTo>
                  <a:pt x="352301" y="1896263"/>
                  <a:pt x="350553" y="1895170"/>
                  <a:pt x="337004" y="1894296"/>
                </a:cubicBezTo>
                <a:cubicBezTo>
                  <a:pt x="326296" y="1893422"/>
                  <a:pt x="325204" y="1893859"/>
                  <a:pt x="319303" y="1900853"/>
                </a:cubicBezTo>
                <a:cubicBezTo>
                  <a:pt x="315807" y="1905006"/>
                  <a:pt x="311218" y="1911563"/>
                  <a:pt x="309032" y="1915498"/>
                </a:cubicBezTo>
                <a:cubicBezTo>
                  <a:pt x="305973" y="1921181"/>
                  <a:pt x="304443" y="1922055"/>
                  <a:pt x="302477" y="1920088"/>
                </a:cubicBezTo>
                <a:cubicBezTo>
                  <a:pt x="297450" y="1915061"/>
                  <a:pt x="299417" y="1899542"/>
                  <a:pt x="306410" y="1887958"/>
                </a:cubicBezTo>
                <a:cubicBezTo>
                  <a:pt x="312966" y="1877248"/>
                  <a:pt x="312966" y="1877248"/>
                  <a:pt x="309251" y="1869379"/>
                </a:cubicBezTo>
                <a:cubicBezTo>
                  <a:pt x="296576" y="1844025"/>
                  <a:pt x="305973" y="1802714"/>
                  <a:pt x="326515" y="1791567"/>
                </a:cubicBezTo>
                <a:cubicBezTo>
                  <a:pt x="330448" y="1789381"/>
                  <a:pt x="333726" y="1787196"/>
                  <a:pt x="333726" y="1786321"/>
                </a:cubicBezTo>
                <a:cubicBezTo>
                  <a:pt x="333726" y="1785666"/>
                  <a:pt x="327826" y="1767524"/>
                  <a:pt x="320396" y="1745885"/>
                </a:cubicBezTo>
                <a:cubicBezTo>
                  <a:pt x="312966" y="1724465"/>
                  <a:pt x="295265" y="1671789"/>
                  <a:pt x="280842" y="1629168"/>
                </a:cubicBezTo>
                <a:cubicBezTo>
                  <a:pt x="247189" y="1529280"/>
                  <a:pt x="205449" y="1405787"/>
                  <a:pt x="172451" y="1307866"/>
                </a:cubicBezTo>
                <a:cubicBezTo>
                  <a:pt x="158028" y="1265245"/>
                  <a:pt x="123501" y="1162953"/>
                  <a:pt x="95529" y="1080551"/>
                </a:cubicBezTo>
                <a:cubicBezTo>
                  <a:pt x="67775" y="998149"/>
                  <a:pt x="35433" y="902633"/>
                  <a:pt x="23851" y="868098"/>
                </a:cubicBezTo>
                <a:cubicBezTo>
                  <a:pt x="6806" y="817608"/>
                  <a:pt x="1998" y="805149"/>
                  <a:pt x="-1061" y="805149"/>
                </a:cubicBezTo>
                <a:cubicBezTo>
                  <a:pt x="-3247" y="805149"/>
                  <a:pt x="-4995" y="804057"/>
                  <a:pt x="-4995" y="802964"/>
                </a:cubicBezTo>
                <a:cubicBezTo>
                  <a:pt x="-4995" y="799029"/>
                  <a:pt x="42645" y="751381"/>
                  <a:pt x="60783" y="736955"/>
                </a:cubicBezTo>
                <a:cubicBezTo>
                  <a:pt x="126997" y="684716"/>
                  <a:pt x="198238" y="653460"/>
                  <a:pt x="282372" y="639690"/>
                </a:cubicBezTo>
                <a:cubicBezTo>
                  <a:pt x="318866" y="633789"/>
                  <a:pt x="386611" y="634444"/>
                  <a:pt x="424416" y="641001"/>
                </a:cubicBezTo>
                <a:cubicBezTo>
                  <a:pt x="512047" y="656302"/>
                  <a:pt x="586128" y="691710"/>
                  <a:pt x="653217" y="749851"/>
                </a:cubicBezTo>
                <a:cubicBezTo>
                  <a:pt x="672448" y="766681"/>
                  <a:pt x="705227" y="800559"/>
                  <a:pt x="705227" y="803838"/>
                </a:cubicBezTo>
                <a:cubicBezTo>
                  <a:pt x="705227" y="804494"/>
                  <a:pt x="703479" y="805149"/>
                  <a:pt x="701075" y="805149"/>
                </a:cubicBezTo>
                <a:cubicBezTo>
                  <a:pt x="696049" y="805149"/>
                  <a:pt x="716591" y="746135"/>
                  <a:pt x="525377" y="1312238"/>
                </a:cubicBezTo>
                <a:cubicBezTo>
                  <a:pt x="438184" y="1570153"/>
                  <a:pt x="366287" y="1782824"/>
                  <a:pt x="365413" y="1785010"/>
                </a:cubicBezTo>
                <a:cubicBezTo>
                  <a:pt x="364321" y="1787633"/>
                  <a:pt x="364976" y="1788726"/>
                  <a:pt x="367380" y="1788726"/>
                </a:cubicBezTo>
                <a:cubicBezTo>
                  <a:pt x="373936" y="1788726"/>
                  <a:pt x="385955" y="1801840"/>
                  <a:pt x="390544" y="1814517"/>
                </a:cubicBezTo>
                <a:cubicBezTo>
                  <a:pt x="396882" y="1831347"/>
                  <a:pt x="396007" y="1857357"/>
                  <a:pt x="388796" y="1871783"/>
                </a:cubicBezTo>
                <a:cubicBezTo>
                  <a:pt x="383988" y="1881619"/>
                  <a:pt x="383988" y="1881838"/>
                  <a:pt x="387703" y="1896263"/>
                </a:cubicBezTo>
                <a:cubicBezTo>
                  <a:pt x="391200" y="1910033"/>
                  <a:pt x="391200" y="1911563"/>
                  <a:pt x="387703" y="1922492"/>
                </a:cubicBezTo>
                <a:cubicBezTo>
                  <a:pt x="385518" y="1928831"/>
                  <a:pt x="379399" y="1939541"/>
                  <a:pt x="374154" y="1946098"/>
                </a:cubicBezTo>
                <a:cubicBezTo>
                  <a:pt x="368910" y="1952655"/>
                  <a:pt x="362135" y="1962054"/>
                  <a:pt x="359076" y="1966862"/>
                </a:cubicBezTo>
                <a:cubicBezTo>
                  <a:pt x="353394" y="1976042"/>
                  <a:pt x="347275" y="1995277"/>
                  <a:pt x="349461" y="1997462"/>
                </a:cubicBezTo>
                <a:cubicBezTo>
                  <a:pt x="350116" y="1998118"/>
                  <a:pt x="357765" y="2000522"/>
                  <a:pt x="366287" y="2002927"/>
                </a:cubicBezTo>
                <a:cubicBezTo>
                  <a:pt x="385518" y="2008391"/>
                  <a:pt x="390544" y="2010795"/>
                  <a:pt x="469215" y="2054291"/>
                </a:cubicBezTo>
                <a:cubicBezTo>
                  <a:pt x="652562" y="2155709"/>
                  <a:pt x="781931" y="2211008"/>
                  <a:pt x="919824" y="2246417"/>
                </a:cubicBezTo>
                <a:cubicBezTo>
                  <a:pt x="978390" y="2261498"/>
                  <a:pt x="1054875" y="2275268"/>
                  <a:pt x="1114315" y="2281170"/>
                </a:cubicBezTo>
                <a:lnTo>
                  <a:pt x="1141850" y="2284011"/>
                </a:lnTo>
                <a:lnTo>
                  <a:pt x="1142724" y="2245542"/>
                </a:lnTo>
                <a:cubicBezTo>
                  <a:pt x="1143598" y="2203139"/>
                  <a:pt x="1145128" y="2197456"/>
                  <a:pt x="1158458" y="2182812"/>
                </a:cubicBezTo>
                <a:lnTo>
                  <a:pt x="1166107" y="2174069"/>
                </a:lnTo>
                <a:lnTo>
                  <a:pt x="1158458" y="2166638"/>
                </a:lnTo>
                <a:cubicBezTo>
                  <a:pt x="1139665" y="2148715"/>
                  <a:pt x="1132890" y="2118770"/>
                  <a:pt x="1142069" y="2094509"/>
                </a:cubicBezTo>
                <a:cubicBezTo>
                  <a:pt x="1146658" y="2082487"/>
                  <a:pt x="1158677" y="2067187"/>
                  <a:pt x="1167418" y="2062378"/>
                </a:cubicBezTo>
                <a:cubicBezTo>
                  <a:pt x="1171789" y="2059974"/>
                  <a:pt x="1171789" y="2059974"/>
                  <a:pt x="1166762" y="2056477"/>
                </a:cubicBezTo>
                <a:cubicBezTo>
                  <a:pt x="1158240" y="2050357"/>
                  <a:pt x="1152777" y="2043800"/>
                  <a:pt x="1147969" y="2033527"/>
                </a:cubicBezTo>
                <a:lnTo>
                  <a:pt x="1143380" y="2023691"/>
                </a:lnTo>
                <a:lnTo>
                  <a:pt x="1143380" y="1377809"/>
                </a:lnTo>
                <a:lnTo>
                  <a:pt x="1143380" y="731928"/>
                </a:lnTo>
                <a:lnTo>
                  <a:pt x="1148187" y="722966"/>
                </a:lnTo>
                <a:cubicBezTo>
                  <a:pt x="1150810" y="717939"/>
                  <a:pt x="1156054" y="710726"/>
                  <a:pt x="1159988" y="707010"/>
                </a:cubicBezTo>
                <a:lnTo>
                  <a:pt x="1166762" y="700016"/>
                </a:lnTo>
                <a:lnTo>
                  <a:pt x="1157147" y="689743"/>
                </a:lnTo>
                <a:cubicBezTo>
                  <a:pt x="1137042" y="668323"/>
                  <a:pt x="1132453" y="638160"/>
                  <a:pt x="1145347" y="612150"/>
                </a:cubicBezTo>
                <a:lnTo>
                  <a:pt x="1151465" y="599473"/>
                </a:lnTo>
                <a:lnTo>
                  <a:pt x="1127864" y="574993"/>
                </a:lnTo>
                <a:cubicBezTo>
                  <a:pt x="1038485" y="482755"/>
                  <a:pt x="963967" y="427019"/>
                  <a:pt x="878740" y="388113"/>
                </a:cubicBezTo>
                <a:cubicBezTo>
                  <a:pt x="795262" y="350081"/>
                  <a:pt x="711783" y="329754"/>
                  <a:pt x="595525" y="318826"/>
                </a:cubicBezTo>
                <a:cubicBezTo>
                  <a:pt x="586128" y="317951"/>
                  <a:pt x="579791" y="316203"/>
                  <a:pt x="578043" y="314017"/>
                </a:cubicBezTo>
                <a:cubicBezTo>
                  <a:pt x="576076" y="311394"/>
                  <a:pt x="575202" y="301777"/>
                  <a:pt x="575202" y="279045"/>
                </a:cubicBezTo>
                <a:lnTo>
                  <a:pt x="575202" y="247789"/>
                </a:lnTo>
                <a:lnTo>
                  <a:pt x="472056" y="247789"/>
                </a:lnTo>
                <a:lnTo>
                  <a:pt x="368910" y="247789"/>
                </a:lnTo>
                <a:lnTo>
                  <a:pt x="363228" y="238172"/>
                </a:lnTo>
                <a:cubicBezTo>
                  <a:pt x="356016" y="225932"/>
                  <a:pt x="353831" y="206042"/>
                  <a:pt x="355142" y="168666"/>
                </a:cubicBezTo>
                <a:lnTo>
                  <a:pt x="356016" y="140689"/>
                </a:lnTo>
                <a:lnTo>
                  <a:pt x="286087" y="140689"/>
                </a:lnTo>
                <a:lnTo>
                  <a:pt x="215939" y="140689"/>
                </a:lnTo>
                <a:lnTo>
                  <a:pt x="210694" y="133695"/>
                </a:lnTo>
                <a:cubicBezTo>
                  <a:pt x="207635" y="129760"/>
                  <a:pt x="203920" y="122547"/>
                  <a:pt x="202390" y="117739"/>
                </a:cubicBezTo>
                <a:cubicBezTo>
                  <a:pt x="198893" y="107466"/>
                  <a:pt x="198456" y="70090"/>
                  <a:pt x="201297" y="25501"/>
                </a:cubicBezTo>
                <a:lnTo>
                  <a:pt x="203264" y="-5755"/>
                </a:lnTo>
                <a:lnTo>
                  <a:pt x="1205661" y="-5755"/>
                </a:lnTo>
                <a:lnTo>
                  <a:pt x="2208276" y="-5755"/>
                </a:lnTo>
                <a:lnTo>
                  <a:pt x="2209806" y="32058"/>
                </a:lnTo>
                <a:cubicBezTo>
                  <a:pt x="2211773" y="82330"/>
                  <a:pt x="2207620" y="117083"/>
                  <a:pt x="2197350" y="133695"/>
                </a:cubicBezTo>
                <a:lnTo>
                  <a:pt x="2192979" y="140689"/>
                </a:lnTo>
                <a:lnTo>
                  <a:pt x="2124798" y="140689"/>
                </a:lnTo>
                <a:lnTo>
                  <a:pt x="2056398" y="140689"/>
                </a:lnTo>
                <a:lnTo>
                  <a:pt x="2056616" y="177409"/>
                </a:lnTo>
                <a:cubicBezTo>
                  <a:pt x="2056616" y="216096"/>
                  <a:pt x="2054431" y="227462"/>
                  <a:pt x="2044379" y="241888"/>
                </a:cubicBezTo>
                <a:lnTo>
                  <a:pt x="2040226" y="247789"/>
                </a:lnTo>
                <a:lnTo>
                  <a:pt x="1937736" y="247789"/>
                </a:lnTo>
                <a:lnTo>
                  <a:pt x="1835464" y="247789"/>
                </a:lnTo>
                <a:lnTo>
                  <a:pt x="1836557" y="274674"/>
                </a:lnTo>
                <a:cubicBezTo>
                  <a:pt x="1837431" y="295657"/>
                  <a:pt x="1836994" y="303088"/>
                  <a:pt x="1834371" y="309427"/>
                </a:cubicBezTo>
                <a:cubicBezTo>
                  <a:pt x="1831093" y="317296"/>
                  <a:pt x="1830875" y="317296"/>
                  <a:pt x="1816015" y="318826"/>
                </a:cubicBezTo>
                <a:cubicBezTo>
                  <a:pt x="1699320" y="329754"/>
                  <a:pt x="1617808" y="349644"/>
                  <a:pt x="1532363" y="388113"/>
                </a:cubicBezTo>
                <a:cubicBezTo>
                  <a:pt x="1449977" y="425270"/>
                  <a:pt x="1362565" y="490842"/>
                  <a:pt x="1282146" y="576085"/>
                </a:cubicBezTo>
                <a:lnTo>
                  <a:pt x="1259856" y="599691"/>
                </a:lnTo>
                <a:lnTo>
                  <a:pt x="1266194" y="612150"/>
                </a:lnTo>
                <a:cubicBezTo>
                  <a:pt x="1278868" y="638160"/>
                  <a:pt x="1274279" y="668323"/>
                  <a:pt x="1254174" y="689743"/>
                </a:cubicBezTo>
                <a:lnTo>
                  <a:pt x="1244559" y="700016"/>
                </a:lnTo>
                <a:lnTo>
                  <a:pt x="1251771" y="707229"/>
                </a:lnTo>
                <a:cubicBezTo>
                  <a:pt x="1255704" y="711163"/>
                  <a:pt x="1260949" y="718813"/>
                  <a:pt x="1263353" y="724278"/>
                </a:cubicBezTo>
                <a:lnTo>
                  <a:pt x="1267942" y="734113"/>
                </a:lnTo>
                <a:lnTo>
                  <a:pt x="1267942" y="1378902"/>
                </a:lnTo>
                <a:lnTo>
                  <a:pt x="1267942" y="2023691"/>
                </a:lnTo>
                <a:lnTo>
                  <a:pt x="1263353" y="2033527"/>
                </a:lnTo>
                <a:cubicBezTo>
                  <a:pt x="1258545" y="2043800"/>
                  <a:pt x="1253082" y="2050357"/>
                  <a:pt x="1244559" y="2056477"/>
                </a:cubicBezTo>
                <a:cubicBezTo>
                  <a:pt x="1239533" y="2059974"/>
                  <a:pt x="1239533" y="2059974"/>
                  <a:pt x="1243903" y="2062378"/>
                </a:cubicBezTo>
                <a:cubicBezTo>
                  <a:pt x="1246307" y="2063690"/>
                  <a:pt x="1251552" y="2068280"/>
                  <a:pt x="1255486" y="2072651"/>
                </a:cubicBezTo>
                <a:cubicBezTo>
                  <a:pt x="1279524" y="2098662"/>
                  <a:pt x="1279087" y="2138442"/>
                  <a:pt x="1254611" y="2164670"/>
                </a:cubicBezTo>
                <a:lnTo>
                  <a:pt x="1244996" y="2174943"/>
                </a:lnTo>
                <a:lnTo>
                  <a:pt x="1251552" y="2181063"/>
                </a:lnTo>
                <a:cubicBezTo>
                  <a:pt x="1265538" y="2194396"/>
                  <a:pt x="1267942" y="2203358"/>
                  <a:pt x="1268597" y="2245761"/>
                </a:cubicBezTo>
                <a:lnTo>
                  <a:pt x="1269471" y="2284011"/>
                </a:lnTo>
                <a:lnTo>
                  <a:pt x="1275153" y="2283355"/>
                </a:lnTo>
                <a:cubicBezTo>
                  <a:pt x="1278431" y="2283137"/>
                  <a:pt x="1295258" y="2281170"/>
                  <a:pt x="1312740" y="2279421"/>
                </a:cubicBezTo>
                <a:cubicBezTo>
                  <a:pt x="1396219" y="2270241"/>
                  <a:pt x="1496087" y="2248384"/>
                  <a:pt x="1578036" y="2221281"/>
                </a:cubicBezTo>
                <a:cubicBezTo>
                  <a:pt x="1694294" y="2182375"/>
                  <a:pt x="1792195" y="2137130"/>
                  <a:pt x="1961337" y="2043800"/>
                </a:cubicBezTo>
                <a:cubicBezTo>
                  <a:pt x="2015970" y="2013637"/>
                  <a:pt x="2032141" y="2005987"/>
                  <a:pt x="2053120" y="2000741"/>
                </a:cubicBezTo>
                <a:cubicBezTo>
                  <a:pt x="2059894" y="1998992"/>
                  <a:pt x="2062298" y="1997244"/>
                  <a:pt x="2062298" y="1994184"/>
                </a:cubicBezTo>
                <a:cubicBezTo>
                  <a:pt x="2062298" y="1986315"/>
                  <a:pt x="2053557" y="1966644"/>
                  <a:pt x="2046345" y="1957901"/>
                </a:cubicBezTo>
                <a:cubicBezTo>
                  <a:pt x="2022744" y="1929924"/>
                  <a:pt x="2017936" y="1916591"/>
                  <a:pt x="2023618" y="1895826"/>
                </a:cubicBezTo>
                <a:cubicBezTo>
                  <a:pt x="2027552" y="1882275"/>
                  <a:pt x="2027333" y="1882056"/>
                  <a:pt x="2022526" y="1872002"/>
                </a:cubicBezTo>
                <a:cubicBezTo>
                  <a:pt x="2015314" y="1857357"/>
                  <a:pt x="2014440" y="1831129"/>
                  <a:pt x="2020777" y="1814517"/>
                </a:cubicBezTo>
                <a:cubicBezTo>
                  <a:pt x="2025366" y="1801840"/>
                  <a:pt x="2037386" y="1788726"/>
                  <a:pt x="2043941" y="1788726"/>
                </a:cubicBezTo>
                <a:cubicBezTo>
                  <a:pt x="2046345" y="1788726"/>
                  <a:pt x="2047001" y="1787633"/>
                  <a:pt x="2045908" y="1785010"/>
                </a:cubicBezTo>
                <a:cubicBezTo>
                  <a:pt x="2045034" y="1782824"/>
                  <a:pt x="1973138" y="1570153"/>
                  <a:pt x="1885944" y="1312238"/>
                </a:cubicBezTo>
                <a:cubicBezTo>
                  <a:pt x="1694731" y="746135"/>
                  <a:pt x="1715273" y="805149"/>
                  <a:pt x="1710246" y="805149"/>
                </a:cubicBezTo>
                <a:cubicBezTo>
                  <a:pt x="1707842" y="805149"/>
                  <a:pt x="1706094" y="804494"/>
                  <a:pt x="1706094" y="803838"/>
                </a:cubicBezTo>
                <a:cubicBezTo>
                  <a:pt x="1706094" y="800559"/>
                  <a:pt x="1738874" y="766681"/>
                  <a:pt x="1758104" y="749851"/>
                </a:cubicBezTo>
                <a:cubicBezTo>
                  <a:pt x="1825193" y="691710"/>
                  <a:pt x="1899275" y="656302"/>
                  <a:pt x="1986905" y="641001"/>
                </a:cubicBezTo>
                <a:cubicBezTo>
                  <a:pt x="2024711" y="634444"/>
                  <a:pt x="2092455" y="633789"/>
                  <a:pt x="2128950" y="639690"/>
                </a:cubicBezTo>
                <a:cubicBezTo>
                  <a:pt x="2213084" y="653460"/>
                  <a:pt x="2284324" y="684716"/>
                  <a:pt x="2350539" y="736955"/>
                </a:cubicBezTo>
                <a:cubicBezTo>
                  <a:pt x="2368677" y="751381"/>
                  <a:pt x="2416317" y="799029"/>
                  <a:pt x="2416317" y="802964"/>
                </a:cubicBezTo>
                <a:cubicBezTo>
                  <a:pt x="2416317" y="804057"/>
                  <a:pt x="2414568" y="805149"/>
                  <a:pt x="2412602" y="805149"/>
                </a:cubicBezTo>
                <a:cubicBezTo>
                  <a:pt x="2409324" y="805149"/>
                  <a:pt x="2404516" y="817608"/>
                  <a:pt x="2387471" y="868098"/>
                </a:cubicBezTo>
                <a:cubicBezTo>
                  <a:pt x="2375888" y="902633"/>
                  <a:pt x="2343546" y="998149"/>
                  <a:pt x="2315793" y="1080551"/>
                </a:cubicBezTo>
                <a:cubicBezTo>
                  <a:pt x="2287821" y="1162953"/>
                  <a:pt x="2253293" y="1265245"/>
                  <a:pt x="2238870" y="1307866"/>
                </a:cubicBezTo>
                <a:cubicBezTo>
                  <a:pt x="2205872" y="1405787"/>
                  <a:pt x="2164133" y="1529280"/>
                  <a:pt x="2130479" y="1629168"/>
                </a:cubicBezTo>
                <a:cubicBezTo>
                  <a:pt x="2116056" y="1671789"/>
                  <a:pt x="2098356" y="1724465"/>
                  <a:pt x="2090925" y="1745885"/>
                </a:cubicBezTo>
                <a:cubicBezTo>
                  <a:pt x="2083495" y="1767524"/>
                  <a:pt x="2077595" y="1785666"/>
                  <a:pt x="2077595" y="1786321"/>
                </a:cubicBezTo>
                <a:cubicBezTo>
                  <a:pt x="2077595" y="1787196"/>
                  <a:pt x="2080873" y="1789381"/>
                  <a:pt x="2084807" y="1791567"/>
                </a:cubicBezTo>
                <a:cubicBezTo>
                  <a:pt x="2105348" y="1802714"/>
                  <a:pt x="2114745" y="1844025"/>
                  <a:pt x="2102071" y="1869379"/>
                </a:cubicBezTo>
                <a:cubicBezTo>
                  <a:pt x="2098356" y="1877248"/>
                  <a:pt x="2098356" y="1877248"/>
                  <a:pt x="2104911" y="1887958"/>
                </a:cubicBezTo>
                <a:cubicBezTo>
                  <a:pt x="2111904" y="1899542"/>
                  <a:pt x="2113871" y="1915061"/>
                  <a:pt x="2108845" y="1920088"/>
                </a:cubicBezTo>
                <a:cubicBezTo>
                  <a:pt x="2106878" y="1922055"/>
                  <a:pt x="2105348" y="1921181"/>
                  <a:pt x="2102289" y="1915498"/>
                </a:cubicBezTo>
                <a:cubicBezTo>
                  <a:pt x="2100104" y="1911563"/>
                  <a:pt x="2095515" y="1905006"/>
                  <a:pt x="2092018" y="1900853"/>
                </a:cubicBezTo>
                <a:cubicBezTo>
                  <a:pt x="2086118" y="1893859"/>
                  <a:pt x="2085025" y="1893422"/>
                  <a:pt x="2074317" y="1894296"/>
                </a:cubicBezTo>
                <a:cubicBezTo>
                  <a:pt x="2060768" y="1895170"/>
                  <a:pt x="2059020" y="1896263"/>
                  <a:pt x="2054431" y="1904788"/>
                </a:cubicBezTo>
                <a:cubicBezTo>
                  <a:pt x="2050060" y="1913531"/>
                  <a:pt x="2051809" y="1921836"/>
                  <a:pt x="2062298" y="1939541"/>
                </a:cubicBezTo>
                <a:cubicBezTo>
                  <a:pt x="2072350" y="1956589"/>
                  <a:pt x="2075410" y="1967081"/>
                  <a:pt x="2075410" y="1983911"/>
                </a:cubicBezTo>
                <a:lnTo>
                  <a:pt x="2075410" y="1996370"/>
                </a:lnTo>
                <a:lnTo>
                  <a:pt x="2091581" y="1996370"/>
                </a:lnTo>
                <a:cubicBezTo>
                  <a:pt x="2189264" y="1996370"/>
                  <a:pt x="2279298" y="2066313"/>
                  <a:pt x="2303992" y="2161610"/>
                </a:cubicBezTo>
                <a:cubicBezTo>
                  <a:pt x="2312078" y="2192429"/>
                  <a:pt x="2312078" y="2230898"/>
                  <a:pt x="2304211" y="2261498"/>
                </a:cubicBezTo>
                <a:cubicBezTo>
                  <a:pt x="2286947" y="2327507"/>
                  <a:pt x="2239526" y="2379527"/>
                  <a:pt x="2177463" y="2400947"/>
                </a:cubicBezTo>
                <a:cubicBezTo>
                  <a:pt x="2115838" y="2422149"/>
                  <a:pt x="2052683" y="2410783"/>
                  <a:pt x="2003513" y="2369473"/>
                </a:cubicBezTo>
                <a:cubicBezTo>
                  <a:pt x="1978383" y="2348490"/>
                  <a:pt x="1956311" y="2311988"/>
                  <a:pt x="1949755" y="2280951"/>
                </a:cubicBezTo>
                <a:cubicBezTo>
                  <a:pt x="1945603" y="2261717"/>
                  <a:pt x="1945603" y="2230679"/>
                  <a:pt x="1949974" y="2212756"/>
                </a:cubicBezTo>
                <a:cubicBezTo>
                  <a:pt x="1961337" y="2164452"/>
                  <a:pt x="1998269" y="2125109"/>
                  <a:pt x="2045908" y="2110902"/>
                </a:cubicBezTo>
                <a:cubicBezTo>
                  <a:pt x="2064702" y="2105219"/>
                  <a:pt x="2098356" y="2105656"/>
                  <a:pt x="2115619" y="2111994"/>
                </a:cubicBezTo>
                <a:cubicBezTo>
                  <a:pt x="2138565" y="2120082"/>
                  <a:pt x="2162385" y="2139097"/>
                  <a:pt x="2173748" y="2157676"/>
                </a:cubicBezTo>
                <a:cubicBezTo>
                  <a:pt x="2188390" y="2181719"/>
                  <a:pt x="2191012" y="2218439"/>
                  <a:pt x="2179867" y="2240078"/>
                </a:cubicBezTo>
                <a:cubicBezTo>
                  <a:pt x="2164570" y="2269585"/>
                  <a:pt x="2132228" y="2285541"/>
                  <a:pt x="2110593" y="2274394"/>
                </a:cubicBezTo>
                <a:cubicBezTo>
                  <a:pt x="2100759" y="2269585"/>
                  <a:pt x="2099885" y="2265870"/>
                  <a:pt x="2107534" y="2262809"/>
                </a:cubicBezTo>
                <a:cubicBezTo>
                  <a:pt x="2131572" y="2253411"/>
                  <a:pt x="2143373" y="2241608"/>
                  <a:pt x="2146432" y="2223685"/>
                </a:cubicBezTo>
                <a:cubicBezTo>
                  <a:pt x="2150366" y="2199861"/>
                  <a:pt x="2129605" y="2171665"/>
                  <a:pt x="2102945" y="2164452"/>
                </a:cubicBezTo>
                <a:cubicBezTo>
                  <a:pt x="2072132" y="2156146"/>
                  <a:pt x="2036511" y="2175162"/>
                  <a:pt x="2021214" y="2207948"/>
                </a:cubicBezTo>
                <a:cubicBezTo>
                  <a:pt x="2015970" y="2218876"/>
                  <a:pt x="2015314" y="2223248"/>
                  <a:pt x="2015314" y="2242264"/>
                </a:cubicBezTo>
                <a:cubicBezTo>
                  <a:pt x="2015314" y="2262372"/>
                  <a:pt x="2015970" y="2265432"/>
                  <a:pt x="2022307" y="2278984"/>
                </a:cubicBezTo>
                <a:cubicBezTo>
                  <a:pt x="2042412" y="2321387"/>
                  <a:pt x="2093766" y="2344556"/>
                  <a:pt x="2140095" y="2332097"/>
                </a:cubicBezTo>
                <a:cubicBezTo>
                  <a:pt x="2179649" y="2321605"/>
                  <a:pt x="2214176" y="2286415"/>
                  <a:pt x="2225103" y="2245542"/>
                </a:cubicBezTo>
                <a:cubicBezTo>
                  <a:pt x="2229255" y="2229586"/>
                  <a:pt x="2229255" y="2198112"/>
                  <a:pt x="2224884" y="2181282"/>
                </a:cubicBezTo>
                <a:cubicBezTo>
                  <a:pt x="2210898" y="2126857"/>
                  <a:pt x="2156703" y="2081613"/>
                  <a:pt x="2098356" y="2076149"/>
                </a:cubicBezTo>
                <a:cubicBezTo>
                  <a:pt x="2068854" y="2073307"/>
                  <a:pt x="2049623" y="2080739"/>
                  <a:pt x="1993024" y="2117240"/>
                </a:cubicBezTo>
                <a:cubicBezTo>
                  <a:pt x="1971608" y="2130792"/>
                  <a:pt x="1949318" y="2144999"/>
                  <a:pt x="1943199" y="2148277"/>
                </a:cubicBezTo>
                <a:cubicBezTo>
                  <a:pt x="1929213" y="2156365"/>
                  <a:pt x="1860813" y="2199642"/>
                  <a:pt x="1775368" y="2254722"/>
                </a:cubicBezTo>
                <a:cubicBezTo>
                  <a:pt x="1668726" y="2323354"/>
                  <a:pt x="1621305" y="2350457"/>
                  <a:pt x="1565142" y="2374500"/>
                </a:cubicBezTo>
                <a:cubicBezTo>
                  <a:pt x="1484068" y="2409253"/>
                  <a:pt x="1387041" y="2431766"/>
                  <a:pt x="1295914" y="2437012"/>
                </a:cubicBezTo>
                <a:cubicBezTo>
                  <a:pt x="1282365" y="2437886"/>
                  <a:pt x="1271220" y="2439197"/>
                  <a:pt x="1271220" y="2439853"/>
                </a:cubicBezTo>
                <a:cubicBezTo>
                  <a:pt x="1271438" y="2440509"/>
                  <a:pt x="1275809" y="2444006"/>
                  <a:pt x="1281054" y="2447285"/>
                </a:cubicBezTo>
                <a:cubicBezTo>
                  <a:pt x="1293510" y="2455153"/>
                  <a:pt x="1304436" y="2468486"/>
                  <a:pt x="1312085" y="2485098"/>
                </a:cubicBezTo>
                <a:cubicBezTo>
                  <a:pt x="1317767" y="2496901"/>
                  <a:pt x="1318204" y="2500179"/>
                  <a:pt x="1318204" y="2523129"/>
                </a:cubicBezTo>
                <a:cubicBezTo>
                  <a:pt x="1318204" y="2563347"/>
                  <a:pt x="1312522" y="2577554"/>
                  <a:pt x="1235381" y="2729462"/>
                </a:cubicBezTo>
                <a:cubicBezTo>
                  <a:pt x="1220302" y="2759188"/>
                  <a:pt x="1207846" y="2785198"/>
                  <a:pt x="1207846" y="2786728"/>
                </a:cubicBezTo>
                <a:cubicBezTo>
                  <a:pt x="1207846" y="2793285"/>
                  <a:pt x="1204131" y="2789132"/>
                  <a:pt x="1199105" y="2777329"/>
                </a:cubicBezTo>
                <a:close/>
                <a:moveTo>
                  <a:pt x="375029" y="1859980"/>
                </a:moveTo>
                <a:cubicBezTo>
                  <a:pt x="384862" y="1820637"/>
                  <a:pt x="360387" y="1779546"/>
                  <a:pt x="337660" y="1797469"/>
                </a:cubicBezTo>
                <a:cubicBezTo>
                  <a:pt x="325641" y="1806867"/>
                  <a:pt x="318866" y="1837904"/>
                  <a:pt x="324111" y="1859980"/>
                </a:cubicBezTo>
                <a:cubicBezTo>
                  <a:pt x="326296" y="1869160"/>
                  <a:pt x="326952" y="1869816"/>
                  <a:pt x="331978" y="1867193"/>
                </a:cubicBezTo>
                <a:cubicBezTo>
                  <a:pt x="338097" y="1863915"/>
                  <a:pt x="356453" y="1864352"/>
                  <a:pt x="363665" y="1868067"/>
                </a:cubicBezTo>
                <a:cubicBezTo>
                  <a:pt x="367161" y="1869597"/>
                  <a:pt x="370439" y="1870690"/>
                  <a:pt x="371095" y="1870253"/>
                </a:cubicBezTo>
                <a:cubicBezTo>
                  <a:pt x="371969" y="1870035"/>
                  <a:pt x="373717" y="1865226"/>
                  <a:pt x="375029" y="1859980"/>
                </a:cubicBezTo>
                <a:close/>
                <a:moveTo>
                  <a:pt x="2064265" y="1864789"/>
                </a:moveTo>
                <a:cubicBezTo>
                  <a:pt x="2070165" y="1864789"/>
                  <a:pt x="2076940" y="1865882"/>
                  <a:pt x="2079343" y="1867193"/>
                </a:cubicBezTo>
                <a:cubicBezTo>
                  <a:pt x="2084370" y="1869816"/>
                  <a:pt x="2085025" y="1869160"/>
                  <a:pt x="2087210" y="1859980"/>
                </a:cubicBezTo>
                <a:cubicBezTo>
                  <a:pt x="2092455" y="1837904"/>
                  <a:pt x="2085681" y="1806867"/>
                  <a:pt x="2073662" y="1797469"/>
                </a:cubicBezTo>
                <a:cubicBezTo>
                  <a:pt x="2054431" y="1782168"/>
                  <a:pt x="2031485" y="1811020"/>
                  <a:pt x="2034545" y="1846429"/>
                </a:cubicBezTo>
                <a:cubicBezTo>
                  <a:pt x="2035200" y="1853860"/>
                  <a:pt x="2036730" y="1862385"/>
                  <a:pt x="2037823" y="1865663"/>
                </a:cubicBezTo>
                <a:cubicBezTo>
                  <a:pt x="2040226" y="1871346"/>
                  <a:pt x="2040445" y="1871346"/>
                  <a:pt x="2046782" y="1868286"/>
                </a:cubicBezTo>
                <a:cubicBezTo>
                  <a:pt x="2050497" y="1866537"/>
                  <a:pt x="2058146" y="1865007"/>
                  <a:pt x="2064265" y="1864789"/>
                </a:cubicBezTo>
                <a:close/>
                <a:moveTo>
                  <a:pt x="340282" y="1269616"/>
                </a:moveTo>
                <a:lnTo>
                  <a:pt x="340282" y="805149"/>
                </a:lnTo>
                <a:lnTo>
                  <a:pt x="181630" y="805149"/>
                </a:lnTo>
                <a:cubicBezTo>
                  <a:pt x="76735" y="805149"/>
                  <a:pt x="23632" y="805805"/>
                  <a:pt x="24507" y="807335"/>
                </a:cubicBezTo>
                <a:cubicBezTo>
                  <a:pt x="25162" y="808428"/>
                  <a:pt x="36307" y="840340"/>
                  <a:pt x="48982" y="877715"/>
                </a:cubicBezTo>
                <a:cubicBezTo>
                  <a:pt x="98370" y="1024378"/>
                  <a:pt x="124593" y="1102189"/>
                  <a:pt x="150817" y="1180001"/>
                </a:cubicBezTo>
                <a:cubicBezTo>
                  <a:pt x="165895" y="1224590"/>
                  <a:pt x="190152" y="1296063"/>
                  <a:pt x="204575" y="1339122"/>
                </a:cubicBezTo>
                <a:cubicBezTo>
                  <a:pt x="219217" y="1381962"/>
                  <a:pt x="242818" y="1452124"/>
                  <a:pt x="257241" y="1494746"/>
                </a:cubicBezTo>
                <a:cubicBezTo>
                  <a:pt x="271664" y="1537367"/>
                  <a:pt x="295265" y="1607529"/>
                  <a:pt x="309688" y="1650588"/>
                </a:cubicBezTo>
                <a:cubicBezTo>
                  <a:pt x="340719" y="1742825"/>
                  <a:pt x="337660" y="1734083"/>
                  <a:pt x="339190" y="1734083"/>
                </a:cubicBezTo>
                <a:cubicBezTo>
                  <a:pt x="339845" y="1734083"/>
                  <a:pt x="340282" y="1525127"/>
                  <a:pt x="340282" y="1269616"/>
                </a:cubicBezTo>
                <a:close/>
                <a:moveTo>
                  <a:pt x="530403" y="1232459"/>
                </a:moveTo>
                <a:cubicBezTo>
                  <a:pt x="608856" y="1000553"/>
                  <a:pt x="673540" y="809302"/>
                  <a:pt x="673977" y="807991"/>
                </a:cubicBezTo>
                <a:cubicBezTo>
                  <a:pt x="674852" y="805805"/>
                  <a:pt x="642728" y="805149"/>
                  <a:pt x="517510" y="805149"/>
                </a:cubicBezTo>
                <a:lnTo>
                  <a:pt x="359950" y="805149"/>
                </a:lnTo>
                <a:lnTo>
                  <a:pt x="360168" y="1270272"/>
                </a:lnTo>
                <a:lnTo>
                  <a:pt x="360168" y="1735175"/>
                </a:lnTo>
                <a:lnTo>
                  <a:pt x="374154" y="1694739"/>
                </a:lnTo>
                <a:cubicBezTo>
                  <a:pt x="381803" y="1672445"/>
                  <a:pt x="452170" y="1464583"/>
                  <a:pt x="530403" y="1232459"/>
                </a:cubicBezTo>
                <a:close/>
                <a:moveTo>
                  <a:pt x="2051372" y="1269616"/>
                </a:moveTo>
                <a:lnTo>
                  <a:pt x="2051372" y="805149"/>
                </a:lnTo>
                <a:lnTo>
                  <a:pt x="1893811" y="805149"/>
                </a:lnTo>
                <a:cubicBezTo>
                  <a:pt x="1768594" y="805149"/>
                  <a:pt x="1736470" y="805805"/>
                  <a:pt x="1737344" y="807991"/>
                </a:cubicBezTo>
                <a:cubicBezTo>
                  <a:pt x="1738218" y="810395"/>
                  <a:pt x="2008540" y="1609933"/>
                  <a:pt x="2036949" y="1694084"/>
                </a:cubicBezTo>
                <a:cubicBezTo>
                  <a:pt x="2044160" y="1716160"/>
                  <a:pt x="2050497" y="1734083"/>
                  <a:pt x="2050934" y="1734083"/>
                </a:cubicBezTo>
                <a:cubicBezTo>
                  <a:pt x="2051153" y="1734083"/>
                  <a:pt x="2051372" y="1525127"/>
                  <a:pt x="2051372" y="1269616"/>
                </a:cubicBezTo>
                <a:close/>
                <a:moveTo>
                  <a:pt x="2076065" y="1727088"/>
                </a:moveTo>
                <a:cubicBezTo>
                  <a:pt x="2076721" y="1724247"/>
                  <a:pt x="2089177" y="1686652"/>
                  <a:pt x="2103819" y="1643375"/>
                </a:cubicBezTo>
                <a:cubicBezTo>
                  <a:pt x="2118460" y="1600098"/>
                  <a:pt x="2142061" y="1530373"/>
                  <a:pt x="2156266" y="1488188"/>
                </a:cubicBezTo>
                <a:cubicBezTo>
                  <a:pt x="2170470" y="1446223"/>
                  <a:pt x="2205872" y="1341308"/>
                  <a:pt x="2234937" y="1255409"/>
                </a:cubicBezTo>
                <a:cubicBezTo>
                  <a:pt x="2264001" y="1169510"/>
                  <a:pt x="2299403" y="1064814"/>
                  <a:pt x="2313607" y="1022629"/>
                </a:cubicBezTo>
                <a:cubicBezTo>
                  <a:pt x="2327812" y="980663"/>
                  <a:pt x="2349665" y="915310"/>
                  <a:pt x="2362340" y="877715"/>
                </a:cubicBezTo>
                <a:cubicBezTo>
                  <a:pt x="2375014" y="840340"/>
                  <a:pt x="2386159" y="808428"/>
                  <a:pt x="2386815" y="807335"/>
                </a:cubicBezTo>
                <a:cubicBezTo>
                  <a:pt x="2387689" y="805805"/>
                  <a:pt x="2334586" y="805149"/>
                  <a:pt x="2229692" y="805149"/>
                </a:cubicBezTo>
                <a:lnTo>
                  <a:pt x="2071039" y="805149"/>
                </a:lnTo>
                <a:lnTo>
                  <a:pt x="2071039" y="1269835"/>
                </a:lnTo>
                <a:cubicBezTo>
                  <a:pt x="2071039" y="1536930"/>
                  <a:pt x="2071913" y="1733864"/>
                  <a:pt x="2073006" y="1733208"/>
                </a:cubicBezTo>
                <a:cubicBezTo>
                  <a:pt x="2074099" y="1732553"/>
                  <a:pt x="2075410" y="1729711"/>
                  <a:pt x="2076065" y="1727088"/>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29" dirty="0">
              <a:solidFill>
                <a:schemeClr val="lt1"/>
              </a:solidFill>
            </a:endParaRPr>
          </a:p>
        </p:txBody>
      </p:sp>
      <p:cxnSp>
        <p:nvCxnSpPr>
          <p:cNvPr id="7" name="Straight Connector 6">
            <a:extLst>
              <a:ext uri="{FF2B5EF4-FFF2-40B4-BE49-F238E27FC236}">
                <a16:creationId xmlns:a16="http://schemas.microsoft.com/office/drawing/2014/main" id="{C50FB206-81D0-928F-90B0-401CD4BC6FE4}"/>
              </a:ext>
            </a:extLst>
          </p:cNvPr>
          <p:cNvCxnSpPr>
            <a:cxnSpLocks/>
          </p:cNvCxnSpPr>
          <p:nvPr/>
        </p:nvCxnSpPr>
        <p:spPr>
          <a:xfrm>
            <a:off x="1374577" y="4186341"/>
            <a:ext cx="1447800"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6CEF39E2-3490-563E-8708-76C316992426}"/>
              </a:ext>
            </a:extLst>
          </p:cNvPr>
          <p:cNvGrpSpPr/>
          <p:nvPr/>
        </p:nvGrpSpPr>
        <p:grpSpPr>
          <a:xfrm>
            <a:off x="3982416" y="1952975"/>
            <a:ext cx="7584150" cy="4432586"/>
            <a:chOff x="2791778" y="1630680"/>
            <a:chExt cx="5718175" cy="2956560"/>
          </a:xfrm>
        </p:grpSpPr>
        <p:sp>
          <p:nvSpPr>
            <p:cNvPr id="12" name="Rectangle: Diagonal Corners Snipped 9">
              <a:extLst>
                <a:ext uri="{FF2B5EF4-FFF2-40B4-BE49-F238E27FC236}">
                  <a16:creationId xmlns:a16="http://schemas.microsoft.com/office/drawing/2014/main" id="{FBD7DB78-75C9-71A9-9B24-CCEAD3FC7401}"/>
                </a:ext>
              </a:extLst>
            </p:cNvPr>
            <p:cNvSpPr/>
            <p:nvPr/>
          </p:nvSpPr>
          <p:spPr>
            <a:xfrm>
              <a:off x="2791778" y="1630680"/>
              <a:ext cx="5718175" cy="2956560"/>
            </a:xfrm>
            <a:prstGeom prst="snip2DiagRect">
              <a:avLst>
                <a:gd name="adj1" fmla="val 0"/>
                <a:gd name="adj2" fmla="val 0"/>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29" dirty="0">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3C024AA2-37A0-E567-F0B1-CBDE07369607}"/>
                </a:ext>
              </a:extLst>
            </p:cNvPr>
            <p:cNvSpPr txBox="1"/>
            <p:nvPr/>
          </p:nvSpPr>
          <p:spPr>
            <a:xfrm>
              <a:off x="5012263" y="1846434"/>
              <a:ext cx="3327136" cy="2689282"/>
            </a:xfrm>
            <a:prstGeom prst="rect">
              <a:avLst/>
            </a:prstGeom>
            <a:noFill/>
          </p:spPr>
          <p:txBody>
            <a:bodyPr wrap="square" rtlCol="0">
              <a:spAutoFit/>
            </a:bodyPr>
            <a:lstStyle/>
            <a:p>
              <a:pPr marL="285750" lvl="0" indent="-285750" algn="just">
                <a:buFontTx/>
                <a:buChar char="-"/>
              </a:pPr>
              <a:r>
                <a:rPr lang="mn-MN" sz="1600" dirty="0">
                  <a:latin typeface="Arial" panose="020B0604020202020204" pitchFamily="34" charset="0"/>
                  <a:ea typeface="Times New Roman" panose="02020603050405020304" pitchFamily="18" charset="0"/>
                  <a:cs typeface="Arial" panose="020B0604020202020204" pitchFamily="34" charset="0"/>
                </a:rPr>
                <a:t>Монгол Улсын нутаг дэвсгэрт казиногийн үйл ажиллагаа эрхлэх эрх зүйн үндсийг тогтооно</a:t>
              </a:r>
              <a:r>
                <a:rPr lang="en-US" sz="1600" dirty="0">
                  <a:latin typeface="Arial" panose="020B0604020202020204" pitchFamily="34" charset="0"/>
                  <a:ea typeface="Times New Roman" panose="02020603050405020304" pitchFamily="18" charset="0"/>
                  <a:cs typeface="Arial" panose="020B0604020202020204" pitchFamily="34" charset="0"/>
                </a:rPr>
                <a:t>.</a:t>
              </a:r>
              <a:r>
                <a:rPr lang="mn-MN" sz="1600" dirty="0">
                  <a:latin typeface="Arial" panose="020B0604020202020204" pitchFamily="34" charset="0"/>
                  <a:ea typeface="Times New Roman" panose="02020603050405020304" pitchFamily="18" charset="0"/>
                  <a:cs typeface="Arial" panose="020B0604020202020204" pitchFamily="34" charset="0"/>
                </a:rPr>
                <a:t> </a:t>
              </a:r>
              <a:endParaRPr lang="x-none" sz="1600" dirty="0">
                <a:latin typeface="Arial" panose="020B0604020202020204" pitchFamily="34" charset="0"/>
                <a:ea typeface="Times New Roman" panose="02020603050405020304" pitchFamily="18" charset="0"/>
                <a:cs typeface="Arial" panose="020B0604020202020204" pitchFamily="34" charset="0"/>
              </a:endParaRPr>
            </a:p>
            <a:p>
              <a:pPr marL="285750" indent="-285750" algn="just">
                <a:buFontTx/>
                <a:buChar char="-"/>
              </a:pPr>
              <a:r>
                <a:rPr lang="x-none" sz="1600" dirty="0">
                  <a:latin typeface="Arial" panose="020B0604020202020204" pitchFamily="34" charset="0"/>
                  <a:cs typeface="Arial" panose="020B0604020202020204" pitchFamily="34" charset="0"/>
                </a:rPr>
                <a:t>Тусгай зөвшөөрлийг сонгон шалгаруулалтын үндсэн дээр 30 жилийн хугацаагаар Засгийн газар олгоно</a:t>
              </a:r>
              <a:r>
                <a:rPr lang="x-none" sz="1600" b="1" dirty="0">
                  <a:latin typeface="Arial" panose="020B0604020202020204" pitchFamily="34" charset="0"/>
                  <a:cs typeface="Arial" panose="020B0604020202020204" pitchFamily="34" charset="0"/>
                </a:rPr>
                <a:t>. </a:t>
              </a:r>
              <a:endParaRPr lang="x-none" sz="1600" dirty="0">
                <a:latin typeface="Arial" panose="020B0604020202020204" pitchFamily="34" charset="0"/>
                <a:ea typeface="Times New Roman" panose="02020603050405020304" pitchFamily="18" charset="0"/>
                <a:cs typeface="Arial" panose="020B0604020202020204" pitchFamily="34" charset="0"/>
              </a:endParaRPr>
            </a:p>
            <a:p>
              <a:pPr marL="285750" indent="-285750" algn="just">
                <a:buFontTx/>
                <a:buChar char="-"/>
              </a:pPr>
              <a:r>
                <a:rPr lang="x-none" sz="1600" dirty="0">
                  <a:latin typeface="Arial" panose="020B0604020202020204" pitchFamily="34" charset="0"/>
                  <a:cs typeface="Arial" panose="020B0604020202020204" pitchFamily="34" charset="0"/>
                </a:rPr>
                <a:t>Х</a:t>
              </a:r>
              <a:r>
                <a:rPr lang="mn-MN" sz="1600" dirty="0">
                  <a:latin typeface="Arial" panose="020B0604020202020204" pitchFamily="34" charset="0"/>
                  <a:cs typeface="Arial" panose="020B0604020202020204" pitchFamily="34" charset="0"/>
                </a:rPr>
                <a:t>өрөнгө оруулалт  300 сая ам</a:t>
              </a:r>
              <a:r>
                <a:rPr lang="x-none" sz="1600" dirty="0">
                  <a:latin typeface="Arial" panose="020B0604020202020204" pitchFamily="34" charset="0"/>
                  <a:cs typeface="Arial" panose="020B0604020202020204" pitchFamily="34" charset="0"/>
                </a:rPr>
                <a:t>.</a:t>
              </a:r>
              <a:r>
                <a:rPr lang="mn-MN" sz="1600" dirty="0">
                  <a:latin typeface="Arial" panose="020B0604020202020204" pitchFamily="34" charset="0"/>
                  <a:cs typeface="Arial" panose="020B0604020202020204" pitchFamily="34" charset="0"/>
                </a:rPr>
                <a:t>доллартай тэнцэх хэмжээний</a:t>
              </a:r>
              <a:r>
                <a:rPr lang="x-none" sz="1600" dirty="0">
                  <a:latin typeface="Arial" panose="020B0604020202020204" pitchFamily="34" charset="0"/>
                  <a:cs typeface="Arial" panose="020B0604020202020204" pitchFamily="34" charset="0"/>
                </a:rPr>
                <a:t> </a:t>
              </a:r>
              <a:r>
                <a:rPr lang="mn-MN" sz="1600" dirty="0">
                  <a:latin typeface="Arial" panose="020B0604020202020204" pitchFamily="34" charset="0"/>
                  <a:cs typeface="Arial" panose="020B0604020202020204" pitchFamily="34" charset="0"/>
                </a:rPr>
                <a:t>төгрөг</a:t>
              </a:r>
              <a:r>
                <a:rPr lang="x-none" sz="1600" dirty="0">
                  <a:latin typeface="Arial" panose="020B0604020202020204" pitchFamily="34" charset="0"/>
                  <a:cs typeface="Arial" panose="020B0604020202020204" pitchFamily="34" charset="0"/>
                </a:rPr>
                <a:t> </a:t>
              </a:r>
              <a:r>
                <a:rPr lang="mn-MN" sz="1600" dirty="0">
                  <a:latin typeface="Arial" panose="020B0604020202020204" pitchFamily="34" charset="0"/>
                  <a:cs typeface="Arial" panose="020B0604020202020204" pitchFamily="34" charset="0"/>
                </a:rPr>
                <a:t>бай</a:t>
              </a:r>
              <a:r>
                <a:rPr lang="en-US" sz="1600" dirty="0" err="1">
                  <a:latin typeface="Arial" panose="020B0604020202020204" pitchFamily="34" charset="0"/>
                  <a:cs typeface="Arial" panose="020B0604020202020204" pitchFamily="34" charset="0"/>
                </a:rPr>
                <a:t>на</a:t>
              </a:r>
              <a:r>
                <a:rPr lang="en-US" sz="1600" dirty="0">
                  <a:latin typeface="Arial" panose="020B0604020202020204" pitchFamily="34" charset="0"/>
                  <a:cs typeface="Arial" panose="020B0604020202020204" pitchFamily="34" charset="0"/>
                </a:rPr>
                <a:t>.</a:t>
              </a:r>
              <a:endParaRPr lang="x-none" sz="1600" dirty="0">
                <a:latin typeface="Arial" panose="020B0604020202020204" pitchFamily="34" charset="0"/>
                <a:ea typeface="Times New Roman" panose="02020603050405020304" pitchFamily="18" charset="0"/>
                <a:cs typeface="Arial" panose="020B0604020202020204" pitchFamily="34" charset="0"/>
              </a:endParaRPr>
            </a:p>
            <a:p>
              <a:pPr marL="285750" lvl="0" indent="-285750" algn="just">
                <a:buFontTx/>
                <a:buChar char="-"/>
              </a:pPr>
              <a:r>
                <a:rPr lang="x-none" sz="1600" dirty="0">
                  <a:latin typeface="Arial" panose="020B0604020202020204" pitchFamily="34" charset="0"/>
                  <a:ea typeface="Times New Roman" panose="02020603050405020304" pitchFamily="18" charset="0"/>
                  <a:cs typeface="Arial" panose="020B0604020202020204" pitchFamily="34" charset="0"/>
                </a:rPr>
                <a:t>Х</a:t>
              </a:r>
              <a:r>
                <a:rPr lang="mn-MN" sz="1600" dirty="0">
                  <a:latin typeface="Arial" panose="020B0604020202020204" pitchFamily="34" charset="0"/>
                  <a:ea typeface="Times New Roman" panose="02020603050405020304" pitchFamily="18" charset="0"/>
                  <a:cs typeface="Arial" panose="020B0604020202020204" pitchFamily="34" charset="0"/>
                </a:rPr>
                <a:t>яналт тавих механизмыг бүрдүүлнэ.</a:t>
              </a:r>
              <a:endParaRPr lang="x-none" sz="1600" dirty="0">
                <a:latin typeface="Arial" panose="020B0604020202020204" pitchFamily="34" charset="0"/>
                <a:ea typeface="Times New Roman" panose="02020603050405020304" pitchFamily="18" charset="0"/>
                <a:cs typeface="Arial" panose="020B0604020202020204" pitchFamily="34" charset="0"/>
              </a:endParaRPr>
            </a:p>
            <a:p>
              <a:pPr marL="285750" indent="-285750" algn="just">
                <a:buFontTx/>
                <a:buChar char="-"/>
              </a:pPr>
              <a:r>
                <a:rPr lang="en-US" sz="1600" dirty="0" err="1">
                  <a:latin typeface="Arial" panose="020B0604020202020204" pitchFamily="34" charset="0"/>
                  <a:ea typeface="Times New Roman" panose="02020603050405020304" pitchFamily="18" charset="0"/>
                  <a:cs typeface="Arial" panose="020B0604020202020204" pitchFamily="34" charset="0"/>
                </a:rPr>
                <a:t>Монгол</a:t>
              </a:r>
              <a:r>
                <a:rPr lang="en-US" sz="1600" dirty="0">
                  <a:latin typeface="Arial" panose="020B0604020202020204" pitchFamily="34" charset="0"/>
                  <a:ea typeface="Times New Roman" panose="02020603050405020304" pitchFamily="18" charset="0"/>
                  <a:cs typeface="Arial" panose="020B0604020202020204" pitchFamily="34" charset="0"/>
                </a:rPr>
                <a:t> </a:t>
              </a:r>
              <a:r>
                <a:rPr lang="en-US" sz="1600" dirty="0" err="1">
                  <a:latin typeface="Arial" panose="020B0604020202020204" pitchFamily="34" charset="0"/>
                  <a:ea typeface="Times New Roman" panose="02020603050405020304" pitchFamily="18" charset="0"/>
                  <a:cs typeface="Arial" panose="020B0604020202020204" pitchFamily="34" charset="0"/>
                </a:rPr>
                <a:t>Улсын</a:t>
              </a:r>
              <a:r>
                <a:rPr lang="en-US" sz="1600" dirty="0">
                  <a:latin typeface="Arial" panose="020B0604020202020204" pitchFamily="34" charset="0"/>
                  <a:ea typeface="Times New Roman" panose="02020603050405020304" pitchFamily="18" charset="0"/>
                  <a:cs typeface="Arial" panose="020B0604020202020204" pitchFamily="34" charset="0"/>
                </a:rPr>
                <a:t> </a:t>
              </a:r>
              <a:r>
                <a:rPr lang="en-US" sz="1600" dirty="0" err="1">
                  <a:latin typeface="Arial" panose="020B0604020202020204" pitchFamily="34" charset="0"/>
                  <a:ea typeface="Times New Roman" panose="02020603050405020304" pitchFamily="18" charset="0"/>
                  <a:cs typeface="Arial" panose="020B0604020202020204" pitchFamily="34" charset="0"/>
                </a:rPr>
                <a:t>иргэнийг</a:t>
              </a:r>
              <a:r>
                <a:rPr lang="en-US" sz="1600" dirty="0">
                  <a:latin typeface="Arial" panose="020B0604020202020204" pitchFamily="34" charset="0"/>
                  <a:ea typeface="Times New Roman" panose="02020603050405020304" pitchFamily="18" charset="0"/>
                  <a:cs typeface="Arial" panose="020B0604020202020204" pitchFamily="34" charset="0"/>
                </a:rPr>
                <a:t> </a:t>
              </a:r>
              <a:r>
                <a:rPr lang="en-US" sz="1600" dirty="0" err="1">
                  <a:latin typeface="Arial" panose="020B0604020202020204" pitchFamily="34" charset="0"/>
                  <a:ea typeface="Times New Roman" panose="02020603050405020304" pitchFamily="18" charset="0"/>
                  <a:cs typeface="Arial" panose="020B0604020202020204" pitchFamily="34" charset="0"/>
                </a:rPr>
                <a:t>тоглуулахыг</a:t>
              </a:r>
              <a:r>
                <a:rPr lang="en-US" sz="1600" dirty="0">
                  <a:latin typeface="Arial" panose="020B0604020202020204" pitchFamily="34" charset="0"/>
                  <a:ea typeface="Times New Roman" panose="02020603050405020304" pitchFamily="18" charset="0"/>
                  <a:cs typeface="Arial" panose="020B0604020202020204" pitchFamily="34" charset="0"/>
                </a:rPr>
                <a:t> </a:t>
              </a:r>
              <a:r>
                <a:rPr lang="en-US" sz="1600" dirty="0" err="1">
                  <a:latin typeface="Arial" panose="020B0604020202020204" pitchFamily="34" charset="0"/>
                  <a:ea typeface="Times New Roman" panose="02020603050405020304" pitchFamily="18" charset="0"/>
                  <a:cs typeface="Arial" panose="020B0604020202020204" pitchFamily="34" charset="0"/>
                </a:rPr>
                <a:t>хориглоно</a:t>
              </a:r>
              <a:r>
                <a:rPr lang="en-US" sz="1600" dirty="0">
                  <a:latin typeface="Arial" panose="020B0604020202020204" pitchFamily="34" charset="0"/>
                  <a:ea typeface="Times New Roman" panose="02020603050405020304" pitchFamily="18" charset="0"/>
                  <a:cs typeface="Arial" panose="020B0604020202020204" pitchFamily="34" charset="0"/>
                </a:rPr>
                <a:t>.</a:t>
              </a:r>
              <a:endParaRPr lang="x-none" sz="1600" dirty="0">
                <a:latin typeface="Arial" panose="020B0604020202020204" pitchFamily="34" charset="0"/>
                <a:ea typeface="Times New Roman" panose="02020603050405020304" pitchFamily="18" charset="0"/>
                <a:cs typeface="Arial" panose="020B0604020202020204" pitchFamily="34" charset="0"/>
              </a:endParaRPr>
            </a:p>
            <a:p>
              <a:pPr marL="285750" lvl="0" indent="-285750" algn="just">
                <a:buFontTx/>
                <a:buChar char="-"/>
              </a:pPr>
              <a:r>
                <a:rPr lang="x-none" sz="1600" dirty="0">
                  <a:latin typeface="Arial" panose="020B0604020202020204" pitchFamily="34" charset="0"/>
                  <a:cs typeface="Arial" panose="020B0604020202020204" pitchFamily="34" charset="0"/>
                </a:rPr>
                <a:t>Т</a:t>
              </a:r>
              <a:r>
                <a:rPr lang="mn-MN" sz="1600" dirty="0">
                  <a:latin typeface="Arial" panose="020B0604020202020204" pitchFamily="34" charset="0"/>
                  <a:cs typeface="Arial" panose="020B0604020202020204" pitchFamily="34" charset="0"/>
                </a:rPr>
                <a:t>өсөвт төвлөрөх татварын орлого нэмэгдэ</a:t>
              </a:r>
              <a:r>
                <a:rPr lang="x-none" sz="1600" dirty="0">
                  <a:latin typeface="Arial" panose="020B0604020202020204" pitchFamily="34" charset="0"/>
                  <a:cs typeface="Arial" panose="020B0604020202020204" pitchFamily="34" charset="0"/>
                </a:rPr>
                <a:t>нэ.</a:t>
              </a:r>
            </a:p>
            <a:p>
              <a:pPr marL="285750" lvl="0" indent="-285750" algn="just">
                <a:buFontTx/>
                <a:buChar char="-"/>
              </a:pPr>
              <a:r>
                <a:rPr lang="x-none" sz="1600" dirty="0">
                  <a:latin typeface="Arial" panose="020B0604020202020204" pitchFamily="34" charset="0"/>
                  <a:cs typeface="Arial" panose="020B0604020202020204" pitchFamily="34" charset="0"/>
                </a:rPr>
                <a:t>Хуульд заасан 4-н байршилд байгуулна.</a:t>
              </a:r>
            </a:p>
            <a:p>
              <a:pPr marL="285750" lvl="0" indent="-285750" algn="just">
                <a:buFontTx/>
                <a:buChar char="-"/>
              </a:pPr>
              <a:endParaRPr lang="x-none" sz="1600" dirty="0">
                <a:latin typeface="Arial" panose="020B0604020202020204" pitchFamily="34" charset="0"/>
                <a:cs typeface="Arial" panose="020B0604020202020204" pitchFamily="34" charset="0"/>
              </a:endParaRPr>
            </a:p>
            <a:p>
              <a:pPr marL="285750" lvl="0" indent="-285750" algn="just">
                <a:buFontTx/>
                <a:buChar char="-"/>
              </a:pPr>
              <a:endParaRPr lang="x-none" sz="1600" dirty="0">
                <a:latin typeface="Arial" panose="020B0604020202020204" pitchFamily="34" charset="0"/>
                <a:cs typeface="Arial" panose="020B0604020202020204" pitchFamily="34" charset="0"/>
              </a:endParaRPr>
            </a:p>
          </p:txBody>
        </p:sp>
      </p:grpSp>
      <p:sp>
        <p:nvSpPr>
          <p:cNvPr id="14" name="Rectangle 13">
            <a:extLst>
              <a:ext uri="{FF2B5EF4-FFF2-40B4-BE49-F238E27FC236}">
                <a16:creationId xmlns:a16="http://schemas.microsoft.com/office/drawing/2014/main" id="{CE08FA8B-B06C-1584-CA04-22BF1A37E75A}"/>
              </a:ext>
            </a:extLst>
          </p:cNvPr>
          <p:cNvSpPr/>
          <p:nvPr/>
        </p:nvSpPr>
        <p:spPr>
          <a:xfrm>
            <a:off x="3982416" y="1952975"/>
            <a:ext cx="2945081" cy="4432585"/>
          </a:xfrm>
          <a:prstGeom prst="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defTabSz="1066533">
              <a:lnSpc>
                <a:spcPct val="90000"/>
              </a:lnSpc>
              <a:spcBef>
                <a:spcPct val="0"/>
              </a:spcBef>
              <a:spcAft>
                <a:spcPct val="35000"/>
              </a:spcAft>
            </a:pPr>
            <a:endParaRPr lang="en-US" sz="1600" b="1" dirty="0">
              <a:latin typeface="Arial" panose="020B0604020202020204" pitchFamily="34" charset="0"/>
              <a:cs typeface="Arial" panose="020B0604020202020204" pitchFamily="34" charset="0"/>
            </a:endParaRPr>
          </a:p>
          <a:p>
            <a:pPr algn="ctr"/>
            <a:r>
              <a:rPr lang="x-none" sz="1600" b="1" dirty="0">
                <a:latin typeface="Arial" panose="020B0604020202020204" pitchFamily="34" charset="0"/>
                <a:cs typeface="Arial" panose="020B0604020202020204" pitchFamily="34" charset="0"/>
              </a:rPr>
              <a:t>2019 онд Монгол Улсад 577.3 мянган гадаадын иргэн аялал жуулчлалын зорилгоор ирсэн.</a:t>
            </a:r>
          </a:p>
          <a:p>
            <a:pPr algn="ctr"/>
            <a:endParaRPr lang="x-none" sz="1600" b="1" dirty="0">
              <a:latin typeface="Arial" panose="020B0604020202020204" pitchFamily="34" charset="0"/>
              <a:cs typeface="Arial" panose="020B0604020202020204" pitchFamily="34" charset="0"/>
            </a:endParaRPr>
          </a:p>
          <a:p>
            <a:pPr algn="ctr"/>
            <a:r>
              <a:rPr lang="x-none" sz="1600" b="1" dirty="0">
                <a:latin typeface="Arial" panose="020B0604020202020204" pitchFamily="34" charset="0"/>
                <a:cs typeface="Arial" panose="020B0604020202020204" pitchFamily="34" charset="0"/>
              </a:rPr>
              <a:t>2020 онд 58.9 мянга болж, өмнөх оны энэ үеэс 90% </a:t>
            </a:r>
          </a:p>
          <a:p>
            <a:pPr algn="ctr"/>
            <a:endParaRPr lang="x-none" sz="1600" b="1" dirty="0">
              <a:latin typeface="Arial" panose="020B0604020202020204" pitchFamily="34" charset="0"/>
              <a:cs typeface="Arial" panose="020B0604020202020204" pitchFamily="34" charset="0"/>
            </a:endParaRPr>
          </a:p>
          <a:p>
            <a:pPr algn="ctr"/>
            <a:r>
              <a:rPr lang="x-none" sz="1600" b="1" dirty="0">
                <a:latin typeface="Arial" panose="020B0604020202020204" pitchFamily="34" charset="0"/>
                <a:cs typeface="Arial" panose="020B0604020202020204" pitchFamily="34" charset="0"/>
              </a:rPr>
              <a:t>2021 онд 33.1 мянга,</a:t>
            </a:r>
          </a:p>
          <a:p>
            <a:pPr algn="ctr"/>
            <a:r>
              <a:rPr lang="x-none" sz="1600" b="1" dirty="0">
                <a:latin typeface="Arial" panose="020B0604020202020204" pitchFamily="34" charset="0"/>
                <a:cs typeface="Arial" panose="020B0604020202020204" pitchFamily="34" charset="0"/>
              </a:rPr>
              <a:t>өмнөх оны мөн үеэс 43.8% буусан.</a:t>
            </a:r>
          </a:p>
          <a:p>
            <a:pPr algn="ctr"/>
            <a:endParaRPr lang="x-none" sz="1600" b="1" dirty="0">
              <a:latin typeface="Arial" panose="020B0604020202020204" pitchFamily="34" charset="0"/>
              <a:cs typeface="Arial" panose="020B0604020202020204" pitchFamily="34" charset="0"/>
            </a:endParaRPr>
          </a:p>
          <a:p>
            <a:pPr algn="ctr"/>
            <a:r>
              <a:rPr lang="en-US" sz="1600" b="1" dirty="0">
                <a:solidFill>
                  <a:schemeClr val="tx1"/>
                </a:solidFill>
                <a:latin typeface="Arial" panose="020B0604020202020204" pitchFamily="34" charset="0"/>
                <a:cs typeface="Arial" panose="020B0604020202020204" pitchFamily="34" charset="0"/>
              </a:rPr>
              <a:t>2022 </a:t>
            </a:r>
            <a:r>
              <a:rPr lang="en-US" sz="1600" b="1" dirty="0" err="1">
                <a:solidFill>
                  <a:schemeClr val="tx1"/>
                </a:solidFill>
                <a:latin typeface="Arial" panose="020B0604020202020204" pitchFamily="34" charset="0"/>
                <a:cs typeface="Arial" panose="020B0604020202020204" pitchFamily="34" charset="0"/>
              </a:rPr>
              <a:t>оны</a:t>
            </a:r>
            <a:r>
              <a:rPr lang="en-US" sz="1600" b="1" dirty="0">
                <a:solidFill>
                  <a:schemeClr val="tx1"/>
                </a:solidFill>
                <a:latin typeface="Arial" panose="020B0604020202020204" pitchFamily="34" charset="0"/>
                <a:cs typeface="Arial" panose="020B0604020202020204" pitchFamily="34" charset="0"/>
              </a:rPr>
              <a:t> </a:t>
            </a:r>
            <a:r>
              <a:rPr lang="en-US" sz="1600" b="1" dirty="0" err="1">
                <a:solidFill>
                  <a:schemeClr val="tx1"/>
                </a:solidFill>
                <a:latin typeface="Arial" panose="020B0604020202020204" pitchFamily="34" charset="0"/>
                <a:cs typeface="Arial" panose="020B0604020202020204" pitchFamily="34" charset="0"/>
              </a:rPr>
              <a:t>байдлаар</a:t>
            </a:r>
            <a:r>
              <a:rPr lang="en-US" sz="1600" b="1" dirty="0">
                <a:solidFill>
                  <a:schemeClr val="tx1"/>
                </a:solidFill>
                <a:latin typeface="Arial" panose="020B0604020202020204" pitchFamily="34" charset="0"/>
                <a:cs typeface="Arial" panose="020B0604020202020204" pitchFamily="34" charset="0"/>
              </a:rPr>
              <a:t> </a:t>
            </a:r>
            <a:r>
              <a:rPr lang="en-US" sz="1600" b="1" dirty="0" err="1">
                <a:solidFill>
                  <a:schemeClr val="tx1"/>
                </a:solidFill>
                <a:latin typeface="Arial" panose="020B0604020202020204" pitchFamily="34" charset="0"/>
                <a:cs typeface="Arial" panose="020B0604020202020204" pitchFamily="34" charset="0"/>
              </a:rPr>
              <a:t>дэлхийн</a:t>
            </a:r>
            <a:r>
              <a:rPr lang="en-US" sz="1600" b="1" dirty="0">
                <a:solidFill>
                  <a:schemeClr val="tx1"/>
                </a:solidFill>
                <a:latin typeface="Arial" panose="020B0604020202020204" pitchFamily="34" charset="0"/>
                <a:cs typeface="Arial" panose="020B0604020202020204" pitchFamily="34" charset="0"/>
              </a:rPr>
              <a:t> </a:t>
            </a:r>
            <a:r>
              <a:rPr lang="en-US" sz="1600" b="1" dirty="0" err="1">
                <a:solidFill>
                  <a:schemeClr val="tx1"/>
                </a:solidFill>
                <a:latin typeface="Arial" panose="020B0604020202020204" pitchFamily="34" charset="0"/>
                <a:cs typeface="Arial" panose="020B0604020202020204" pitchFamily="34" charset="0"/>
              </a:rPr>
              <a:t>казиногийн</a:t>
            </a:r>
            <a:r>
              <a:rPr lang="en-US" sz="1600" b="1" dirty="0">
                <a:solidFill>
                  <a:schemeClr val="tx1"/>
                </a:solidFill>
                <a:latin typeface="Arial" panose="020B0604020202020204" pitchFamily="34" charset="0"/>
                <a:cs typeface="Arial" panose="020B0604020202020204" pitchFamily="34" charset="0"/>
              </a:rPr>
              <a:t> </a:t>
            </a:r>
            <a:r>
              <a:rPr lang="en-US" sz="1600" b="1" dirty="0" err="1">
                <a:solidFill>
                  <a:schemeClr val="tx1"/>
                </a:solidFill>
                <a:latin typeface="Arial" panose="020B0604020202020204" pitchFamily="34" charset="0"/>
                <a:cs typeface="Arial" panose="020B0604020202020204" pitchFamily="34" charset="0"/>
              </a:rPr>
              <a:t>зах</a:t>
            </a:r>
            <a:r>
              <a:rPr lang="en-US" sz="1600" b="1" dirty="0">
                <a:solidFill>
                  <a:schemeClr val="tx1"/>
                </a:solidFill>
                <a:latin typeface="Arial" panose="020B0604020202020204" pitchFamily="34" charset="0"/>
                <a:cs typeface="Arial" panose="020B0604020202020204" pitchFamily="34" charset="0"/>
              </a:rPr>
              <a:t> </a:t>
            </a:r>
            <a:r>
              <a:rPr lang="en-US" sz="1600" b="1" dirty="0" err="1">
                <a:solidFill>
                  <a:schemeClr val="tx1"/>
                </a:solidFill>
                <a:latin typeface="Arial" panose="020B0604020202020204" pitchFamily="34" charset="0"/>
                <a:cs typeface="Arial" panose="020B0604020202020204" pitchFamily="34" charset="0"/>
              </a:rPr>
              <a:t>зээлийн</a:t>
            </a:r>
            <a:r>
              <a:rPr lang="en-US" sz="1600" b="1" dirty="0">
                <a:solidFill>
                  <a:schemeClr val="tx1"/>
                </a:solidFill>
                <a:latin typeface="Arial" panose="020B0604020202020204" pitchFamily="34" charset="0"/>
                <a:cs typeface="Arial" panose="020B0604020202020204" pitchFamily="34" charset="0"/>
              </a:rPr>
              <a:t> </a:t>
            </a:r>
            <a:r>
              <a:rPr lang="en-US" sz="1600" b="1" dirty="0" err="1">
                <a:solidFill>
                  <a:schemeClr val="tx1"/>
                </a:solidFill>
                <a:latin typeface="Arial" panose="020B0604020202020204" pitchFamily="34" charset="0"/>
                <a:cs typeface="Arial" panose="020B0604020202020204" pitchFamily="34" charset="0"/>
              </a:rPr>
              <a:t>үнэлгээ</a:t>
            </a:r>
            <a:r>
              <a:rPr lang="en-US" sz="1600" b="1" dirty="0">
                <a:solidFill>
                  <a:schemeClr val="tx1"/>
                </a:solidFill>
                <a:latin typeface="Arial" panose="020B0604020202020204" pitchFamily="34" charset="0"/>
                <a:cs typeface="Arial" panose="020B0604020202020204" pitchFamily="34" charset="0"/>
              </a:rPr>
              <a:t>  </a:t>
            </a:r>
          </a:p>
          <a:p>
            <a:pPr algn="ctr"/>
            <a:r>
              <a:rPr lang="en-US" sz="1600" b="1" dirty="0">
                <a:solidFill>
                  <a:schemeClr val="tx1"/>
                </a:solidFill>
                <a:latin typeface="Arial" panose="020B0604020202020204" pitchFamily="34" charset="0"/>
                <a:cs typeface="Arial" panose="020B0604020202020204" pitchFamily="34" charset="0"/>
              </a:rPr>
              <a:t>3.61 </a:t>
            </a:r>
            <a:r>
              <a:rPr lang="en-US" sz="1600" b="1" dirty="0" err="1">
                <a:solidFill>
                  <a:schemeClr val="tx1"/>
                </a:solidFill>
                <a:latin typeface="Arial" panose="020B0604020202020204" pitchFamily="34" charset="0"/>
                <a:cs typeface="Arial" panose="020B0604020202020204" pitchFamily="34" charset="0"/>
              </a:rPr>
              <a:t>тэрбум</a:t>
            </a:r>
            <a:r>
              <a:rPr lang="en-US" sz="1600" b="1" dirty="0">
                <a:solidFill>
                  <a:schemeClr val="tx1"/>
                </a:solidFill>
                <a:latin typeface="Arial" panose="020B0604020202020204" pitchFamily="34" charset="0"/>
                <a:cs typeface="Arial" panose="020B0604020202020204" pitchFamily="34" charset="0"/>
              </a:rPr>
              <a:t> </a:t>
            </a:r>
            <a:r>
              <a:rPr lang="en-US" sz="1600" b="1" dirty="0" err="1">
                <a:solidFill>
                  <a:schemeClr val="tx1"/>
                </a:solidFill>
                <a:latin typeface="Arial" panose="020B0604020202020204" pitchFamily="34" charset="0"/>
                <a:cs typeface="Arial" panose="020B0604020202020204" pitchFamily="34" charset="0"/>
              </a:rPr>
              <a:t>ам.доллар</a:t>
            </a:r>
            <a:endParaRPr lang="x-none" sz="1600" b="1" dirty="0">
              <a:solidFill>
                <a:schemeClr val="tx1"/>
              </a:solidFill>
              <a:latin typeface="Arial" panose="020B0604020202020204" pitchFamily="34" charset="0"/>
              <a:cs typeface="Arial" panose="020B0604020202020204" pitchFamily="34" charset="0"/>
            </a:endParaRPr>
          </a:p>
          <a:p>
            <a:pPr algn="ctr"/>
            <a:endParaRPr lang="en-US" sz="1600" b="1" dirty="0">
              <a:latin typeface="Arial" panose="020B0604020202020204" pitchFamily="34" charset="0"/>
              <a:cs typeface="Arial" panose="020B0604020202020204" pitchFamily="34" charset="0"/>
            </a:endParaRPr>
          </a:p>
          <a:p>
            <a:pPr algn="ctr" defTabSz="1066533">
              <a:lnSpc>
                <a:spcPct val="90000"/>
              </a:lnSpc>
              <a:spcBef>
                <a:spcPct val="0"/>
              </a:spcBef>
              <a:spcAft>
                <a:spcPct val="35000"/>
              </a:spcAft>
            </a:pPr>
            <a:endParaRPr lang="x-none" sz="1600" b="1" dirty="0">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B1843C69-A6B3-9136-BE20-B814D6B7BD2B}"/>
              </a:ext>
            </a:extLst>
          </p:cNvPr>
          <p:cNvSpPr txBox="1"/>
          <p:nvPr/>
        </p:nvSpPr>
        <p:spPr>
          <a:xfrm>
            <a:off x="3192087" y="659198"/>
            <a:ext cx="10095480" cy="338554"/>
          </a:xfrm>
          <a:prstGeom prst="rect">
            <a:avLst/>
          </a:prstGeom>
          <a:noFill/>
          <a:ln>
            <a:noFill/>
          </a:ln>
        </p:spPr>
        <p:txBody>
          <a:bodyPr wrap="square" rtlCol="0">
            <a:spAutoFit/>
          </a:bodyPr>
          <a:lstStyle/>
          <a:p>
            <a:pPr algn="ctr"/>
            <a:r>
              <a:rPr lang="mn-MN" sz="1600" dirty="0">
                <a:latin typeface="Arial" panose="020B0604020202020204" pitchFamily="34" charset="0"/>
                <a:cs typeface="Arial" panose="020B0604020202020204" pitchFamily="34" charset="0"/>
              </a:rPr>
              <a:t>ХУУЛЬ ТОГТООМЖИЙГ БОЛОВСРОНГУЙ БОЛГОХ</a:t>
            </a:r>
            <a:endParaRPr lang="x-none" sz="1600" dirty="0">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85229E38-6E5E-7B6F-E84A-0BA382BD7508}"/>
              </a:ext>
            </a:extLst>
          </p:cNvPr>
          <p:cNvSpPr/>
          <p:nvPr/>
        </p:nvSpPr>
        <p:spPr>
          <a:xfrm>
            <a:off x="693962" y="781498"/>
            <a:ext cx="6096000" cy="646331"/>
          </a:xfrm>
          <a:prstGeom prst="rect">
            <a:avLst/>
          </a:prstGeom>
        </p:spPr>
        <p:txBody>
          <a:bodyPr>
            <a:spAutoFit/>
          </a:bodyPr>
          <a:lstStyle/>
          <a:p>
            <a:pPr algn="just"/>
            <a:endParaRPr lang="en-US" b="1" dirty="0">
              <a:latin typeface="Arial" panose="020B0604020202020204" pitchFamily="34" charset="0"/>
              <a:ea typeface="Times New Roman" panose="02020603050405020304" pitchFamily="18" charset="0"/>
              <a:cs typeface="Arial" panose="020B0604020202020204" pitchFamily="34" charset="0"/>
            </a:endParaRPr>
          </a:p>
          <a:p>
            <a:pPr algn="just"/>
            <a:endParaRPr lang="x-none"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003151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2" descr="Rule Vs Law: Rule of Law vs. Rule by Law | Learn the Difference">
            <a:extLst>
              <a:ext uri="{FF2B5EF4-FFF2-40B4-BE49-F238E27FC236}">
                <a16:creationId xmlns:a16="http://schemas.microsoft.com/office/drawing/2014/main" id="{E85DB4E5-2AC3-4AF4-8B37-C8097C295955}"/>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7833" b="7833"/>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E0D1BB2F-FCFF-486A-AE66-5090860E93E5}"/>
              </a:ext>
            </a:extLst>
          </p:cNvPr>
          <p:cNvSpPr/>
          <p:nvPr/>
        </p:nvSpPr>
        <p:spPr>
          <a:xfrm>
            <a:off x="0" y="0"/>
            <a:ext cx="12192000" cy="6858000"/>
          </a:xfrm>
          <a:prstGeom prst="rect">
            <a:avLst/>
          </a:prstGeom>
          <a:solidFill>
            <a:schemeClr val="accent1">
              <a:alpha val="8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7DAFA833-85B9-44EF-B8EE-B9E3CF6BD6CC}"/>
              </a:ext>
            </a:extLst>
          </p:cNvPr>
          <p:cNvSpPr txBox="1"/>
          <p:nvPr/>
        </p:nvSpPr>
        <p:spPr>
          <a:xfrm>
            <a:off x="3644900" y="3081804"/>
            <a:ext cx="4902200" cy="1754326"/>
          </a:xfrm>
          <a:prstGeom prst="rect">
            <a:avLst/>
          </a:prstGeom>
          <a:noFill/>
        </p:spPr>
        <p:txBody>
          <a:bodyPr wrap="square">
            <a:spAutoFit/>
          </a:bodyPr>
          <a:lstStyle/>
          <a:p>
            <a:pPr algn="ctr"/>
            <a:r>
              <a:rPr lang="mn-MN" sz="3600" b="1" dirty="0">
                <a:solidFill>
                  <a:srgbClr val="FFC000"/>
                </a:solidFill>
                <a:latin typeface="Arial" panose="020B0604020202020204" pitchFamily="34" charset="0"/>
                <a:cs typeface="Arial" panose="020B0604020202020204" pitchFamily="34" charset="0"/>
              </a:rPr>
              <a:t>АНХААРАЛ ХАНДУУЛСАНД БАЯРЛАЛАА</a:t>
            </a:r>
          </a:p>
        </p:txBody>
      </p:sp>
      <p:grpSp>
        <p:nvGrpSpPr>
          <p:cNvPr id="4" name="Group 3">
            <a:extLst>
              <a:ext uri="{FF2B5EF4-FFF2-40B4-BE49-F238E27FC236}">
                <a16:creationId xmlns:a16="http://schemas.microsoft.com/office/drawing/2014/main" id="{906658DE-140B-44D4-876C-1015C5E45FFA}"/>
              </a:ext>
            </a:extLst>
          </p:cNvPr>
          <p:cNvGrpSpPr/>
          <p:nvPr/>
        </p:nvGrpSpPr>
        <p:grpSpPr>
          <a:xfrm>
            <a:off x="5769765" y="5485959"/>
            <a:ext cx="652470" cy="165568"/>
            <a:chOff x="5819594" y="5392106"/>
            <a:chExt cx="652470" cy="165568"/>
          </a:xfrm>
          <a:solidFill>
            <a:srgbClr val="FFC000"/>
          </a:solidFill>
        </p:grpSpPr>
        <p:sp>
          <p:nvSpPr>
            <p:cNvPr id="5" name="Oval 4">
              <a:extLst>
                <a:ext uri="{FF2B5EF4-FFF2-40B4-BE49-F238E27FC236}">
                  <a16:creationId xmlns:a16="http://schemas.microsoft.com/office/drawing/2014/main" id="{41C37814-97AC-404F-87E0-33E084272723}"/>
                </a:ext>
              </a:extLst>
            </p:cNvPr>
            <p:cNvSpPr/>
            <p:nvPr/>
          </p:nvSpPr>
          <p:spPr>
            <a:xfrm>
              <a:off x="5819594" y="5397000"/>
              <a:ext cx="160674" cy="16067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Oval 5">
              <a:extLst>
                <a:ext uri="{FF2B5EF4-FFF2-40B4-BE49-F238E27FC236}">
                  <a16:creationId xmlns:a16="http://schemas.microsoft.com/office/drawing/2014/main" id="{5799A15E-2871-4D88-9AB7-26AA8B39ADF6}"/>
                </a:ext>
              </a:extLst>
            </p:cNvPr>
            <p:cNvSpPr/>
            <p:nvPr/>
          </p:nvSpPr>
          <p:spPr>
            <a:xfrm>
              <a:off x="6065492" y="5394553"/>
              <a:ext cx="160674" cy="16067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Oval 6">
              <a:extLst>
                <a:ext uri="{FF2B5EF4-FFF2-40B4-BE49-F238E27FC236}">
                  <a16:creationId xmlns:a16="http://schemas.microsoft.com/office/drawing/2014/main" id="{B5487DB7-B56A-4E3B-A4EB-E78F8756A271}"/>
                </a:ext>
              </a:extLst>
            </p:cNvPr>
            <p:cNvSpPr/>
            <p:nvPr/>
          </p:nvSpPr>
          <p:spPr>
            <a:xfrm>
              <a:off x="6311390" y="5392106"/>
              <a:ext cx="160674" cy="16067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366421930"/>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0F0D880-2D1F-4BC9-9B62-0E209F24B9DF}"/>
              </a:ext>
            </a:extLst>
          </p:cNvPr>
          <p:cNvSpPr txBox="1"/>
          <p:nvPr/>
        </p:nvSpPr>
        <p:spPr>
          <a:xfrm>
            <a:off x="595851" y="0"/>
            <a:ext cx="11427983" cy="405047"/>
          </a:xfrm>
          <a:prstGeom prst="rect">
            <a:avLst/>
          </a:prstGeom>
          <a:noFill/>
        </p:spPr>
        <p:txBody>
          <a:bodyPr wrap="square">
            <a:spAutoFit/>
          </a:bodyPr>
          <a:lstStyle>
            <a:defPPr>
              <a:defRPr lang="en-US"/>
            </a:defPPr>
            <a:lvl1pPr algn="ctr">
              <a:defRPr sz="2067" b="1">
                <a:solidFill>
                  <a:schemeClr val="bg1"/>
                </a:solidFill>
                <a:latin typeface="Montserrat" pitchFamily="2" charset="0"/>
                <a:cs typeface="Arial" panose="020B0604020202020204" pitchFamily="34" charset="0"/>
              </a:defRPr>
            </a:lvl1pPr>
          </a:lstStyle>
          <a:p>
            <a:r>
              <a:rPr lang="x-none" sz="2032" dirty="0">
                <a:solidFill>
                  <a:schemeClr val="tx1"/>
                </a:solidFill>
                <a:latin typeface="Arial" panose="020B0604020202020204" pitchFamily="34" charset="0"/>
              </a:rPr>
              <a:t>Нийтийн эрх зүйн хүрээнд</a:t>
            </a:r>
            <a:endParaRPr lang="mn-MN" sz="2032" dirty="0">
              <a:solidFill>
                <a:schemeClr val="tx1"/>
              </a:solidFill>
              <a:latin typeface="Arial" panose="020B0604020202020204" pitchFamily="34" charset="0"/>
            </a:endParaRPr>
          </a:p>
        </p:txBody>
      </p:sp>
      <p:graphicFrame>
        <p:nvGraphicFramePr>
          <p:cNvPr id="6" name="Table 5">
            <a:extLst>
              <a:ext uri="{FF2B5EF4-FFF2-40B4-BE49-F238E27FC236}">
                <a16:creationId xmlns:a16="http://schemas.microsoft.com/office/drawing/2014/main" id="{735963AD-B161-4227-BED4-A017C7AEA6C7}"/>
              </a:ext>
            </a:extLst>
          </p:cNvPr>
          <p:cNvGraphicFramePr>
            <a:graphicFrameLocks noGrp="1"/>
          </p:cNvGraphicFramePr>
          <p:nvPr>
            <p:extLst>
              <p:ext uri="{D42A27DB-BD31-4B8C-83A1-F6EECF244321}">
                <p14:modId xmlns:p14="http://schemas.microsoft.com/office/powerpoint/2010/main" val="2837337476"/>
              </p:ext>
            </p:extLst>
          </p:nvPr>
        </p:nvGraphicFramePr>
        <p:xfrm>
          <a:off x="382008" y="767255"/>
          <a:ext cx="11427984" cy="5606151"/>
        </p:xfrm>
        <a:graphic>
          <a:graphicData uri="http://schemas.openxmlformats.org/drawingml/2006/table">
            <a:tbl>
              <a:tblPr>
                <a:tableStyleId>{2D5ABB26-0587-4C30-8999-92F81FD0307C}</a:tableStyleId>
              </a:tblPr>
              <a:tblGrid>
                <a:gridCol w="563448">
                  <a:extLst>
                    <a:ext uri="{9D8B030D-6E8A-4147-A177-3AD203B41FA5}">
                      <a16:colId xmlns:a16="http://schemas.microsoft.com/office/drawing/2014/main" val="2844453740"/>
                    </a:ext>
                  </a:extLst>
                </a:gridCol>
                <a:gridCol w="3952365">
                  <a:extLst>
                    <a:ext uri="{9D8B030D-6E8A-4147-A177-3AD203B41FA5}">
                      <a16:colId xmlns:a16="http://schemas.microsoft.com/office/drawing/2014/main" val="230198034"/>
                    </a:ext>
                  </a:extLst>
                </a:gridCol>
                <a:gridCol w="6912171">
                  <a:extLst>
                    <a:ext uri="{9D8B030D-6E8A-4147-A177-3AD203B41FA5}">
                      <a16:colId xmlns:a16="http://schemas.microsoft.com/office/drawing/2014/main" val="4119396258"/>
                    </a:ext>
                  </a:extLst>
                </a:gridCol>
              </a:tblGrid>
              <a:tr h="555111">
                <a:tc>
                  <a:txBody>
                    <a:bodyPr/>
                    <a:lstStyle/>
                    <a:p>
                      <a:pPr algn="ctr" fontAlgn="b"/>
                      <a:r>
                        <a:rPr lang="mn-MN" sz="1000" b="1" i="0" u="none" strike="noStrike" dirty="0">
                          <a:solidFill>
                            <a:schemeClr val="bg1"/>
                          </a:solidFill>
                          <a:effectLst/>
                          <a:latin typeface="Montserrat" pitchFamily="2" charset="0"/>
                          <a:cs typeface="Arial" panose="020B0604020202020204" pitchFamily="34" charset="0"/>
                        </a:rPr>
                        <a:t>Д</a:t>
                      </a:r>
                      <a:r>
                        <a:rPr lang="en-US" sz="1000" b="1" i="0" u="none" strike="noStrike" dirty="0">
                          <a:solidFill>
                            <a:schemeClr val="bg1"/>
                          </a:solidFill>
                          <a:effectLst/>
                          <a:latin typeface="Montserrat" pitchFamily="2" charset="0"/>
                          <a:cs typeface="Arial" panose="020B0604020202020204" pitchFamily="34" charset="0"/>
                        </a:rPr>
                        <a:t>/</a:t>
                      </a:r>
                      <a:r>
                        <a:rPr lang="mn-MN" sz="1000" b="1" i="0" u="none" strike="noStrike" dirty="0">
                          <a:solidFill>
                            <a:schemeClr val="bg1"/>
                          </a:solidFill>
                          <a:effectLst/>
                          <a:latin typeface="Montserrat" pitchFamily="2" charset="0"/>
                          <a:cs typeface="Arial" panose="020B0604020202020204" pitchFamily="34" charset="0"/>
                        </a:rPr>
                        <a:t>д</a:t>
                      </a:r>
                      <a:endParaRPr lang="en-US" sz="1000" b="1" i="0" u="none" strike="noStrike" dirty="0">
                        <a:solidFill>
                          <a:schemeClr val="bg1"/>
                        </a:solidFill>
                        <a:effectLst/>
                        <a:latin typeface="Montserrat" pitchFamily="2"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95250" algn="ctr">
                        <a:spcBef>
                          <a:spcPts val="0"/>
                        </a:spcBef>
                        <a:spcAft>
                          <a:spcPts val="0"/>
                        </a:spcAft>
                      </a:pPr>
                      <a:endParaRPr lang="en-US" sz="1500" b="1" dirty="0">
                        <a:solidFill>
                          <a:schemeClr val="bg1"/>
                        </a:solidFill>
                        <a:effectLst/>
                        <a:latin typeface="Arial" panose="020B0604020202020204" pitchFamily="34" charset="0"/>
                        <a:ea typeface="Times New Roman"/>
                        <a:cs typeface="Arial" panose="020B0604020202020204" pitchFamily="34" charset="0"/>
                      </a:endParaRPr>
                    </a:p>
                    <a:p>
                      <a:pPr marL="0" marR="95250" algn="ctr">
                        <a:spcBef>
                          <a:spcPts val="0"/>
                        </a:spcBef>
                        <a:spcAft>
                          <a:spcPts val="0"/>
                        </a:spcAft>
                      </a:pPr>
                      <a:r>
                        <a:rPr lang="en-US" sz="1500" b="1" dirty="0" err="1">
                          <a:solidFill>
                            <a:schemeClr val="bg1"/>
                          </a:solidFill>
                          <a:effectLst/>
                          <a:latin typeface="Arial" panose="020B0604020202020204" pitchFamily="34" charset="0"/>
                          <a:ea typeface="Times New Roman"/>
                          <a:cs typeface="Arial" panose="020B0604020202020204" pitchFamily="34" charset="0"/>
                        </a:rPr>
                        <a:t>Хуулийн</a:t>
                      </a:r>
                      <a:r>
                        <a:rPr lang="en-US" sz="1500" b="1" dirty="0">
                          <a:solidFill>
                            <a:schemeClr val="bg1"/>
                          </a:solidFill>
                          <a:effectLst/>
                          <a:latin typeface="Arial" panose="020B0604020202020204" pitchFamily="34" charset="0"/>
                          <a:ea typeface="Times New Roman"/>
                          <a:cs typeface="Arial" panose="020B0604020202020204" pitchFamily="34" charset="0"/>
                        </a:rPr>
                        <a:t> төслийн нэр</a:t>
                      </a:r>
                      <a:endParaRPr lang="en-US" sz="1500" dirty="0">
                        <a:solidFill>
                          <a:schemeClr val="bg1"/>
                        </a:solidFill>
                        <a:effectLst/>
                        <a:latin typeface="Arial" panose="020B0604020202020204" pitchFamily="34" charset="0"/>
                        <a:ea typeface="Calibri"/>
                        <a:cs typeface="Arial" panose="020B0604020202020204" pitchFamily="34" charset="0"/>
                      </a:endParaRPr>
                    </a:p>
                  </a:txBody>
                  <a:tcPr marL="44640" marR="44640" marT="44640" marB="446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x-none" sz="1500" b="1" i="0" u="none" strike="noStrike" dirty="0">
                          <a:solidFill>
                            <a:schemeClr val="bg1"/>
                          </a:solidFill>
                          <a:effectLst/>
                          <a:latin typeface="Arial" panose="020B0604020202020204" pitchFamily="34" charset="0"/>
                          <a:cs typeface="Arial" panose="020B0604020202020204" pitchFamily="34" charset="0"/>
                        </a:rPr>
                        <a:t>Хуулийн төслийн боловсруулалтын явц</a:t>
                      </a:r>
                      <a:endParaRPr lang="mn-MN" sz="1500" b="1" i="0" u="none" strike="noStrike" dirty="0">
                        <a:solidFill>
                          <a:schemeClr val="bg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3195186103"/>
                  </a:ext>
                </a:extLst>
              </a:tr>
              <a:tr h="466618">
                <a:tc>
                  <a:txBody>
                    <a:bodyPr/>
                    <a:lstStyle/>
                    <a:p>
                      <a:pPr algn="ctr" fontAlgn="b"/>
                      <a:r>
                        <a:rPr lang="en-US" sz="1400" b="1" i="0" u="none" strike="noStrike" dirty="0">
                          <a:solidFill>
                            <a:schemeClr val="tx1"/>
                          </a:solidFill>
                          <a:effectLst/>
                          <a:latin typeface="Montserrat" pitchFamily="2" charset="0"/>
                          <a:cs typeface="Arial" panose="020B0604020202020204" pitchFamily="34"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38100" algn="just">
                        <a:spcBef>
                          <a:spcPts val="0"/>
                        </a:spcBef>
                        <a:spcAft>
                          <a:spcPts val="0"/>
                        </a:spcAft>
                      </a:pPr>
                      <a:r>
                        <a:rPr lang="en-US" sz="1400" b="1" dirty="0" err="1">
                          <a:solidFill>
                            <a:schemeClr val="tx1"/>
                          </a:solidFill>
                          <a:effectLst/>
                          <a:latin typeface="Arial" panose="020B0604020202020204" pitchFamily="34" charset="0"/>
                          <a:ea typeface="Calibri"/>
                          <a:cs typeface="Arial" panose="020B0604020202020204" pitchFamily="34" charset="0"/>
                        </a:rPr>
                        <a:t>Дотоод</a:t>
                      </a:r>
                      <a:r>
                        <a:rPr lang="en-US" sz="1400" b="1" dirty="0">
                          <a:solidFill>
                            <a:schemeClr val="tx1"/>
                          </a:solidFill>
                          <a:effectLst/>
                          <a:latin typeface="Arial" panose="020B0604020202020204" pitchFamily="34" charset="0"/>
                          <a:ea typeface="Calibri"/>
                          <a:cs typeface="Arial" panose="020B0604020202020204" pitchFamily="34" charset="0"/>
                        </a:rPr>
                        <a:t> </a:t>
                      </a:r>
                      <a:r>
                        <a:rPr lang="en-US" sz="1400" b="1" dirty="0" err="1">
                          <a:solidFill>
                            <a:schemeClr val="tx1"/>
                          </a:solidFill>
                          <a:effectLst/>
                          <a:latin typeface="Arial" panose="020B0604020202020204" pitchFamily="34" charset="0"/>
                          <a:ea typeface="Calibri"/>
                          <a:cs typeface="Arial" panose="020B0604020202020204" pitchFamily="34" charset="0"/>
                        </a:rPr>
                        <a:t>хэргийн</a:t>
                      </a:r>
                      <a:r>
                        <a:rPr lang="en-US" sz="1400" b="1" dirty="0">
                          <a:solidFill>
                            <a:schemeClr val="tx1"/>
                          </a:solidFill>
                          <a:effectLst/>
                          <a:latin typeface="Arial" panose="020B0604020202020204" pitchFamily="34" charset="0"/>
                          <a:ea typeface="Calibri"/>
                          <a:cs typeface="Arial" panose="020B0604020202020204" pitchFamily="34" charset="0"/>
                        </a:rPr>
                        <a:t> </a:t>
                      </a:r>
                      <a:r>
                        <a:rPr lang="en-US" sz="1400" b="1" dirty="0" err="1">
                          <a:solidFill>
                            <a:schemeClr val="tx1"/>
                          </a:solidFill>
                          <a:effectLst/>
                          <a:latin typeface="Arial" panose="020B0604020202020204" pitchFamily="34" charset="0"/>
                          <a:ea typeface="Calibri"/>
                          <a:cs typeface="Arial" panose="020B0604020202020204" pitchFamily="34" charset="0"/>
                        </a:rPr>
                        <a:t>их</a:t>
                      </a:r>
                      <a:r>
                        <a:rPr lang="en-US" sz="1400" b="1" dirty="0">
                          <a:solidFill>
                            <a:schemeClr val="tx1"/>
                          </a:solidFill>
                          <a:effectLst/>
                          <a:latin typeface="Arial" panose="020B0604020202020204" pitchFamily="34" charset="0"/>
                          <a:ea typeface="Calibri"/>
                          <a:cs typeface="Arial" panose="020B0604020202020204" pitchFamily="34" charset="0"/>
                        </a:rPr>
                        <a:t> </a:t>
                      </a:r>
                      <a:r>
                        <a:rPr lang="en-US" sz="1400" b="1" dirty="0" err="1">
                          <a:solidFill>
                            <a:schemeClr val="tx1"/>
                          </a:solidFill>
                          <a:effectLst/>
                          <a:latin typeface="Arial" panose="020B0604020202020204" pitchFamily="34" charset="0"/>
                          <a:ea typeface="Calibri"/>
                          <a:cs typeface="Arial" panose="020B0604020202020204" pitchFamily="34" charset="0"/>
                        </a:rPr>
                        <a:t>сургуулийн</a:t>
                      </a:r>
                      <a:r>
                        <a:rPr lang="en-US" sz="1400" b="1" dirty="0">
                          <a:solidFill>
                            <a:schemeClr val="tx1"/>
                          </a:solidFill>
                          <a:effectLst/>
                          <a:latin typeface="Arial" panose="020B0604020202020204" pitchFamily="34" charset="0"/>
                          <a:ea typeface="Calibri"/>
                          <a:cs typeface="Arial" panose="020B0604020202020204" pitchFamily="34" charset="0"/>
                        </a:rPr>
                        <a:t> </a:t>
                      </a:r>
                      <a:r>
                        <a:rPr lang="en-US" sz="1400" b="1" dirty="0" err="1">
                          <a:solidFill>
                            <a:schemeClr val="tx1"/>
                          </a:solidFill>
                          <a:effectLst/>
                          <a:latin typeface="Arial" panose="020B0604020202020204" pitchFamily="34" charset="0"/>
                          <a:ea typeface="Calibri"/>
                          <a:cs typeface="Arial" panose="020B0604020202020204" pitchFamily="34" charset="0"/>
                        </a:rPr>
                        <a:t>тухай</a:t>
                      </a:r>
                      <a:r>
                        <a:rPr lang="en-US" sz="1400" b="1" dirty="0">
                          <a:solidFill>
                            <a:schemeClr val="tx1"/>
                          </a:solidFill>
                          <a:effectLst/>
                          <a:latin typeface="Arial" panose="020B0604020202020204" pitchFamily="34" charset="0"/>
                          <a:ea typeface="Calibri"/>
                          <a:cs typeface="Arial" panose="020B0604020202020204" pitchFamily="34" charset="0"/>
                        </a:rPr>
                        <a:t> </a:t>
                      </a:r>
                      <a:r>
                        <a:rPr lang="en-US" sz="1400" b="1" dirty="0" err="1">
                          <a:solidFill>
                            <a:schemeClr val="tx1"/>
                          </a:solidFill>
                          <a:effectLst/>
                          <a:latin typeface="Arial" panose="020B0604020202020204" pitchFamily="34" charset="0"/>
                          <a:ea typeface="Calibri"/>
                          <a:cs typeface="Arial" panose="020B0604020202020204" pitchFamily="34" charset="0"/>
                        </a:rPr>
                        <a:t>хуулийн</a:t>
                      </a:r>
                      <a:r>
                        <a:rPr lang="en-US" sz="1400" b="1" dirty="0">
                          <a:solidFill>
                            <a:schemeClr val="tx1"/>
                          </a:solidFill>
                          <a:effectLst/>
                          <a:latin typeface="Arial" panose="020B0604020202020204" pitchFamily="34" charset="0"/>
                          <a:ea typeface="Calibri"/>
                          <a:cs typeface="Arial" panose="020B0604020202020204" pitchFamily="34" charset="0"/>
                        </a:rPr>
                        <a:t> </a:t>
                      </a:r>
                      <a:r>
                        <a:rPr lang="en-US" sz="1400" b="1" dirty="0" err="1">
                          <a:solidFill>
                            <a:schemeClr val="tx1"/>
                          </a:solidFill>
                          <a:effectLst/>
                          <a:latin typeface="Arial" panose="020B0604020202020204" pitchFamily="34" charset="0"/>
                          <a:ea typeface="Calibri"/>
                          <a:cs typeface="Arial" panose="020B0604020202020204" pitchFamily="34" charset="0"/>
                        </a:rPr>
                        <a:t>төсөл</a:t>
                      </a:r>
                      <a:r>
                        <a:rPr lang="en-US" sz="1400" b="1" dirty="0">
                          <a:solidFill>
                            <a:schemeClr val="tx1"/>
                          </a:solidFill>
                          <a:effectLst/>
                          <a:latin typeface="Arial" panose="020B0604020202020204" pitchFamily="34" charset="0"/>
                          <a:ea typeface="Calibri"/>
                          <a:cs typeface="Arial" panose="020B0604020202020204" pitchFamily="34" charset="0"/>
                        </a:rPr>
                        <a:t>;</a:t>
                      </a:r>
                    </a:p>
                  </a:txBody>
                  <a:tcPr marL="44640" marR="44640" marT="44640" marB="446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94615" marR="88900" algn="just">
                        <a:spcBef>
                          <a:spcPts val="0"/>
                        </a:spcBef>
                        <a:spcAft>
                          <a:spcPts val="0"/>
                        </a:spcAft>
                      </a:pPr>
                      <a:r>
                        <a:rPr lang="en-US" sz="1400" dirty="0" err="1">
                          <a:solidFill>
                            <a:schemeClr val="tx1"/>
                          </a:solidFill>
                          <a:effectLst/>
                          <a:latin typeface="Arial" panose="020B0604020202020204" pitchFamily="34" charset="0"/>
                          <a:ea typeface="Calibri"/>
                          <a:cs typeface="Arial" panose="020B0604020202020204" pitchFamily="34" charset="0"/>
                        </a:rPr>
                        <a:t>Хуулийн</a:t>
                      </a:r>
                      <a:r>
                        <a:rPr lang="en-US" sz="1400" dirty="0">
                          <a:solidFill>
                            <a:schemeClr val="tx1"/>
                          </a:solidFill>
                          <a:effectLst/>
                          <a:latin typeface="Arial" panose="020B0604020202020204" pitchFamily="34" charset="0"/>
                          <a:ea typeface="Calibri"/>
                          <a:cs typeface="Arial" panose="020B0604020202020204" pitchFamily="34" charset="0"/>
                        </a:rPr>
                        <a:t> </a:t>
                      </a:r>
                      <a:r>
                        <a:rPr lang="en-US" sz="1400" dirty="0" err="1">
                          <a:solidFill>
                            <a:schemeClr val="tx1"/>
                          </a:solidFill>
                          <a:effectLst/>
                          <a:latin typeface="Arial" panose="020B0604020202020204" pitchFamily="34" charset="0"/>
                          <a:ea typeface="Calibri"/>
                          <a:cs typeface="Arial" panose="020B0604020202020204" pitchFamily="34" charset="0"/>
                        </a:rPr>
                        <a:t>төслийг</a:t>
                      </a:r>
                      <a:r>
                        <a:rPr lang="en-US" sz="1400" dirty="0">
                          <a:solidFill>
                            <a:schemeClr val="tx1"/>
                          </a:solidFill>
                          <a:effectLst/>
                          <a:latin typeface="Arial" panose="020B0604020202020204" pitchFamily="34" charset="0"/>
                          <a:ea typeface="Calibri"/>
                          <a:cs typeface="Arial" panose="020B0604020202020204" pitchFamily="34" charset="0"/>
                        </a:rPr>
                        <a:t> </a:t>
                      </a:r>
                      <a:r>
                        <a:rPr lang="en-US" sz="1400" dirty="0" err="1">
                          <a:solidFill>
                            <a:schemeClr val="tx1"/>
                          </a:solidFill>
                          <a:effectLst/>
                          <a:latin typeface="Arial" panose="020B0604020202020204" pitchFamily="34" charset="0"/>
                          <a:ea typeface="Calibri"/>
                          <a:cs typeface="Arial" panose="020B0604020202020204" pitchFamily="34" charset="0"/>
                        </a:rPr>
                        <a:t>эцэслэн</a:t>
                      </a:r>
                      <a:r>
                        <a:rPr lang="en-US" sz="1400" dirty="0">
                          <a:solidFill>
                            <a:schemeClr val="tx1"/>
                          </a:solidFill>
                          <a:effectLst/>
                          <a:latin typeface="Arial" panose="020B0604020202020204" pitchFamily="34" charset="0"/>
                          <a:ea typeface="Calibri"/>
                          <a:cs typeface="Arial" panose="020B0604020202020204" pitchFamily="34" charset="0"/>
                        </a:rPr>
                        <a:t> </a:t>
                      </a:r>
                      <a:r>
                        <a:rPr lang="en-US" sz="1400" dirty="0" err="1">
                          <a:solidFill>
                            <a:schemeClr val="tx1"/>
                          </a:solidFill>
                          <a:effectLst/>
                          <a:latin typeface="Arial" panose="020B0604020202020204" pitchFamily="34" charset="0"/>
                          <a:ea typeface="Calibri"/>
                          <a:cs typeface="Arial" panose="020B0604020202020204" pitchFamily="34" charset="0"/>
                        </a:rPr>
                        <a:t>боловсруулж</a:t>
                      </a:r>
                      <a:r>
                        <a:rPr lang="en-US" sz="1400" dirty="0">
                          <a:solidFill>
                            <a:schemeClr val="tx1"/>
                          </a:solidFill>
                          <a:effectLst/>
                          <a:latin typeface="Arial" panose="020B0604020202020204" pitchFamily="34" charset="0"/>
                          <a:ea typeface="Calibri"/>
                          <a:cs typeface="Arial" panose="020B0604020202020204" pitchFamily="34" charset="0"/>
                        </a:rPr>
                        <a:t> </a:t>
                      </a:r>
                      <a:r>
                        <a:rPr lang="en-US" sz="1400" dirty="0" err="1">
                          <a:solidFill>
                            <a:schemeClr val="tx1"/>
                          </a:solidFill>
                          <a:effectLst/>
                          <a:latin typeface="Arial" panose="020B0604020202020204" pitchFamily="34" charset="0"/>
                          <a:ea typeface="Calibri"/>
                          <a:cs typeface="Arial" panose="020B0604020202020204" pitchFamily="34" charset="0"/>
                        </a:rPr>
                        <a:t>Засгийн</a:t>
                      </a:r>
                      <a:r>
                        <a:rPr lang="en-US" sz="1400" dirty="0">
                          <a:solidFill>
                            <a:schemeClr val="tx1"/>
                          </a:solidFill>
                          <a:effectLst/>
                          <a:latin typeface="Arial" panose="020B0604020202020204" pitchFamily="34" charset="0"/>
                          <a:ea typeface="Calibri"/>
                          <a:cs typeface="Arial" panose="020B0604020202020204" pitchFamily="34" charset="0"/>
                        </a:rPr>
                        <a:t> </a:t>
                      </a:r>
                      <a:r>
                        <a:rPr lang="en-US" sz="1400" dirty="0" err="1">
                          <a:solidFill>
                            <a:schemeClr val="tx1"/>
                          </a:solidFill>
                          <a:effectLst/>
                          <a:latin typeface="Arial" panose="020B0604020202020204" pitchFamily="34" charset="0"/>
                          <a:ea typeface="Calibri"/>
                          <a:cs typeface="Arial" panose="020B0604020202020204" pitchFamily="34" charset="0"/>
                        </a:rPr>
                        <a:t>газрын</a:t>
                      </a:r>
                      <a:r>
                        <a:rPr lang="en-US" sz="1400" dirty="0">
                          <a:solidFill>
                            <a:schemeClr val="tx1"/>
                          </a:solidFill>
                          <a:effectLst/>
                          <a:latin typeface="Arial" panose="020B0604020202020204" pitchFamily="34" charset="0"/>
                          <a:ea typeface="Calibri"/>
                          <a:cs typeface="Arial" panose="020B0604020202020204" pitchFamily="34" charset="0"/>
                        </a:rPr>
                        <a:t> </a:t>
                      </a:r>
                      <a:r>
                        <a:rPr lang="en-US" sz="1400" dirty="0" err="1">
                          <a:solidFill>
                            <a:schemeClr val="tx1"/>
                          </a:solidFill>
                          <a:effectLst/>
                          <a:latin typeface="Arial" panose="020B0604020202020204" pitchFamily="34" charset="0"/>
                          <a:ea typeface="Calibri"/>
                          <a:cs typeface="Arial" panose="020B0604020202020204" pitchFamily="34" charset="0"/>
                        </a:rPr>
                        <a:t>хуралдаанаар</a:t>
                      </a:r>
                      <a:r>
                        <a:rPr lang="en-US" sz="1400" dirty="0">
                          <a:solidFill>
                            <a:schemeClr val="tx1"/>
                          </a:solidFill>
                          <a:effectLst/>
                          <a:latin typeface="Arial" panose="020B0604020202020204" pitchFamily="34" charset="0"/>
                          <a:ea typeface="Calibri"/>
                          <a:cs typeface="Arial" panose="020B0604020202020204" pitchFamily="34" charset="0"/>
                        </a:rPr>
                        <a:t> </a:t>
                      </a:r>
                      <a:r>
                        <a:rPr lang="en-US" sz="1400" dirty="0" err="1">
                          <a:solidFill>
                            <a:schemeClr val="tx1"/>
                          </a:solidFill>
                          <a:effectLst/>
                          <a:latin typeface="Arial" panose="020B0604020202020204" pitchFamily="34" charset="0"/>
                          <a:ea typeface="Calibri"/>
                          <a:cs typeface="Arial" panose="020B0604020202020204" pitchFamily="34" charset="0"/>
                        </a:rPr>
                        <a:t>хэлэлцүүлэхэд</a:t>
                      </a:r>
                      <a:r>
                        <a:rPr lang="en-US" sz="1400" dirty="0">
                          <a:solidFill>
                            <a:schemeClr val="tx1"/>
                          </a:solidFill>
                          <a:effectLst/>
                          <a:latin typeface="Arial" panose="020B0604020202020204" pitchFamily="34" charset="0"/>
                          <a:ea typeface="Calibri"/>
                          <a:cs typeface="Arial" panose="020B0604020202020204" pitchFamily="34" charset="0"/>
                        </a:rPr>
                        <a:t> </a:t>
                      </a:r>
                      <a:r>
                        <a:rPr lang="en-US" sz="1400" dirty="0" err="1">
                          <a:solidFill>
                            <a:schemeClr val="tx1"/>
                          </a:solidFill>
                          <a:effectLst/>
                          <a:latin typeface="Arial" panose="020B0604020202020204" pitchFamily="34" charset="0"/>
                          <a:ea typeface="Calibri"/>
                          <a:cs typeface="Arial" panose="020B0604020202020204" pitchFamily="34" charset="0"/>
                        </a:rPr>
                        <a:t>бэлэн</a:t>
                      </a:r>
                      <a:r>
                        <a:rPr lang="en-US" sz="1400" dirty="0">
                          <a:solidFill>
                            <a:schemeClr val="tx1"/>
                          </a:solidFill>
                          <a:effectLst/>
                          <a:latin typeface="Arial" panose="020B0604020202020204" pitchFamily="34" charset="0"/>
                          <a:ea typeface="Calibri"/>
                          <a:cs typeface="Arial" panose="020B0604020202020204" pitchFamily="34" charset="0"/>
                        </a:rPr>
                        <a:t> </a:t>
                      </a:r>
                      <a:r>
                        <a:rPr lang="en-US" sz="1400" dirty="0" err="1">
                          <a:solidFill>
                            <a:schemeClr val="tx1"/>
                          </a:solidFill>
                          <a:effectLst/>
                          <a:latin typeface="Arial" panose="020B0604020202020204" pitchFamily="34" charset="0"/>
                          <a:ea typeface="Calibri"/>
                          <a:cs typeface="Arial" panose="020B0604020202020204" pitchFamily="34" charset="0"/>
                        </a:rPr>
                        <a:t>болоод</a:t>
                      </a:r>
                      <a:r>
                        <a:rPr lang="en-US" sz="1400" dirty="0">
                          <a:solidFill>
                            <a:schemeClr val="tx1"/>
                          </a:solidFill>
                          <a:effectLst/>
                          <a:latin typeface="Arial" panose="020B0604020202020204" pitchFamily="34" charset="0"/>
                          <a:ea typeface="Calibri"/>
                          <a:cs typeface="Arial" panose="020B0604020202020204" pitchFamily="34" charset="0"/>
                        </a:rPr>
                        <a:t> </a:t>
                      </a:r>
                      <a:r>
                        <a:rPr lang="en-US" sz="1400" dirty="0" err="1">
                          <a:solidFill>
                            <a:schemeClr val="tx1"/>
                          </a:solidFill>
                          <a:effectLst/>
                          <a:latin typeface="Arial" panose="020B0604020202020204" pitchFamily="34" charset="0"/>
                          <a:ea typeface="Calibri"/>
                          <a:cs typeface="Arial" panose="020B0604020202020204" pitchFamily="34" charset="0"/>
                        </a:rPr>
                        <a:t>байна</a:t>
                      </a:r>
                      <a:r>
                        <a:rPr lang="en-US" sz="1400" dirty="0">
                          <a:solidFill>
                            <a:schemeClr val="tx1"/>
                          </a:solidFill>
                          <a:effectLst/>
                          <a:latin typeface="Arial" panose="020B0604020202020204" pitchFamily="34" charset="0"/>
                          <a:ea typeface="Calibri"/>
                          <a:cs typeface="Arial" panose="020B0604020202020204" pitchFamily="34" charset="0"/>
                        </a:rPr>
                        <a: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11074501"/>
                  </a:ext>
                </a:extLst>
              </a:tr>
              <a:tr h="619928">
                <a:tc>
                  <a:txBody>
                    <a:bodyPr/>
                    <a:lstStyle/>
                    <a:p>
                      <a:pPr algn="ctr" fontAlgn="b"/>
                      <a:r>
                        <a:rPr lang="en-US" sz="1400" b="1" i="0" u="none" strike="noStrike" dirty="0">
                          <a:solidFill>
                            <a:schemeClr val="tx1"/>
                          </a:solidFill>
                          <a:effectLst/>
                          <a:latin typeface="Montserrat" pitchFamily="2" charset="0"/>
                          <a:cs typeface="Arial" panose="020B0604020202020204" pitchFamily="34" charset="0"/>
                        </a:rPr>
                        <a:t>2.</a:t>
                      </a:r>
                    </a:p>
                    <a:p>
                      <a:pPr algn="ctr" fontAlgn="b"/>
                      <a:endParaRPr lang="en-US" sz="1400" b="1" i="0" u="none" strike="noStrike" dirty="0">
                        <a:solidFill>
                          <a:schemeClr val="tx1"/>
                        </a:solidFill>
                        <a:effectLst/>
                        <a:latin typeface="Montserrat" pitchFamily="2"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38100" lvl="0" indent="0" algn="just" defTabSz="675010" rtl="0" eaLnBrk="1" fontAlgn="auto" latinLnBrk="0" hangingPunct="1">
                        <a:lnSpc>
                          <a:spcPct val="100000"/>
                        </a:lnSpc>
                        <a:spcBef>
                          <a:spcPts val="0"/>
                        </a:spcBef>
                        <a:spcAft>
                          <a:spcPts val="0"/>
                        </a:spcAft>
                        <a:buClrTx/>
                        <a:buSzTx/>
                        <a:buFontTx/>
                        <a:buNone/>
                        <a:tabLst/>
                        <a:defRPr/>
                      </a:pPr>
                      <a:r>
                        <a:rPr lang="mn-MN" sz="1400" b="1" kern="1200" dirty="0">
                          <a:solidFill>
                            <a:schemeClr val="tx1"/>
                          </a:solidFill>
                          <a:effectLst/>
                          <a:latin typeface="Arial" panose="020B0604020202020204" pitchFamily="34" charset="0"/>
                          <a:ea typeface="+mn-ea"/>
                          <a:cs typeface="Arial" panose="020B0604020202020204" pitchFamily="34" charset="0"/>
                        </a:rPr>
                        <a:t>Хууль тогтоомжийн тухай хуульд нэмэлт, өөрчлөлт оруулах тухай хуулийн төсөл</a:t>
                      </a:r>
                      <a:r>
                        <a:rPr lang="en-US" sz="1400" b="1" kern="1200" dirty="0">
                          <a:solidFill>
                            <a:schemeClr val="tx1"/>
                          </a:solidFill>
                          <a:effectLst/>
                          <a:latin typeface="Arial" panose="020B0604020202020204" pitchFamily="34" charset="0"/>
                          <a:ea typeface="+mn-ea"/>
                          <a:cs typeface="Arial" panose="020B0604020202020204" pitchFamily="34" charset="0"/>
                        </a:rPr>
                        <a:t>;</a:t>
                      </a:r>
                      <a:endParaRPr lang="x-none" sz="1400" b="1" kern="1200" dirty="0">
                        <a:solidFill>
                          <a:schemeClr val="tx1"/>
                        </a:solidFill>
                        <a:effectLst/>
                        <a:latin typeface="Arial" panose="020B0604020202020204" pitchFamily="34" charset="0"/>
                        <a:ea typeface="+mn-ea"/>
                        <a:cs typeface="Arial" panose="020B0604020202020204" pitchFamily="34" charset="0"/>
                      </a:endParaRPr>
                    </a:p>
                    <a:p>
                      <a:pPr marL="0" marR="38100" algn="just">
                        <a:spcBef>
                          <a:spcPts val="0"/>
                        </a:spcBef>
                        <a:spcAft>
                          <a:spcPts val="0"/>
                        </a:spcAft>
                      </a:pPr>
                      <a:endParaRPr lang="en-US" sz="1400" b="1" dirty="0">
                        <a:solidFill>
                          <a:schemeClr val="tx1"/>
                        </a:solidFill>
                        <a:effectLst/>
                        <a:latin typeface="Arial" panose="020B0604020202020204" pitchFamily="34" charset="0"/>
                        <a:ea typeface="Calibri"/>
                        <a:cs typeface="Arial" panose="020B0604020202020204" pitchFamily="34" charset="0"/>
                      </a:endParaRPr>
                    </a:p>
                  </a:txBody>
                  <a:tcPr marL="44640" marR="44640" marT="44640" marB="446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93980" marR="88900" algn="just">
                        <a:spcBef>
                          <a:spcPts val="0"/>
                        </a:spcBef>
                        <a:spcAft>
                          <a:spcPts val="0"/>
                        </a:spcAft>
                      </a:pPr>
                      <a:r>
                        <a:rPr lang="en-US" sz="1400" kern="1200" dirty="0" err="1">
                          <a:solidFill>
                            <a:schemeClr val="tx1"/>
                          </a:solidFill>
                          <a:effectLst/>
                          <a:latin typeface="Arial" panose="020B0604020202020204" pitchFamily="34" charset="0"/>
                          <a:ea typeface="+mn-ea"/>
                          <a:cs typeface="Arial" panose="020B0604020202020204" pitchFamily="34" charset="0"/>
                        </a:rPr>
                        <a:t>Хуулийн</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төслийг</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dirty="0" err="1">
                          <a:solidFill>
                            <a:schemeClr val="tx1"/>
                          </a:solidFill>
                          <a:effectLst/>
                          <a:latin typeface="Arial" panose="020B0604020202020204" pitchFamily="34" charset="0"/>
                          <a:ea typeface="Calibri"/>
                          <a:cs typeface="Arial" panose="020B0604020202020204" pitchFamily="34" charset="0"/>
                        </a:rPr>
                        <a:t>эцэслэн</a:t>
                      </a:r>
                      <a:r>
                        <a:rPr lang="en-US" sz="1400" dirty="0">
                          <a:solidFill>
                            <a:schemeClr val="tx1"/>
                          </a:solidFill>
                          <a:effectLst/>
                          <a:latin typeface="Arial" panose="020B0604020202020204" pitchFamily="34" charset="0"/>
                          <a:ea typeface="Calibri"/>
                          <a:cs typeface="Arial" panose="020B0604020202020204" pitchFamily="34" charset="0"/>
                        </a:rPr>
                        <a:t> </a:t>
                      </a:r>
                      <a:r>
                        <a:rPr lang="en-US" sz="1400" dirty="0" err="1">
                          <a:solidFill>
                            <a:schemeClr val="tx1"/>
                          </a:solidFill>
                          <a:effectLst/>
                          <a:latin typeface="Arial" panose="020B0604020202020204" pitchFamily="34" charset="0"/>
                          <a:ea typeface="Calibri"/>
                          <a:cs typeface="Arial" panose="020B0604020202020204" pitchFamily="34" charset="0"/>
                        </a:rPr>
                        <a:t>боловсруулж</a:t>
                      </a:r>
                      <a:r>
                        <a:rPr lang="en-US" sz="1400" kern="1200" dirty="0">
                          <a:solidFill>
                            <a:schemeClr val="tx1"/>
                          </a:solidFill>
                          <a:effectLst/>
                          <a:latin typeface="Arial" panose="020B0604020202020204" pitchFamily="34" charset="0"/>
                          <a:ea typeface="+mn-ea"/>
                          <a:cs typeface="Arial" panose="020B0604020202020204" pitchFamily="34" charset="0"/>
                        </a:rPr>
                        <a:t>, </a:t>
                      </a:r>
                      <a:r>
                        <a:rPr lang="ca-ES" sz="1400" kern="1200" dirty="0" err="1">
                          <a:solidFill>
                            <a:schemeClr val="tx1"/>
                          </a:solidFill>
                          <a:effectLst/>
                          <a:latin typeface="Arial" panose="020B0604020202020204" pitchFamily="34" charset="0"/>
                          <a:ea typeface="+mn-ea"/>
                          <a:cs typeface="Arial" panose="020B0604020202020204" pitchFamily="34" charset="0"/>
                        </a:rPr>
                        <a:t>Засгийн</a:t>
                      </a:r>
                      <a:r>
                        <a:rPr lang="ca-ES" sz="1400" kern="1200" dirty="0">
                          <a:solidFill>
                            <a:schemeClr val="tx1"/>
                          </a:solidFill>
                          <a:effectLst/>
                          <a:latin typeface="Arial" panose="020B0604020202020204" pitchFamily="34" charset="0"/>
                          <a:ea typeface="+mn-ea"/>
                          <a:cs typeface="Arial" panose="020B0604020202020204" pitchFamily="34" charset="0"/>
                        </a:rPr>
                        <a:t> </a:t>
                      </a:r>
                      <a:r>
                        <a:rPr lang="ca-ES" sz="1400" kern="1200" dirty="0" err="1">
                          <a:solidFill>
                            <a:schemeClr val="tx1"/>
                          </a:solidFill>
                          <a:effectLst/>
                          <a:latin typeface="Arial" panose="020B0604020202020204" pitchFamily="34" charset="0"/>
                          <a:ea typeface="+mn-ea"/>
                          <a:cs typeface="Arial" panose="020B0604020202020204" pitchFamily="34" charset="0"/>
                        </a:rPr>
                        <a:t>газрын</a:t>
                      </a:r>
                      <a:r>
                        <a:rPr lang="ca-ES" sz="1400" kern="1200" dirty="0">
                          <a:solidFill>
                            <a:schemeClr val="tx1"/>
                          </a:solidFill>
                          <a:effectLst/>
                          <a:latin typeface="Arial" panose="020B0604020202020204" pitchFamily="34" charset="0"/>
                          <a:ea typeface="+mn-ea"/>
                          <a:cs typeface="Arial" panose="020B0604020202020204" pitchFamily="34" charset="0"/>
                        </a:rPr>
                        <a:t> </a:t>
                      </a:r>
                      <a:r>
                        <a:rPr lang="ca-ES" sz="1400" kern="1200" dirty="0" err="1">
                          <a:solidFill>
                            <a:schemeClr val="tx1"/>
                          </a:solidFill>
                          <a:effectLst/>
                          <a:latin typeface="Arial" panose="020B0604020202020204" pitchFamily="34" charset="0"/>
                          <a:ea typeface="+mn-ea"/>
                          <a:cs typeface="Arial" panose="020B0604020202020204" pitchFamily="34" charset="0"/>
                        </a:rPr>
                        <a:t>хуралдаанаар</a:t>
                      </a:r>
                      <a:r>
                        <a:rPr lang="ca-ES" sz="1400" kern="1200" dirty="0">
                          <a:solidFill>
                            <a:schemeClr val="tx1"/>
                          </a:solidFill>
                          <a:effectLst/>
                          <a:latin typeface="Arial" panose="020B0604020202020204" pitchFamily="34" charset="0"/>
                          <a:ea typeface="+mn-ea"/>
                          <a:cs typeface="Arial" panose="020B0604020202020204" pitchFamily="34" charset="0"/>
                        </a:rPr>
                        <a:t> </a:t>
                      </a:r>
                      <a:r>
                        <a:rPr lang="ca-ES" sz="1400" kern="1200" dirty="0" err="1">
                          <a:solidFill>
                            <a:schemeClr val="tx1"/>
                          </a:solidFill>
                          <a:effectLst/>
                          <a:latin typeface="Arial" panose="020B0604020202020204" pitchFamily="34" charset="0"/>
                          <a:ea typeface="+mn-ea"/>
                          <a:cs typeface="Arial" panose="020B0604020202020204" pitchFamily="34" charset="0"/>
                        </a:rPr>
                        <a:t>хэлэлцүүлэхээр</a:t>
                      </a:r>
                      <a:r>
                        <a:rPr lang="ca-ES" sz="1400" kern="1200" dirty="0">
                          <a:solidFill>
                            <a:schemeClr val="tx1"/>
                          </a:solidFill>
                          <a:effectLst/>
                          <a:latin typeface="Arial" panose="020B0604020202020204" pitchFamily="34" charset="0"/>
                          <a:ea typeface="+mn-ea"/>
                          <a:cs typeface="Arial" panose="020B0604020202020204" pitchFamily="34" charset="0"/>
                        </a:rPr>
                        <a:t> </a:t>
                      </a:r>
                      <a:r>
                        <a:rPr lang="ca-ES" sz="1400" kern="1200" dirty="0" err="1">
                          <a:solidFill>
                            <a:schemeClr val="tx1"/>
                          </a:solidFill>
                          <a:effectLst/>
                          <a:latin typeface="Arial" panose="020B0604020202020204" pitchFamily="34" charset="0"/>
                          <a:ea typeface="+mn-ea"/>
                          <a:cs typeface="Arial" panose="020B0604020202020204" pitchFamily="34" charset="0"/>
                        </a:rPr>
                        <a:t>Засгийн</a:t>
                      </a:r>
                      <a:r>
                        <a:rPr lang="ca-ES" sz="1400" kern="1200" dirty="0">
                          <a:solidFill>
                            <a:schemeClr val="tx1"/>
                          </a:solidFill>
                          <a:effectLst/>
                          <a:latin typeface="Arial" panose="020B0604020202020204" pitchFamily="34" charset="0"/>
                          <a:ea typeface="+mn-ea"/>
                          <a:cs typeface="Arial" panose="020B0604020202020204" pitchFamily="34" charset="0"/>
                        </a:rPr>
                        <a:t> </a:t>
                      </a:r>
                      <a:r>
                        <a:rPr lang="ca-ES" sz="1400" kern="1200" dirty="0" err="1">
                          <a:solidFill>
                            <a:schemeClr val="tx1"/>
                          </a:solidFill>
                          <a:effectLst/>
                          <a:latin typeface="Arial" panose="020B0604020202020204" pitchFamily="34" charset="0"/>
                          <a:ea typeface="+mn-ea"/>
                          <a:cs typeface="Arial" panose="020B0604020202020204" pitchFamily="34" charset="0"/>
                        </a:rPr>
                        <a:t>газрын</a:t>
                      </a:r>
                      <a:r>
                        <a:rPr lang="ca-ES" sz="1400" kern="1200" dirty="0">
                          <a:solidFill>
                            <a:schemeClr val="tx1"/>
                          </a:solidFill>
                          <a:effectLst/>
                          <a:latin typeface="Arial" panose="020B0604020202020204" pitchFamily="34" charset="0"/>
                          <a:ea typeface="+mn-ea"/>
                          <a:cs typeface="Arial" panose="020B0604020202020204" pitchFamily="34" charset="0"/>
                        </a:rPr>
                        <a:t> </a:t>
                      </a:r>
                      <a:r>
                        <a:rPr lang="ca-ES" sz="1400" kern="1200" dirty="0" err="1">
                          <a:solidFill>
                            <a:schemeClr val="tx1"/>
                          </a:solidFill>
                          <a:effectLst/>
                          <a:latin typeface="Arial" panose="020B0604020202020204" pitchFamily="34" charset="0"/>
                          <a:ea typeface="+mn-ea"/>
                          <a:cs typeface="Arial" panose="020B0604020202020204" pitchFamily="34" charset="0"/>
                        </a:rPr>
                        <a:t>Хэрэг</a:t>
                      </a:r>
                      <a:r>
                        <a:rPr lang="ca-ES" sz="1400" kern="1200" dirty="0">
                          <a:solidFill>
                            <a:schemeClr val="tx1"/>
                          </a:solidFill>
                          <a:effectLst/>
                          <a:latin typeface="Arial" panose="020B0604020202020204" pitchFamily="34" charset="0"/>
                          <a:ea typeface="+mn-ea"/>
                          <a:cs typeface="Arial" panose="020B0604020202020204" pitchFamily="34" charset="0"/>
                        </a:rPr>
                        <a:t> </a:t>
                      </a:r>
                      <a:r>
                        <a:rPr lang="ca-ES" sz="1400" kern="1200" dirty="0" err="1">
                          <a:solidFill>
                            <a:schemeClr val="tx1"/>
                          </a:solidFill>
                          <a:effectLst/>
                          <a:latin typeface="Arial" panose="020B0604020202020204" pitchFamily="34" charset="0"/>
                          <a:ea typeface="+mn-ea"/>
                          <a:cs typeface="Arial" panose="020B0604020202020204" pitchFamily="34" charset="0"/>
                        </a:rPr>
                        <a:t>эрхлэх</a:t>
                      </a:r>
                      <a:r>
                        <a:rPr lang="ca-ES" sz="1400" kern="1200" dirty="0">
                          <a:solidFill>
                            <a:schemeClr val="tx1"/>
                          </a:solidFill>
                          <a:effectLst/>
                          <a:latin typeface="Arial" panose="020B0604020202020204" pitchFamily="34" charset="0"/>
                          <a:ea typeface="+mn-ea"/>
                          <a:cs typeface="Arial" panose="020B0604020202020204" pitchFamily="34" charset="0"/>
                        </a:rPr>
                        <a:t> </a:t>
                      </a:r>
                      <a:r>
                        <a:rPr lang="ca-ES" sz="1400" kern="1200" dirty="0" err="1">
                          <a:solidFill>
                            <a:schemeClr val="tx1"/>
                          </a:solidFill>
                          <a:effectLst/>
                          <a:latin typeface="Arial" panose="020B0604020202020204" pitchFamily="34" charset="0"/>
                          <a:ea typeface="+mn-ea"/>
                          <a:cs typeface="Arial" panose="020B0604020202020204" pitchFamily="34" charset="0"/>
                        </a:rPr>
                        <a:t>газар</a:t>
                      </a:r>
                      <a:r>
                        <a:rPr lang="ca-ES" sz="1400" kern="1200" dirty="0">
                          <a:solidFill>
                            <a:schemeClr val="tx1"/>
                          </a:solidFill>
                          <a:effectLst/>
                          <a:latin typeface="Arial" panose="020B0604020202020204" pitchFamily="34" charset="0"/>
                          <a:ea typeface="+mn-ea"/>
                          <a:cs typeface="Arial" panose="020B0604020202020204" pitchFamily="34" charset="0"/>
                        </a:rPr>
                        <a:t> </a:t>
                      </a:r>
                      <a:r>
                        <a:rPr lang="ca-ES" sz="1400" kern="1200" dirty="0" err="1">
                          <a:solidFill>
                            <a:schemeClr val="tx1"/>
                          </a:solidFill>
                          <a:effectLst/>
                          <a:latin typeface="Arial" panose="020B0604020202020204" pitchFamily="34" charset="0"/>
                          <a:ea typeface="+mn-ea"/>
                          <a:cs typeface="Arial" panose="020B0604020202020204" pitchFamily="34" charset="0"/>
                        </a:rPr>
                        <a:t>хүргүүлсэн</a:t>
                      </a:r>
                      <a:r>
                        <a:rPr lang="ca-ES" sz="1400" kern="1200" dirty="0">
                          <a:solidFill>
                            <a:schemeClr val="tx1"/>
                          </a:solidFill>
                          <a:effectLst/>
                          <a:latin typeface="Arial" panose="020B0604020202020204" pitchFamily="34" charset="0"/>
                          <a:ea typeface="+mn-ea"/>
                          <a:cs typeface="Arial" panose="020B0604020202020204" pitchFamily="34" charset="0"/>
                        </a:rPr>
                        <a:t>.</a:t>
                      </a:r>
                      <a:r>
                        <a:rPr lang="x-none" sz="1400" dirty="0">
                          <a:effectLst/>
                          <a:latin typeface="Arial" panose="020B0604020202020204" pitchFamily="34" charset="0"/>
                          <a:cs typeface="Arial" panose="020B0604020202020204" pitchFamily="34" charset="0"/>
                        </a:rPr>
                        <a:t> </a:t>
                      </a:r>
                      <a:endParaRPr lang="x-none" sz="1400" dirty="0">
                        <a:solidFill>
                          <a:schemeClr val="tx1"/>
                        </a:solidFill>
                        <a:effectLst/>
                        <a:latin typeface="Arial" panose="020B06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44055115"/>
                  </a:ext>
                </a:extLst>
              </a:tr>
              <a:tr h="1285049">
                <a:tc>
                  <a:txBody>
                    <a:bodyPr/>
                    <a:lstStyle/>
                    <a:p>
                      <a:pPr algn="ctr" fontAlgn="b"/>
                      <a:r>
                        <a:rPr lang="en-US" sz="1400" b="1" i="0" u="none" strike="noStrike" dirty="0">
                          <a:solidFill>
                            <a:schemeClr val="tx1"/>
                          </a:solidFill>
                          <a:effectLst/>
                          <a:latin typeface="Montserrat" pitchFamily="2" charset="0"/>
                          <a:cs typeface="Arial" panose="020B0604020202020204" pitchFamily="34" charset="0"/>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38100" algn="just">
                        <a:spcBef>
                          <a:spcPts val="0"/>
                        </a:spcBef>
                        <a:spcAft>
                          <a:spcPts val="0"/>
                        </a:spcAft>
                      </a:pPr>
                      <a:endParaRPr lang="x-none" sz="1400" b="1" kern="1200" dirty="0">
                        <a:solidFill>
                          <a:schemeClr val="tx1"/>
                        </a:solidFill>
                        <a:effectLst/>
                        <a:latin typeface="Arial" panose="020B0604020202020204" pitchFamily="34" charset="0"/>
                        <a:ea typeface="+mn-ea"/>
                        <a:cs typeface="Arial" panose="020B0604020202020204" pitchFamily="34" charset="0"/>
                      </a:endParaRPr>
                    </a:p>
                    <a:p>
                      <a:pPr marL="0" marR="38100" algn="just">
                        <a:spcBef>
                          <a:spcPts val="0"/>
                        </a:spcBef>
                        <a:spcAft>
                          <a:spcPts val="0"/>
                        </a:spcAft>
                      </a:pPr>
                      <a:endParaRPr lang="x-none" sz="1400" b="1" kern="1200" dirty="0">
                        <a:solidFill>
                          <a:schemeClr val="tx1"/>
                        </a:solidFill>
                        <a:effectLst/>
                        <a:latin typeface="Arial" panose="020B0604020202020204" pitchFamily="34" charset="0"/>
                        <a:ea typeface="+mn-ea"/>
                        <a:cs typeface="Arial" panose="020B0604020202020204" pitchFamily="34" charset="0"/>
                      </a:endParaRPr>
                    </a:p>
                    <a:p>
                      <a:pPr marL="0" marR="38100" algn="just">
                        <a:spcBef>
                          <a:spcPts val="0"/>
                        </a:spcBef>
                        <a:spcAft>
                          <a:spcPts val="0"/>
                        </a:spcAft>
                      </a:pPr>
                      <a:r>
                        <a:rPr lang="mn-MN" sz="1400" b="1" kern="1200" dirty="0">
                          <a:solidFill>
                            <a:schemeClr val="tx1"/>
                          </a:solidFill>
                          <a:effectLst/>
                          <a:latin typeface="Arial" panose="020B0604020202020204" pitchFamily="34" charset="0"/>
                          <a:ea typeface="+mn-ea"/>
                          <a:cs typeface="Arial" panose="020B0604020202020204" pitchFamily="34" charset="0"/>
                        </a:rPr>
                        <a:t>Шүүх байгуулах тухай хуулийн төсөл</a:t>
                      </a:r>
                      <a:r>
                        <a:rPr lang="en-US" sz="1400" b="1" kern="1200" dirty="0">
                          <a:solidFill>
                            <a:schemeClr val="tx1"/>
                          </a:solidFill>
                          <a:effectLst/>
                          <a:latin typeface="Arial" panose="020B0604020202020204" pitchFamily="34" charset="0"/>
                          <a:ea typeface="+mn-ea"/>
                          <a:cs typeface="Arial" panose="020B0604020202020204" pitchFamily="34" charset="0"/>
                        </a:rPr>
                        <a:t>;</a:t>
                      </a:r>
                      <a:r>
                        <a:rPr lang="x-none" sz="1400" b="1" dirty="0">
                          <a:solidFill>
                            <a:schemeClr val="tx1"/>
                          </a:solidFill>
                          <a:effectLst/>
                          <a:latin typeface="Arial" panose="020B0604020202020204" pitchFamily="34" charset="0"/>
                          <a:cs typeface="Arial" panose="020B0604020202020204" pitchFamily="34" charset="0"/>
                        </a:rPr>
                        <a:t> </a:t>
                      </a:r>
                      <a:endParaRPr lang="en-US" sz="1400" b="1" dirty="0">
                        <a:solidFill>
                          <a:schemeClr val="tx1"/>
                        </a:solidFill>
                        <a:effectLst/>
                        <a:latin typeface="Arial" panose="020B0604020202020204" pitchFamily="34" charset="0"/>
                        <a:ea typeface="Calibri"/>
                        <a:cs typeface="Arial" panose="020B0604020202020204" pitchFamily="34" charset="0"/>
                      </a:endParaRPr>
                    </a:p>
                  </a:txBody>
                  <a:tcPr marL="44640" marR="44640" marT="44640" marB="446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94615" marR="88900" algn="just">
                        <a:spcBef>
                          <a:spcPts val="0"/>
                        </a:spcBef>
                        <a:spcAft>
                          <a:spcPts val="0"/>
                        </a:spcAft>
                      </a:pPr>
                      <a:r>
                        <a:rPr lang="en-US" sz="1400" kern="1200" dirty="0" err="1">
                          <a:solidFill>
                            <a:schemeClr val="tx1"/>
                          </a:solidFill>
                          <a:effectLst/>
                          <a:latin typeface="Arial" panose="020B0604020202020204" pitchFamily="34" charset="0"/>
                          <a:ea typeface="+mn-ea"/>
                          <a:cs typeface="Arial" panose="020B0604020202020204" pitchFamily="34" charset="0"/>
                        </a:rPr>
                        <a:t>Хуулийн</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төслийг</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боловсруулах</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ажлын</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хүрээнд</a:t>
                      </a:r>
                      <a:r>
                        <a:rPr lang="en-US" sz="1400" kern="1200" dirty="0">
                          <a:solidFill>
                            <a:schemeClr val="tx1"/>
                          </a:solidFill>
                          <a:effectLst/>
                          <a:latin typeface="Arial" panose="020B0604020202020204" pitchFamily="34" charset="0"/>
                          <a:ea typeface="+mn-ea"/>
                          <a:cs typeface="Arial" panose="020B0604020202020204" pitchFamily="34" charset="0"/>
                        </a:rPr>
                        <a:t> ХЗДХС-</a:t>
                      </a:r>
                      <a:r>
                        <a:rPr lang="en-US" sz="1400" kern="1200" dirty="0" err="1">
                          <a:solidFill>
                            <a:schemeClr val="tx1"/>
                          </a:solidFill>
                          <a:effectLst/>
                          <a:latin typeface="Arial" panose="020B0604020202020204" pitchFamily="34" charset="0"/>
                          <a:ea typeface="+mn-ea"/>
                          <a:cs typeface="Arial" panose="020B0604020202020204" pitchFamily="34" charset="0"/>
                        </a:rPr>
                        <a:t>ын</a:t>
                      </a:r>
                      <a:r>
                        <a:rPr lang="en-US" sz="1400" kern="1200" dirty="0">
                          <a:solidFill>
                            <a:schemeClr val="tx1"/>
                          </a:solidFill>
                          <a:effectLst/>
                          <a:latin typeface="Arial" panose="020B0604020202020204" pitchFamily="34" charset="0"/>
                          <a:ea typeface="+mn-ea"/>
                          <a:cs typeface="Arial" panose="020B0604020202020204" pitchFamily="34" charset="0"/>
                        </a:rPr>
                        <a:t> 2022 </a:t>
                      </a:r>
                      <a:r>
                        <a:rPr lang="en-US" sz="1400" kern="1200" dirty="0" err="1">
                          <a:solidFill>
                            <a:schemeClr val="tx1"/>
                          </a:solidFill>
                          <a:effectLst/>
                          <a:latin typeface="Arial" panose="020B0604020202020204" pitchFamily="34" charset="0"/>
                          <a:ea typeface="+mn-ea"/>
                          <a:cs typeface="Arial" panose="020B0604020202020204" pitchFamily="34" charset="0"/>
                        </a:rPr>
                        <a:t>оны</a:t>
                      </a:r>
                      <a:r>
                        <a:rPr lang="en-US" sz="1400" kern="1200" dirty="0">
                          <a:solidFill>
                            <a:schemeClr val="tx1"/>
                          </a:solidFill>
                          <a:effectLst/>
                          <a:latin typeface="Arial" panose="020B0604020202020204" pitchFamily="34" charset="0"/>
                          <a:ea typeface="+mn-ea"/>
                          <a:cs typeface="Arial" panose="020B0604020202020204" pitchFamily="34" charset="0"/>
                        </a:rPr>
                        <a:t> 01 </a:t>
                      </a:r>
                      <a:r>
                        <a:rPr lang="en-US" sz="1400" kern="1200" dirty="0" err="1">
                          <a:solidFill>
                            <a:schemeClr val="tx1"/>
                          </a:solidFill>
                          <a:effectLst/>
                          <a:latin typeface="Arial" panose="020B0604020202020204" pitchFamily="34" charset="0"/>
                          <a:ea typeface="+mn-ea"/>
                          <a:cs typeface="Arial" panose="020B0604020202020204" pitchFamily="34" charset="0"/>
                        </a:rPr>
                        <a:t>дүгээр</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сарын</a:t>
                      </a:r>
                      <a:r>
                        <a:rPr lang="en-US" sz="1400" kern="1200" dirty="0">
                          <a:solidFill>
                            <a:schemeClr val="tx1"/>
                          </a:solidFill>
                          <a:effectLst/>
                          <a:latin typeface="Arial" panose="020B0604020202020204" pitchFamily="34" charset="0"/>
                          <a:ea typeface="+mn-ea"/>
                          <a:cs typeface="Arial" panose="020B0604020202020204" pitchFamily="34" charset="0"/>
                        </a:rPr>
                        <a:t> 18-ны </a:t>
                      </a:r>
                      <a:r>
                        <a:rPr lang="en-US" sz="1400" kern="1200" dirty="0" err="1">
                          <a:solidFill>
                            <a:schemeClr val="tx1"/>
                          </a:solidFill>
                          <a:effectLst/>
                          <a:latin typeface="Arial" panose="020B0604020202020204" pitchFamily="34" charset="0"/>
                          <a:ea typeface="+mn-ea"/>
                          <a:cs typeface="Arial" panose="020B0604020202020204" pitchFamily="34" charset="0"/>
                        </a:rPr>
                        <a:t>өдрийн</a:t>
                      </a:r>
                      <a:r>
                        <a:rPr lang="en-US" sz="1400" kern="1200" dirty="0">
                          <a:solidFill>
                            <a:schemeClr val="tx1"/>
                          </a:solidFill>
                          <a:effectLst/>
                          <a:latin typeface="Arial" panose="020B0604020202020204" pitchFamily="34" charset="0"/>
                          <a:ea typeface="+mn-ea"/>
                          <a:cs typeface="Arial" panose="020B0604020202020204" pitchFamily="34" charset="0"/>
                        </a:rPr>
                        <a:t> 1/316 </a:t>
                      </a:r>
                      <a:r>
                        <a:rPr lang="en-US" sz="1400" kern="1200" dirty="0" err="1">
                          <a:solidFill>
                            <a:schemeClr val="tx1"/>
                          </a:solidFill>
                          <a:effectLst/>
                          <a:latin typeface="Arial" panose="020B0604020202020204" pitchFamily="34" charset="0"/>
                          <a:ea typeface="+mn-ea"/>
                          <a:cs typeface="Arial" panose="020B0604020202020204" pitchFamily="34" charset="0"/>
                        </a:rPr>
                        <a:t>тоот</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албан</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бичгээр</a:t>
                      </a:r>
                      <a:r>
                        <a:rPr lang="en-US" sz="1400" kern="1200" dirty="0">
                          <a:solidFill>
                            <a:schemeClr val="tx1"/>
                          </a:solidFill>
                          <a:effectLst/>
                          <a:latin typeface="Arial" panose="020B0604020202020204" pitchFamily="34" charset="0"/>
                          <a:ea typeface="+mn-ea"/>
                          <a:cs typeface="Arial" panose="020B0604020202020204" pitchFamily="34" charset="0"/>
                        </a:rPr>
                        <a:t> УДШ, ШЕЗ-</a:t>
                      </a:r>
                      <a:r>
                        <a:rPr lang="en-US" sz="1400" kern="1200" dirty="0" err="1">
                          <a:solidFill>
                            <a:schemeClr val="tx1"/>
                          </a:solidFill>
                          <a:effectLst/>
                          <a:latin typeface="Arial" panose="020B0604020202020204" pitchFamily="34" charset="0"/>
                          <a:ea typeface="+mn-ea"/>
                          <a:cs typeface="Arial" panose="020B0604020202020204" pitchFamily="34" charset="0"/>
                        </a:rPr>
                        <a:t>д</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Хамтран</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ажиллах</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тухай</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албан</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бичгийг</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дахин</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хүргүүлээд</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байна.ШЕЗ-т</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холбогдож</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энэ</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талаар</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тодруулахад</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Шүүх</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байгуулах</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тухай</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хуулийн</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төслийн</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талаарх</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судалгаа</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тооцоог</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хийж</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үүний</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үндсэн</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дээр</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хуулийн</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төслийн</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саналаа</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боловсруулж</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дуусган</a:t>
                      </a:r>
                      <a:r>
                        <a:rPr lang="en-US" sz="1400" kern="1200" dirty="0">
                          <a:solidFill>
                            <a:schemeClr val="tx1"/>
                          </a:solidFill>
                          <a:effectLst/>
                          <a:latin typeface="Arial" panose="020B0604020202020204" pitchFamily="34" charset="0"/>
                          <a:ea typeface="+mn-ea"/>
                          <a:cs typeface="Arial" panose="020B0604020202020204" pitchFamily="34" charset="0"/>
                        </a:rPr>
                        <a:t>, УДШ-</a:t>
                      </a:r>
                      <a:r>
                        <a:rPr lang="en-US" sz="1400" kern="1200" dirty="0" err="1">
                          <a:solidFill>
                            <a:schemeClr val="tx1"/>
                          </a:solidFill>
                          <a:effectLst/>
                          <a:latin typeface="Arial" panose="020B0604020202020204" pitchFamily="34" charset="0"/>
                          <a:ea typeface="+mn-ea"/>
                          <a:cs typeface="Arial" panose="020B0604020202020204" pitchFamily="34" charset="0"/>
                        </a:rPr>
                        <a:t>тэй</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зөвшилцсөний</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дараа</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яаманд</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хүргүүлэхээр</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дотооддоо</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ажлын</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хэсэг</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байгуулан</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ажиллаж</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байна</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гэсэн</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мэдээллийг</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өгсөн</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болно</a:t>
                      </a:r>
                      <a:r>
                        <a:rPr lang="en-US" sz="1400" kern="1200" dirty="0">
                          <a:solidFill>
                            <a:schemeClr val="tx1"/>
                          </a:solidFill>
                          <a:effectLst/>
                          <a:latin typeface="Arial" panose="020B0604020202020204" pitchFamily="34" charset="0"/>
                          <a:ea typeface="+mn-ea"/>
                          <a:cs typeface="Arial" panose="020B0604020202020204" pitchFamily="34" charset="0"/>
                        </a:rPr>
                        <a:t>. </a:t>
                      </a:r>
                    </a:p>
                    <a:p>
                      <a:pPr marL="94615" marR="88900" algn="just">
                        <a:spcBef>
                          <a:spcPts val="0"/>
                        </a:spcBef>
                        <a:spcAft>
                          <a:spcPts val="0"/>
                        </a:spcAft>
                      </a:pPr>
                      <a:endParaRPr lang="en-US" sz="1400" kern="1200" dirty="0">
                        <a:solidFill>
                          <a:schemeClr val="tx1"/>
                        </a:solidFill>
                        <a:effectLst/>
                        <a:latin typeface="Arial" panose="020B0604020202020204" pitchFamily="34" charset="0"/>
                        <a:ea typeface="+mn-ea"/>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90109497"/>
                  </a:ext>
                </a:extLst>
              </a:tr>
              <a:tr h="442206">
                <a:tc>
                  <a:txBody>
                    <a:bodyPr/>
                    <a:lstStyle/>
                    <a:p>
                      <a:pPr algn="ctr" fontAlgn="b"/>
                      <a:r>
                        <a:rPr lang="en-US" sz="1400" b="1" i="0" u="none" strike="noStrike" dirty="0">
                          <a:solidFill>
                            <a:schemeClr val="tx1"/>
                          </a:solidFill>
                          <a:effectLst/>
                          <a:latin typeface="Montserrat" pitchFamily="2" charset="0"/>
                          <a:cs typeface="Arial" panose="020B0604020202020204" pitchFamily="34" charset="0"/>
                        </a:rPr>
                        <a:t>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38100" lvl="0" indent="0" algn="just" defTabSz="675010" rtl="0" eaLnBrk="1" fontAlgn="auto" latinLnBrk="0" hangingPunct="1">
                        <a:lnSpc>
                          <a:spcPct val="100000"/>
                        </a:lnSpc>
                        <a:spcBef>
                          <a:spcPts val="0"/>
                        </a:spcBef>
                        <a:spcAft>
                          <a:spcPts val="0"/>
                        </a:spcAft>
                        <a:buClrTx/>
                        <a:buSzTx/>
                        <a:buFontTx/>
                        <a:buNone/>
                        <a:tabLst/>
                        <a:defRPr/>
                      </a:pPr>
                      <a:r>
                        <a:rPr lang="en-US" sz="1400" b="1" kern="1200" dirty="0" err="1">
                          <a:solidFill>
                            <a:schemeClr val="tx1"/>
                          </a:solidFill>
                          <a:effectLst/>
                          <a:latin typeface="Arial" panose="020B0604020202020204" pitchFamily="34" charset="0"/>
                          <a:ea typeface="+mn-ea"/>
                          <a:cs typeface="Arial" panose="020B0604020202020204" pitchFamily="34" charset="0"/>
                        </a:rPr>
                        <a:t>Зөрчлийн</a:t>
                      </a:r>
                      <a:r>
                        <a:rPr lang="en-US" sz="1400" b="1" kern="1200" dirty="0">
                          <a:solidFill>
                            <a:schemeClr val="tx1"/>
                          </a:solidFill>
                          <a:effectLst/>
                          <a:latin typeface="Arial" panose="020B0604020202020204" pitchFamily="34" charset="0"/>
                          <a:ea typeface="+mn-ea"/>
                          <a:cs typeface="Arial" panose="020B0604020202020204" pitchFamily="34" charset="0"/>
                        </a:rPr>
                        <a:t> </a:t>
                      </a:r>
                      <a:r>
                        <a:rPr lang="en-US" sz="1400" b="1" kern="1200" dirty="0" err="1">
                          <a:solidFill>
                            <a:schemeClr val="tx1"/>
                          </a:solidFill>
                          <a:effectLst/>
                          <a:latin typeface="Arial" panose="020B0604020202020204" pitchFamily="34" charset="0"/>
                          <a:ea typeface="+mn-ea"/>
                          <a:cs typeface="Arial" panose="020B0604020202020204" pitchFamily="34" charset="0"/>
                        </a:rPr>
                        <a:t>болон</a:t>
                      </a:r>
                      <a:r>
                        <a:rPr lang="en-US" sz="1400" b="1" kern="1200" dirty="0">
                          <a:solidFill>
                            <a:schemeClr val="tx1"/>
                          </a:solidFill>
                          <a:effectLst/>
                          <a:latin typeface="Arial" panose="020B0604020202020204" pitchFamily="34" charset="0"/>
                          <a:ea typeface="+mn-ea"/>
                          <a:cs typeface="Arial" panose="020B0604020202020204" pitchFamily="34" charset="0"/>
                        </a:rPr>
                        <a:t> </a:t>
                      </a:r>
                      <a:r>
                        <a:rPr lang="mn-MN" sz="1400" b="1" kern="1200" dirty="0">
                          <a:solidFill>
                            <a:schemeClr val="tx1"/>
                          </a:solidFill>
                          <a:effectLst/>
                          <a:latin typeface="Arial" panose="020B0604020202020204" pitchFamily="34" charset="0"/>
                          <a:ea typeface="+mn-ea"/>
                          <a:cs typeface="Arial" panose="020B0604020202020204" pitchFamily="34" charset="0"/>
                        </a:rPr>
                        <a:t>эрүүгийн хэргийн шүүхийн шийдвэр гүйцэтгэх тухай хуулийн төсөл</a:t>
                      </a:r>
                      <a:r>
                        <a:rPr lang="en-US" sz="1400" b="1" kern="1200" dirty="0">
                          <a:solidFill>
                            <a:schemeClr val="tx1"/>
                          </a:solidFill>
                          <a:effectLst/>
                          <a:latin typeface="Arial" panose="020B0604020202020204" pitchFamily="34" charset="0"/>
                          <a:ea typeface="+mn-ea"/>
                          <a:cs typeface="Arial" panose="020B0604020202020204" pitchFamily="34" charset="0"/>
                        </a:rPr>
                        <a:t>;</a:t>
                      </a:r>
                    </a:p>
                  </a:txBody>
                  <a:tcPr marL="44640" marR="44640" marT="44640" marB="446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marL="94615" marR="88900" algn="just">
                        <a:spcBef>
                          <a:spcPts val="0"/>
                        </a:spcBef>
                        <a:spcAft>
                          <a:spcPts val="0"/>
                        </a:spcAft>
                      </a:pPr>
                      <a:r>
                        <a:rPr lang="en-US" sz="1400" kern="1200" dirty="0" err="1">
                          <a:solidFill>
                            <a:schemeClr val="tx1"/>
                          </a:solidFill>
                          <a:effectLst/>
                          <a:latin typeface="Arial" panose="020B0604020202020204" pitchFamily="34" charset="0"/>
                          <a:ea typeface="+mn-ea"/>
                          <a:cs typeface="Arial" panose="020B0604020202020204" pitchFamily="34" charset="0"/>
                        </a:rPr>
                        <a:t>Тус</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хуулийн</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хуулийн</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төсөл</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боловсруулах</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Ажлын</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хэсгийг</a:t>
                      </a:r>
                      <a:r>
                        <a:rPr lang="en-US" sz="1400" kern="1200" dirty="0">
                          <a:solidFill>
                            <a:schemeClr val="tx1"/>
                          </a:solidFill>
                          <a:effectLst/>
                          <a:latin typeface="Arial" panose="020B0604020202020204" pitchFamily="34" charset="0"/>
                          <a:ea typeface="+mn-ea"/>
                          <a:cs typeface="Arial" panose="020B0604020202020204" pitchFamily="34" charset="0"/>
                        </a:rPr>
                        <a:t>  ХЗДХС-</a:t>
                      </a:r>
                      <a:r>
                        <a:rPr lang="en-US" sz="1400" kern="1200" dirty="0" err="1">
                          <a:solidFill>
                            <a:schemeClr val="tx1"/>
                          </a:solidFill>
                          <a:effectLst/>
                          <a:latin typeface="Arial" panose="020B0604020202020204" pitchFamily="34" charset="0"/>
                          <a:ea typeface="+mn-ea"/>
                          <a:cs typeface="Arial" panose="020B0604020202020204" pitchFamily="34" charset="0"/>
                        </a:rPr>
                        <a:t>ын</a:t>
                      </a:r>
                      <a:r>
                        <a:rPr lang="en-US" sz="1400" kern="1200" dirty="0">
                          <a:solidFill>
                            <a:schemeClr val="tx1"/>
                          </a:solidFill>
                          <a:effectLst/>
                          <a:latin typeface="Arial" panose="020B0604020202020204" pitchFamily="34" charset="0"/>
                          <a:ea typeface="+mn-ea"/>
                          <a:cs typeface="Arial" panose="020B0604020202020204" pitchFamily="34" charset="0"/>
                        </a:rPr>
                        <a:t> 2022 </a:t>
                      </a:r>
                      <a:r>
                        <a:rPr lang="en-US" sz="1400" kern="1200" dirty="0" err="1">
                          <a:solidFill>
                            <a:schemeClr val="tx1"/>
                          </a:solidFill>
                          <a:effectLst/>
                          <a:latin typeface="Arial" panose="020B0604020202020204" pitchFamily="34" charset="0"/>
                          <a:ea typeface="+mn-ea"/>
                          <a:cs typeface="Arial" panose="020B0604020202020204" pitchFamily="34" charset="0"/>
                        </a:rPr>
                        <a:t>оны</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А</a:t>
                      </a:r>
                      <a:r>
                        <a:rPr lang="en-US" sz="1400" kern="1200" dirty="0">
                          <a:solidFill>
                            <a:schemeClr val="tx1"/>
                          </a:solidFill>
                          <a:effectLst/>
                          <a:latin typeface="Arial" panose="020B0604020202020204" pitchFamily="34" charset="0"/>
                          <a:ea typeface="+mn-ea"/>
                          <a:cs typeface="Arial" panose="020B0604020202020204" pitchFamily="34" charset="0"/>
                        </a:rPr>
                        <a:t>/73 </a:t>
                      </a:r>
                      <a:r>
                        <a:rPr lang="en-US" sz="1400" kern="1200" dirty="0" err="1">
                          <a:solidFill>
                            <a:schemeClr val="tx1"/>
                          </a:solidFill>
                          <a:effectLst/>
                          <a:latin typeface="Arial" panose="020B0604020202020204" pitchFamily="34" charset="0"/>
                          <a:ea typeface="+mn-ea"/>
                          <a:cs typeface="Arial" panose="020B0604020202020204" pitchFamily="34" charset="0"/>
                        </a:rPr>
                        <a:t>тоот</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тушаалаар</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байгуулж</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хуулийн</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төслийн</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эхний</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хувилбарыг</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боловсруулж</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хуулийн</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төсөлд</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санал</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авахаар</a:t>
                      </a:r>
                      <a:r>
                        <a:rPr lang="en-US" sz="1400" kern="1200" dirty="0">
                          <a:solidFill>
                            <a:schemeClr val="tx1"/>
                          </a:solidFill>
                          <a:effectLst/>
                          <a:latin typeface="Arial" panose="020B0604020202020204" pitchFamily="34" charset="0"/>
                          <a:ea typeface="+mn-ea"/>
                          <a:cs typeface="Arial" panose="020B0604020202020204" pitchFamily="34" charset="0"/>
                        </a:rPr>
                        <a:t> ШШГЕГ-</a:t>
                      </a:r>
                      <a:r>
                        <a:rPr lang="en-US" sz="1400" kern="1200" dirty="0" err="1">
                          <a:solidFill>
                            <a:schemeClr val="tx1"/>
                          </a:solidFill>
                          <a:effectLst/>
                          <a:latin typeface="Arial" panose="020B0604020202020204" pitchFamily="34" charset="0"/>
                          <a:ea typeface="+mn-ea"/>
                          <a:cs typeface="Arial" panose="020B0604020202020204" pitchFamily="34" charset="0"/>
                        </a:rPr>
                        <a:t>т</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цахимаар</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хүргүүлсэн</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бөгөөд</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Хууль</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тогтоомжийн</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тухай</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хуульд</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заасан</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холбогдох</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судалгааг</a:t>
                      </a:r>
                      <a:r>
                        <a:rPr lang="en-US" sz="1400" kern="1200" dirty="0">
                          <a:solidFill>
                            <a:schemeClr val="tx1"/>
                          </a:solidFill>
                          <a:effectLst/>
                          <a:latin typeface="Arial" panose="020B0604020202020204" pitchFamily="34" charset="0"/>
                          <a:ea typeface="+mn-ea"/>
                          <a:cs typeface="Arial" panose="020B0604020202020204" pitchFamily="34" charset="0"/>
                        </a:rPr>
                        <a:t> ШШГЕГ-</a:t>
                      </a:r>
                      <a:r>
                        <a:rPr lang="en-US" sz="1400" kern="1200" dirty="0" err="1">
                          <a:solidFill>
                            <a:schemeClr val="tx1"/>
                          </a:solidFill>
                          <a:effectLst/>
                          <a:latin typeface="Arial" panose="020B0604020202020204" pitchFamily="34" charset="0"/>
                          <a:ea typeface="+mn-ea"/>
                          <a:cs typeface="Arial" panose="020B0604020202020204" pitchFamily="34" charset="0"/>
                        </a:rPr>
                        <a:t>аар</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хийлгүүлж</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байгаа</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болно</a:t>
                      </a:r>
                      <a:r>
                        <a:rPr lang="en-US" sz="1400" kern="1200" dirty="0">
                          <a:solidFill>
                            <a:schemeClr val="tx1"/>
                          </a:solidFill>
                          <a:effectLst/>
                          <a:latin typeface="Arial" panose="020B0604020202020204" pitchFamily="34" charset="0"/>
                          <a:ea typeface="+mn-ea"/>
                          <a:cs typeface="Arial" panose="020B0604020202020204" pitchFamily="34" charset="0"/>
                        </a:rPr>
                        <a:t>.</a:t>
                      </a:r>
                      <a:endParaRPr lang="x-none" sz="1400" dirty="0">
                        <a:solidFill>
                          <a:schemeClr val="tx1"/>
                        </a:solidFill>
                        <a:effectLst/>
                        <a:latin typeface="Arial" panose="020B06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99198289"/>
                  </a:ext>
                </a:extLst>
              </a:tr>
              <a:tr h="442206">
                <a:tc>
                  <a:txBody>
                    <a:bodyPr/>
                    <a:lstStyle/>
                    <a:p>
                      <a:pPr algn="ctr" fontAlgn="b"/>
                      <a:r>
                        <a:rPr lang="en-US" sz="1400" b="1" i="0" u="none" strike="noStrike" dirty="0">
                          <a:solidFill>
                            <a:schemeClr val="tx1"/>
                          </a:solidFill>
                          <a:effectLst/>
                          <a:latin typeface="Montserrat" pitchFamily="2" charset="0"/>
                          <a:cs typeface="Arial" panose="020B0604020202020204" pitchFamily="34" charset="0"/>
                        </a:rPr>
                        <a:t>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38100" algn="just">
                        <a:spcBef>
                          <a:spcPts val="0"/>
                        </a:spcBef>
                        <a:spcAft>
                          <a:spcPts val="0"/>
                        </a:spcAft>
                      </a:pPr>
                      <a:r>
                        <a:rPr lang="en-US" sz="1400" b="1" kern="1200" dirty="0" err="1">
                          <a:solidFill>
                            <a:schemeClr val="tx1"/>
                          </a:solidFill>
                          <a:effectLst/>
                          <a:latin typeface="Arial" panose="020B0604020202020204" pitchFamily="34" charset="0"/>
                          <a:ea typeface="+mn-ea"/>
                          <a:cs typeface="Arial" panose="020B0604020202020204" pitchFamily="34" charset="0"/>
                        </a:rPr>
                        <a:t>Шүүхийн</a:t>
                      </a:r>
                      <a:r>
                        <a:rPr lang="en-US" sz="1400" b="1" kern="1200" dirty="0">
                          <a:solidFill>
                            <a:schemeClr val="tx1"/>
                          </a:solidFill>
                          <a:effectLst/>
                          <a:latin typeface="Arial" panose="020B0604020202020204" pitchFamily="34" charset="0"/>
                          <a:ea typeface="+mn-ea"/>
                          <a:cs typeface="Arial" panose="020B0604020202020204" pitchFamily="34" charset="0"/>
                        </a:rPr>
                        <a:t> </a:t>
                      </a:r>
                      <a:r>
                        <a:rPr lang="en-US" sz="1400" b="1" kern="1200" dirty="0" err="1">
                          <a:solidFill>
                            <a:schemeClr val="tx1"/>
                          </a:solidFill>
                          <a:effectLst/>
                          <a:latin typeface="Arial" panose="020B0604020202020204" pitchFamily="34" charset="0"/>
                          <a:ea typeface="+mn-ea"/>
                          <a:cs typeface="Arial" panose="020B0604020202020204" pitchFamily="34" charset="0"/>
                        </a:rPr>
                        <a:t>шийдвэр</a:t>
                      </a:r>
                      <a:r>
                        <a:rPr lang="en-US" sz="1400" b="1" kern="1200" dirty="0">
                          <a:solidFill>
                            <a:schemeClr val="tx1"/>
                          </a:solidFill>
                          <a:effectLst/>
                          <a:latin typeface="Arial" panose="020B0604020202020204" pitchFamily="34" charset="0"/>
                          <a:ea typeface="+mn-ea"/>
                          <a:cs typeface="Arial" panose="020B0604020202020204" pitchFamily="34" charset="0"/>
                        </a:rPr>
                        <a:t> </a:t>
                      </a:r>
                      <a:r>
                        <a:rPr lang="en-US" sz="1400" b="1" kern="1200" dirty="0" err="1">
                          <a:solidFill>
                            <a:schemeClr val="tx1"/>
                          </a:solidFill>
                          <a:effectLst/>
                          <a:latin typeface="Arial" panose="020B0604020202020204" pitchFamily="34" charset="0"/>
                          <a:ea typeface="+mn-ea"/>
                          <a:cs typeface="Arial" panose="020B0604020202020204" pitchFamily="34" charset="0"/>
                        </a:rPr>
                        <a:t>гүйцэтгэх</a:t>
                      </a:r>
                      <a:r>
                        <a:rPr lang="en-US" sz="1400" b="1" kern="1200" dirty="0">
                          <a:solidFill>
                            <a:schemeClr val="tx1"/>
                          </a:solidFill>
                          <a:effectLst/>
                          <a:latin typeface="Arial" panose="020B0604020202020204" pitchFamily="34" charset="0"/>
                          <a:ea typeface="+mn-ea"/>
                          <a:cs typeface="Arial" panose="020B0604020202020204" pitchFamily="34" charset="0"/>
                        </a:rPr>
                        <a:t> </a:t>
                      </a:r>
                      <a:r>
                        <a:rPr lang="en-US" sz="1400" b="1" kern="1200" dirty="0" err="1">
                          <a:solidFill>
                            <a:schemeClr val="tx1"/>
                          </a:solidFill>
                          <a:effectLst/>
                          <a:latin typeface="Arial" panose="020B0604020202020204" pitchFamily="34" charset="0"/>
                          <a:ea typeface="+mn-ea"/>
                          <a:cs typeface="Arial" panose="020B0604020202020204" pitchFamily="34" charset="0"/>
                        </a:rPr>
                        <a:t>тухай</a:t>
                      </a:r>
                      <a:r>
                        <a:rPr lang="en-US" sz="1400" b="1" kern="1200" dirty="0">
                          <a:solidFill>
                            <a:schemeClr val="tx1"/>
                          </a:solidFill>
                          <a:effectLst/>
                          <a:latin typeface="Arial" panose="020B0604020202020204" pitchFamily="34" charset="0"/>
                          <a:ea typeface="+mn-ea"/>
                          <a:cs typeface="Arial" panose="020B0604020202020204" pitchFamily="34" charset="0"/>
                        </a:rPr>
                        <a:t> </a:t>
                      </a:r>
                      <a:r>
                        <a:rPr lang="en-US" sz="1400" b="1" kern="1200" dirty="0" err="1">
                          <a:solidFill>
                            <a:schemeClr val="tx1"/>
                          </a:solidFill>
                          <a:effectLst/>
                          <a:latin typeface="Arial" panose="020B0604020202020204" pitchFamily="34" charset="0"/>
                          <a:ea typeface="+mn-ea"/>
                          <a:cs typeface="Arial" panose="020B0604020202020204" pitchFamily="34" charset="0"/>
                        </a:rPr>
                        <a:t>албаны</a:t>
                      </a:r>
                      <a:r>
                        <a:rPr lang="en-US" sz="1400" b="1" kern="1200" dirty="0">
                          <a:solidFill>
                            <a:schemeClr val="tx1"/>
                          </a:solidFill>
                          <a:effectLst/>
                          <a:latin typeface="Arial" panose="020B0604020202020204" pitchFamily="34" charset="0"/>
                          <a:ea typeface="+mn-ea"/>
                          <a:cs typeface="Arial" panose="020B0604020202020204" pitchFamily="34" charset="0"/>
                        </a:rPr>
                        <a:t> </a:t>
                      </a:r>
                      <a:r>
                        <a:rPr lang="en-US" sz="1400" b="1" kern="1200" dirty="0" err="1">
                          <a:solidFill>
                            <a:schemeClr val="tx1"/>
                          </a:solidFill>
                          <a:effectLst/>
                          <a:latin typeface="Arial" panose="020B0604020202020204" pitchFamily="34" charset="0"/>
                          <a:ea typeface="+mn-ea"/>
                          <a:cs typeface="Arial" panose="020B0604020202020204" pitchFamily="34" charset="0"/>
                        </a:rPr>
                        <a:t>тухай</a:t>
                      </a:r>
                      <a:r>
                        <a:rPr lang="en-US" sz="1400" b="1" kern="1200" dirty="0">
                          <a:solidFill>
                            <a:schemeClr val="tx1"/>
                          </a:solidFill>
                          <a:effectLst/>
                          <a:latin typeface="Arial" panose="020B0604020202020204" pitchFamily="34" charset="0"/>
                          <a:ea typeface="+mn-ea"/>
                          <a:cs typeface="Arial" panose="020B0604020202020204" pitchFamily="34" charset="0"/>
                        </a:rPr>
                        <a:t> </a:t>
                      </a:r>
                      <a:r>
                        <a:rPr lang="x-none" sz="1400" b="1" kern="1200" dirty="0">
                          <a:solidFill>
                            <a:schemeClr val="tx1"/>
                          </a:solidFill>
                          <a:effectLst/>
                          <a:latin typeface="Arial" panose="020B0604020202020204" pitchFamily="34" charset="0"/>
                          <a:ea typeface="+mn-ea"/>
                          <a:cs typeface="Arial" panose="020B0604020202020204" pitchFamily="34" charset="0"/>
                        </a:rPr>
                        <a:t>хуулийн төсөл;</a:t>
                      </a:r>
                      <a:endParaRPr lang="en-US" sz="1400" b="1" dirty="0">
                        <a:solidFill>
                          <a:schemeClr val="tx1"/>
                        </a:solidFill>
                        <a:effectLst/>
                        <a:latin typeface="Arial" panose="020B0604020202020204" pitchFamily="34" charset="0"/>
                        <a:ea typeface="Calibri"/>
                        <a:cs typeface="Arial" panose="020B0604020202020204" pitchFamily="34" charset="0"/>
                      </a:endParaRPr>
                    </a:p>
                  </a:txBody>
                  <a:tcPr marL="44640" marR="44640" marT="44640" marB="446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marL="94615" marR="88900" algn="ctr">
                        <a:spcBef>
                          <a:spcPts val="0"/>
                        </a:spcBef>
                        <a:spcAft>
                          <a:spcPts val="0"/>
                        </a:spcAft>
                      </a:pPr>
                      <a:endParaRPr lang="en-US" sz="800" dirty="0">
                        <a:solidFill>
                          <a:srgbClr val="FFFF00"/>
                        </a:solidFill>
                        <a:effectLst/>
                        <a:latin typeface="Arial" panose="020B0604020202020204" pitchFamily="34" charset="0"/>
                        <a:ea typeface="Calibri"/>
                        <a:cs typeface="Arial" panose="020B0604020202020204" pitchFamily="34" charset="0"/>
                      </a:endParaRPr>
                    </a:p>
                  </a:txBody>
                  <a:tcPr marL="0" marR="0" marT="0" marB="0">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5311893"/>
                  </a:ext>
                </a:extLst>
              </a:tr>
              <a:tr h="825997">
                <a:tc>
                  <a:txBody>
                    <a:bodyPr/>
                    <a:lstStyle/>
                    <a:p>
                      <a:pPr algn="ctr" fontAlgn="b"/>
                      <a:r>
                        <a:rPr lang="en-US" sz="1400" b="1" i="0" u="none" strike="noStrike" dirty="0">
                          <a:solidFill>
                            <a:schemeClr val="tx1"/>
                          </a:solidFill>
                          <a:effectLst/>
                          <a:latin typeface="Montserrat" pitchFamily="2" charset="0"/>
                          <a:cs typeface="Arial" panose="020B0604020202020204" pitchFamily="34" charset="0"/>
                        </a:rPr>
                        <a:t>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38100" lvl="0" indent="0" algn="just" defTabSz="675010" rtl="0" eaLnBrk="1" fontAlgn="auto" latinLnBrk="0" hangingPunct="1">
                        <a:lnSpc>
                          <a:spcPct val="100000"/>
                        </a:lnSpc>
                        <a:spcBef>
                          <a:spcPts val="0"/>
                        </a:spcBef>
                        <a:spcAft>
                          <a:spcPts val="0"/>
                        </a:spcAft>
                        <a:buClrTx/>
                        <a:buSzTx/>
                        <a:buFontTx/>
                        <a:buNone/>
                        <a:tabLst/>
                        <a:defRPr/>
                      </a:pPr>
                      <a:r>
                        <a:rPr lang="en-US" sz="1400" b="1" kern="1200" dirty="0" err="1">
                          <a:solidFill>
                            <a:schemeClr val="tx1"/>
                          </a:solidFill>
                          <a:effectLst/>
                          <a:latin typeface="Arial" panose="020B0604020202020204" pitchFamily="34" charset="0"/>
                          <a:ea typeface="+mn-ea"/>
                          <a:cs typeface="Arial" panose="020B0604020202020204" pitchFamily="34" charset="0"/>
                        </a:rPr>
                        <a:t>Жагсаал</a:t>
                      </a:r>
                      <a:r>
                        <a:rPr lang="en-US" sz="1400" b="1" kern="1200" dirty="0">
                          <a:solidFill>
                            <a:schemeClr val="tx1"/>
                          </a:solidFill>
                          <a:effectLst/>
                          <a:latin typeface="Arial" panose="020B0604020202020204" pitchFamily="34" charset="0"/>
                          <a:ea typeface="+mn-ea"/>
                          <a:cs typeface="Arial" panose="020B0604020202020204" pitchFamily="34" charset="0"/>
                        </a:rPr>
                        <a:t>, </a:t>
                      </a:r>
                      <a:r>
                        <a:rPr lang="en-US" sz="1400" b="1" kern="1200" dirty="0" err="1">
                          <a:solidFill>
                            <a:schemeClr val="tx1"/>
                          </a:solidFill>
                          <a:effectLst/>
                          <a:latin typeface="Arial" panose="020B0604020202020204" pitchFamily="34" charset="0"/>
                          <a:ea typeface="+mn-ea"/>
                          <a:cs typeface="Arial" panose="020B0604020202020204" pitchFamily="34" charset="0"/>
                        </a:rPr>
                        <a:t>цуглаан</a:t>
                      </a:r>
                      <a:r>
                        <a:rPr lang="en-US" sz="1400" b="1" kern="1200" dirty="0">
                          <a:solidFill>
                            <a:schemeClr val="tx1"/>
                          </a:solidFill>
                          <a:effectLst/>
                          <a:latin typeface="Arial" panose="020B0604020202020204" pitchFamily="34" charset="0"/>
                          <a:ea typeface="+mn-ea"/>
                          <a:cs typeface="Arial" panose="020B0604020202020204" pitchFamily="34" charset="0"/>
                        </a:rPr>
                        <a:t> </a:t>
                      </a:r>
                      <a:r>
                        <a:rPr lang="en-US" sz="1400" b="1" kern="1200" dirty="0" err="1">
                          <a:solidFill>
                            <a:schemeClr val="tx1"/>
                          </a:solidFill>
                          <a:effectLst/>
                          <a:latin typeface="Arial" panose="020B0604020202020204" pitchFamily="34" charset="0"/>
                          <a:ea typeface="+mn-ea"/>
                          <a:cs typeface="Arial" panose="020B0604020202020204" pitchFamily="34" charset="0"/>
                        </a:rPr>
                        <a:t>хийх</a:t>
                      </a:r>
                      <a:r>
                        <a:rPr lang="en-US" sz="1400" b="1" kern="1200" dirty="0">
                          <a:solidFill>
                            <a:schemeClr val="tx1"/>
                          </a:solidFill>
                          <a:effectLst/>
                          <a:latin typeface="Arial" panose="020B0604020202020204" pitchFamily="34" charset="0"/>
                          <a:ea typeface="+mn-ea"/>
                          <a:cs typeface="Arial" panose="020B0604020202020204" pitchFamily="34" charset="0"/>
                        </a:rPr>
                        <a:t> </a:t>
                      </a:r>
                      <a:r>
                        <a:rPr lang="en-US" sz="1400" b="1" kern="1200" dirty="0" err="1">
                          <a:solidFill>
                            <a:schemeClr val="tx1"/>
                          </a:solidFill>
                          <a:effectLst/>
                          <a:latin typeface="Arial" panose="020B0604020202020204" pitchFamily="34" charset="0"/>
                          <a:ea typeface="+mn-ea"/>
                          <a:cs typeface="Arial" panose="020B0604020202020204" pitchFamily="34" charset="0"/>
                        </a:rPr>
                        <a:t>журмын</a:t>
                      </a:r>
                      <a:r>
                        <a:rPr lang="en-US" sz="1400" b="1" kern="1200" dirty="0">
                          <a:solidFill>
                            <a:schemeClr val="tx1"/>
                          </a:solidFill>
                          <a:effectLst/>
                          <a:latin typeface="Arial" panose="020B0604020202020204" pitchFamily="34" charset="0"/>
                          <a:ea typeface="+mn-ea"/>
                          <a:cs typeface="Arial" panose="020B0604020202020204" pitchFamily="34" charset="0"/>
                        </a:rPr>
                        <a:t> </a:t>
                      </a:r>
                      <a:r>
                        <a:rPr lang="en-US" sz="1400" b="1" kern="1200" dirty="0" err="1">
                          <a:solidFill>
                            <a:schemeClr val="tx1"/>
                          </a:solidFill>
                          <a:effectLst/>
                          <a:latin typeface="Arial" panose="020B0604020202020204" pitchFamily="34" charset="0"/>
                          <a:ea typeface="+mn-ea"/>
                          <a:cs typeface="Arial" panose="020B0604020202020204" pitchFamily="34" charset="0"/>
                        </a:rPr>
                        <a:t>тухай</a:t>
                      </a:r>
                      <a:r>
                        <a:rPr lang="en-US" sz="1400" b="1" kern="1200" dirty="0">
                          <a:solidFill>
                            <a:schemeClr val="tx1"/>
                          </a:solidFill>
                          <a:effectLst/>
                          <a:latin typeface="Arial" panose="020B0604020202020204" pitchFamily="34" charset="0"/>
                          <a:ea typeface="+mn-ea"/>
                          <a:cs typeface="Arial" panose="020B0604020202020204" pitchFamily="34" charset="0"/>
                        </a:rPr>
                        <a:t> </a:t>
                      </a:r>
                      <a:r>
                        <a:rPr lang="en-US" sz="1400" b="1" kern="1200" dirty="0" err="1">
                          <a:solidFill>
                            <a:schemeClr val="tx1"/>
                          </a:solidFill>
                          <a:effectLst/>
                          <a:latin typeface="Arial" panose="020B0604020202020204" pitchFamily="34" charset="0"/>
                          <a:ea typeface="+mn-ea"/>
                          <a:cs typeface="Arial" panose="020B0604020202020204" pitchFamily="34" charset="0"/>
                        </a:rPr>
                        <a:t>хуулийн</a:t>
                      </a:r>
                      <a:r>
                        <a:rPr lang="en-US" sz="1400" b="1" kern="1200" dirty="0">
                          <a:solidFill>
                            <a:schemeClr val="tx1"/>
                          </a:solidFill>
                          <a:effectLst/>
                          <a:latin typeface="Arial" panose="020B0604020202020204" pitchFamily="34" charset="0"/>
                          <a:ea typeface="+mn-ea"/>
                          <a:cs typeface="Arial" panose="020B0604020202020204" pitchFamily="34" charset="0"/>
                        </a:rPr>
                        <a:t> </a:t>
                      </a:r>
                      <a:r>
                        <a:rPr lang="en-US" sz="1400" b="1" kern="1200" dirty="0" err="1">
                          <a:solidFill>
                            <a:schemeClr val="tx1"/>
                          </a:solidFill>
                          <a:effectLst/>
                          <a:latin typeface="Arial" panose="020B0604020202020204" pitchFamily="34" charset="0"/>
                          <a:ea typeface="+mn-ea"/>
                          <a:cs typeface="Arial" panose="020B0604020202020204" pitchFamily="34" charset="0"/>
                        </a:rPr>
                        <a:t>шинэчилсэн</a:t>
                      </a:r>
                      <a:r>
                        <a:rPr lang="en-US" sz="1400" b="1" kern="1200" dirty="0">
                          <a:solidFill>
                            <a:schemeClr val="tx1"/>
                          </a:solidFill>
                          <a:effectLst/>
                          <a:latin typeface="Arial" panose="020B0604020202020204" pitchFamily="34" charset="0"/>
                          <a:ea typeface="+mn-ea"/>
                          <a:cs typeface="Arial" panose="020B0604020202020204" pitchFamily="34" charset="0"/>
                        </a:rPr>
                        <a:t> </a:t>
                      </a:r>
                      <a:r>
                        <a:rPr lang="en-US" sz="1400" b="1" kern="1200" dirty="0" err="1">
                          <a:solidFill>
                            <a:schemeClr val="tx1"/>
                          </a:solidFill>
                          <a:effectLst/>
                          <a:latin typeface="Arial" panose="020B0604020202020204" pitchFamily="34" charset="0"/>
                          <a:ea typeface="+mn-ea"/>
                          <a:cs typeface="Arial" panose="020B0604020202020204" pitchFamily="34" charset="0"/>
                        </a:rPr>
                        <a:t>найруулгын</a:t>
                      </a:r>
                      <a:r>
                        <a:rPr lang="en-US" sz="1400" b="1" kern="1200" dirty="0">
                          <a:solidFill>
                            <a:schemeClr val="tx1"/>
                          </a:solidFill>
                          <a:effectLst/>
                          <a:latin typeface="Arial" panose="020B0604020202020204" pitchFamily="34" charset="0"/>
                          <a:ea typeface="+mn-ea"/>
                          <a:cs typeface="Arial" panose="020B0604020202020204" pitchFamily="34" charset="0"/>
                        </a:rPr>
                        <a:t> </a:t>
                      </a:r>
                      <a:r>
                        <a:rPr lang="en-US" sz="1400" b="1" kern="1200" dirty="0" err="1">
                          <a:solidFill>
                            <a:schemeClr val="tx1"/>
                          </a:solidFill>
                          <a:effectLst/>
                          <a:latin typeface="Arial" panose="020B0604020202020204" pitchFamily="34" charset="0"/>
                          <a:ea typeface="+mn-ea"/>
                          <a:cs typeface="Arial" panose="020B0604020202020204" pitchFamily="34" charset="0"/>
                        </a:rPr>
                        <a:t>төсөл</a:t>
                      </a:r>
                      <a:r>
                        <a:rPr lang="en-US" sz="1400" b="1" kern="1200" dirty="0">
                          <a:solidFill>
                            <a:schemeClr val="tx1"/>
                          </a:solidFill>
                          <a:effectLst/>
                          <a:latin typeface="Arial" panose="020B0604020202020204" pitchFamily="34" charset="0"/>
                          <a:ea typeface="+mn-ea"/>
                          <a:cs typeface="Arial" panose="020B0604020202020204" pitchFamily="34" charset="0"/>
                        </a:rPr>
                        <a:t>;</a:t>
                      </a:r>
                      <a:endParaRPr lang="x-none" sz="1400" b="1" kern="1200" dirty="0">
                        <a:solidFill>
                          <a:schemeClr val="tx1"/>
                        </a:solidFill>
                        <a:effectLst/>
                        <a:latin typeface="Arial" panose="020B0604020202020204" pitchFamily="34" charset="0"/>
                        <a:ea typeface="+mn-ea"/>
                        <a:cs typeface="Arial" panose="020B0604020202020204" pitchFamily="34" charset="0"/>
                      </a:endParaRPr>
                    </a:p>
                    <a:p>
                      <a:pPr marL="0" marR="38100" algn="just">
                        <a:spcBef>
                          <a:spcPts val="0"/>
                        </a:spcBef>
                        <a:spcAft>
                          <a:spcPts val="0"/>
                        </a:spcAft>
                      </a:pPr>
                      <a:endParaRPr lang="en-US" sz="1400" b="1" dirty="0">
                        <a:solidFill>
                          <a:schemeClr val="tx1"/>
                        </a:solidFill>
                        <a:effectLst/>
                        <a:latin typeface="Arial" panose="020B0604020202020204" pitchFamily="34" charset="0"/>
                        <a:ea typeface="Calibri"/>
                        <a:cs typeface="Arial" panose="020B0604020202020204" pitchFamily="34" charset="0"/>
                      </a:endParaRPr>
                    </a:p>
                  </a:txBody>
                  <a:tcPr marL="44640" marR="44640" marT="44640" marB="446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94615" marR="88900" algn="just">
                        <a:spcBef>
                          <a:spcPts val="0"/>
                        </a:spcBef>
                        <a:spcAft>
                          <a:spcPts val="0"/>
                        </a:spcAft>
                      </a:pPr>
                      <a:r>
                        <a:rPr lang="en-US" sz="1400" kern="1200" dirty="0" err="1">
                          <a:solidFill>
                            <a:schemeClr val="tx1"/>
                          </a:solidFill>
                          <a:effectLst/>
                          <a:latin typeface="Arial" panose="020B0604020202020204" pitchFamily="34" charset="0"/>
                          <a:ea typeface="+mn-ea"/>
                          <a:cs typeface="Arial" panose="020B0604020202020204" pitchFamily="34" charset="0"/>
                        </a:rPr>
                        <a:t>Хуулийн</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төслийг</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боловсруулах</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үүрэг</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бүхий</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Ажлын</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хэсгийг</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Хууль</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зүй</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дотоод</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хэргийн</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сайдын</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тушаалаар</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байгуулж</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холбогдох</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судалгааг</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хийж</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хуулийн</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төслийг</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боловсруулж</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байгаа</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бөгөөд</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тус</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хуулийн</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төслийн</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хэрэгжилтийн</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үр</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дагаварт</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үнэлгээ</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хийлгүүлж</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хуулийн</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төслийн</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эхний</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хувилбарыг</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боловсруулж</a:t>
                      </a:r>
                      <a:r>
                        <a:rPr lang="en-US" sz="1400" kern="1200" dirty="0">
                          <a:solidFill>
                            <a:schemeClr val="tx1"/>
                          </a:solidFill>
                          <a:effectLst/>
                          <a:latin typeface="Arial" panose="020B0604020202020204" pitchFamily="34" charset="0"/>
                          <a:ea typeface="+mn-ea"/>
                          <a:cs typeface="Arial" panose="020B0604020202020204" pitchFamily="34" charset="0"/>
                        </a:rPr>
                        <a:t> </a:t>
                      </a:r>
                      <a:r>
                        <a:rPr lang="en-US" sz="1400" kern="1200" dirty="0" err="1">
                          <a:solidFill>
                            <a:schemeClr val="tx1"/>
                          </a:solidFill>
                          <a:effectLst/>
                          <a:latin typeface="Arial" panose="020B0604020202020204" pitchFamily="34" charset="0"/>
                          <a:ea typeface="+mn-ea"/>
                          <a:cs typeface="Arial" panose="020B0604020202020204" pitchFamily="34" charset="0"/>
                        </a:rPr>
                        <a:t>байна</a:t>
                      </a:r>
                      <a:r>
                        <a:rPr lang="en-US" sz="1400" kern="1200" dirty="0">
                          <a:solidFill>
                            <a:schemeClr val="tx1"/>
                          </a:solidFill>
                          <a:effectLst/>
                          <a:latin typeface="Arial" panose="020B0604020202020204" pitchFamily="34" charset="0"/>
                          <a:ea typeface="+mn-ea"/>
                          <a:cs typeface="Arial" panose="020B0604020202020204" pitchFamily="34" charset="0"/>
                        </a:rPr>
                        <a:t>.</a:t>
                      </a:r>
                      <a:r>
                        <a:rPr lang="x-none" sz="1400" dirty="0">
                          <a:solidFill>
                            <a:schemeClr val="tx1"/>
                          </a:solidFill>
                          <a:effectLst/>
                          <a:latin typeface="Arial" panose="020B0604020202020204" pitchFamily="34" charset="0"/>
                          <a:cs typeface="Arial" panose="020B0604020202020204" pitchFamily="34" charset="0"/>
                        </a:rPr>
                        <a:t> </a:t>
                      </a:r>
                      <a:endParaRPr lang="en-US" sz="1400" dirty="0">
                        <a:solidFill>
                          <a:schemeClr val="tx1"/>
                        </a:solidFill>
                        <a:effectLst/>
                        <a:latin typeface="Arial" panose="020B0604020202020204" pitchFamily="34" charset="0"/>
                        <a:ea typeface="Calibri"/>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40586612"/>
                  </a:ext>
                </a:extLst>
              </a:tr>
            </a:tbl>
          </a:graphicData>
        </a:graphic>
      </p:graphicFrame>
    </p:spTree>
    <p:extLst>
      <p:ext uri="{BB962C8B-B14F-4D97-AF65-F5344CB8AC3E}">
        <p14:creationId xmlns:p14="http://schemas.microsoft.com/office/powerpoint/2010/main" val="2058262088"/>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0F0D880-2D1F-4BC9-9B62-0E209F24B9DF}"/>
              </a:ext>
            </a:extLst>
          </p:cNvPr>
          <p:cNvSpPr txBox="1"/>
          <p:nvPr/>
        </p:nvSpPr>
        <p:spPr>
          <a:xfrm>
            <a:off x="595851" y="0"/>
            <a:ext cx="11427983" cy="405047"/>
          </a:xfrm>
          <a:prstGeom prst="rect">
            <a:avLst/>
          </a:prstGeom>
          <a:noFill/>
        </p:spPr>
        <p:txBody>
          <a:bodyPr wrap="square">
            <a:spAutoFit/>
          </a:bodyPr>
          <a:lstStyle>
            <a:defPPr>
              <a:defRPr lang="en-US"/>
            </a:defPPr>
            <a:lvl1pPr algn="ctr">
              <a:defRPr sz="2067" b="1">
                <a:solidFill>
                  <a:schemeClr val="bg1"/>
                </a:solidFill>
                <a:latin typeface="Montserrat" pitchFamily="2" charset="0"/>
                <a:cs typeface="Arial" panose="020B0604020202020204" pitchFamily="34" charset="0"/>
              </a:defRPr>
            </a:lvl1pPr>
          </a:lstStyle>
          <a:p>
            <a:r>
              <a:rPr lang="x-none" sz="2032" dirty="0">
                <a:solidFill>
                  <a:schemeClr val="tx1"/>
                </a:solidFill>
                <a:latin typeface="Arial" panose="020B0604020202020204" pitchFamily="34" charset="0"/>
              </a:rPr>
              <a:t>Нийтийн эрх зүйн хүрээнд</a:t>
            </a:r>
            <a:endParaRPr lang="mn-MN" sz="2032" dirty="0">
              <a:solidFill>
                <a:schemeClr val="tx1"/>
              </a:solidFill>
              <a:latin typeface="Arial" panose="020B0604020202020204" pitchFamily="34" charset="0"/>
            </a:endParaRPr>
          </a:p>
        </p:txBody>
      </p:sp>
      <p:graphicFrame>
        <p:nvGraphicFramePr>
          <p:cNvPr id="6" name="Table 5">
            <a:extLst>
              <a:ext uri="{FF2B5EF4-FFF2-40B4-BE49-F238E27FC236}">
                <a16:creationId xmlns:a16="http://schemas.microsoft.com/office/drawing/2014/main" id="{735963AD-B161-4227-BED4-A017C7AEA6C7}"/>
              </a:ext>
            </a:extLst>
          </p:cNvPr>
          <p:cNvGraphicFramePr>
            <a:graphicFrameLocks noGrp="1"/>
          </p:cNvGraphicFramePr>
          <p:nvPr>
            <p:extLst>
              <p:ext uri="{D42A27DB-BD31-4B8C-83A1-F6EECF244321}">
                <p14:modId xmlns:p14="http://schemas.microsoft.com/office/powerpoint/2010/main" val="2438182367"/>
              </p:ext>
            </p:extLst>
          </p:nvPr>
        </p:nvGraphicFramePr>
        <p:xfrm>
          <a:off x="382008" y="900457"/>
          <a:ext cx="11427984" cy="5057085"/>
        </p:xfrm>
        <a:graphic>
          <a:graphicData uri="http://schemas.openxmlformats.org/drawingml/2006/table">
            <a:tbl>
              <a:tblPr>
                <a:tableStyleId>{2D5ABB26-0587-4C30-8999-92F81FD0307C}</a:tableStyleId>
              </a:tblPr>
              <a:tblGrid>
                <a:gridCol w="563448">
                  <a:extLst>
                    <a:ext uri="{9D8B030D-6E8A-4147-A177-3AD203B41FA5}">
                      <a16:colId xmlns:a16="http://schemas.microsoft.com/office/drawing/2014/main" val="2844453740"/>
                    </a:ext>
                  </a:extLst>
                </a:gridCol>
                <a:gridCol w="3952365">
                  <a:extLst>
                    <a:ext uri="{9D8B030D-6E8A-4147-A177-3AD203B41FA5}">
                      <a16:colId xmlns:a16="http://schemas.microsoft.com/office/drawing/2014/main" val="230198034"/>
                    </a:ext>
                  </a:extLst>
                </a:gridCol>
                <a:gridCol w="6912171">
                  <a:extLst>
                    <a:ext uri="{9D8B030D-6E8A-4147-A177-3AD203B41FA5}">
                      <a16:colId xmlns:a16="http://schemas.microsoft.com/office/drawing/2014/main" val="4119396258"/>
                    </a:ext>
                  </a:extLst>
                </a:gridCol>
              </a:tblGrid>
              <a:tr h="481539">
                <a:tc>
                  <a:txBody>
                    <a:bodyPr/>
                    <a:lstStyle/>
                    <a:p>
                      <a:pPr algn="ctr" fontAlgn="b"/>
                      <a:r>
                        <a:rPr lang="mn-MN" sz="1400" b="1" i="0" u="none" strike="noStrike" dirty="0">
                          <a:solidFill>
                            <a:schemeClr val="bg1"/>
                          </a:solidFill>
                          <a:effectLst/>
                          <a:latin typeface="Montserrat" pitchFamily="2" charset="0"/>
                          <a:cs typeface="Arial" panose="020B0604020202020204" pitchFamily="34" charset="0"/>
                        </a:rPr>
                        <a:t>Д</a:t>
                      </a:r>
                      <a:r>
                        <a:rPr lang="en-US" sz="1400" b="1" i="0" u="none" strike="noStrike" dirty="0">
                          <a:solidFill>
                            <a:schemeClr val="bg1"/>
                          </a:solidFill>
                          <a:effectLst/>
                          <a:latin typeface="Montserrat" pitchFamily="2" charset="0"/>
                          <a:cs typeface="Arial" panose="020B0604020202020204" pitchFamily="34" charset="0"/>
                        </a:rPr>
                        <a:t>/</a:t>
                      </a:r>
                      <a:r>
                        <a:rPr lang="mn-MN" sz="1400" b="1" i="0" u="none" strike="noStrike" dirty="0">
                          <a:solidFill>
                            <a:schemeClr val="bg1"/>
                          </a:solidFill>
                          <a:effectLst/>
                          <a:latin typeface="Montserrat" pitchFamily="2" charset="0"/>
                          <a:cs typeface="Arial" panose="020B0604020202020204" pitchFamily="34" charset="0"/>
                        </a:rPr>
                        <a:t>д</a:t>
                      </a:r>
                      <a:endParaRPr lang="en-US" sz="1400" b="1" i="0" u="none" strike="noStrike" dirty="0">
                        <a:solidFill>
                          <a:schemeClr val="bg1"/>
                        </a:solidFill>
                        <a:effectLst/>
                        <a:latin typeface="Montserrat" pitchFamily="2"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95250" algn="ctr">
                        <a:spcBef>
                          <a:spcPts val="0"/>
                        </a:spcBef>
                        <a:spcAft>
                          <a:spcPts val="0"/>
                        </a:spcAft>
                      </a:pPr>
                      <a:endParaRPr lang="en-US" sz="1400" b="1" dirty="0">
                        <a:solidFill>
                          <a:schemeClr val="bg1"/>
                        </a:solidFill>
                        <a:effectLst/>
                        <a:latin typeface="Arial" panose="020B0604020202020204" pitchFamily="34" charset="0"/>
                        <a:ea typeface="Times New Roman"/>
                        <a:cs typeface="Arial" panose="020B0604020202020204" pitchFamily="34" charset="0"/>
                      </a:endParaRPr>
                    </a:p>
                    <a:p>
                      <a:pPr marL="0" marR="95250" algn="ctr">
                        <a:spcBef>
                          <a:spcPts val="0"/>
                        </a:spcBef>
                        <a:spcAft>
                          <a:spcPts val="0"/>
                        </a:spcAft>
                      </a:pPr>
                      <a:r>
                        <a:rPr lang="en-US" sz="1400" b="1" dirty="0" err="1">
                          <a:solidFill>
                            <a:schemeClr val="bg1"/>
                          </a:solidFill>
                          <a:effectLst/>
                          <a:latin typeface="Arial" panose="020B0604020202020204" pitchFamily="34" charset="0"/>
                          <a:ea typeface="Times New Roman"/>
                          <a:cs typeface="Arial" panose="020B0604020202020204" pitchFamily="34" charset="0"/>
                        </a:rPr>
                        <a:t>Хуулийн</a:t>
                      </a:r>
                      <a:r>
                        <a:rPr lang="en-US" sz="1400" b="1" dirty="0">
                          <a:solidFill>
                            <a:schemeClr val="bg1"/>
                          </a:solidFill>
                          <a:effectLst/>
                          <a:latin typeface="Arial" panose="020B0604020202020204" pitchFamily="34" charset="0"/>
                          <a:ea typeface="Times New Roman"/>
                          <a:cs typeface="Arial" panose="020B0604020202020204" pitchFamily="34" charset="0"/>
                        </a:rPr>
                        <a:t> төслийн нэр</a:t>
                      </a:r>
                      <a:endParaRPr lang="en-US" sz="1400" dirty="0">
                        <a:solidFill>
                          <a:schemeClr val="bg1"/>
                        </a:solidFill>
                        <a:effectLst/>
                        <a:latin typeface="Arial" panose="020B0604020202020204" pitchFamily="34" charset="0"/>
                        <a:ea typeface="Calibri"/>
                        <a:cs typeface="Arial" panose="020B0604020202020204" pitchFamily="34" charset="0"/>
                      </a:endParaRPr>
                    </a:p>
                  </a:txBody>
                  <a:tcPr marL="44640" marR="44640" marT="44640" marB="446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x-none" sz="1400" b="1" i="0" u="none" strike="noStrike" dirty="0">
                          <a:solidFill>
                            <a:schemeClr val="bg1"/>
                          </a:solidFill>
                          <a:effectLst/>
                          <a:latin typeface="Arial" panose="020B0604020202020204" pitchFamily="34" charset="0"/>
                          <a:cs typeface="Arial" panose="020B0604020202020204" pitchFamily="34" charset="0"/>
                        </a:rPr>
                        <a:t>Хуулийн төслийн боловсруулалтын явц</a:t>
                      </a:r>
                      <a:endParaRPr lang="mn-MN" sz="1400" b="1" i="0" u="none" strike="noStrike" dirty="0">
                        <a:solidFill>
                          <a:schemeClr val="bg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3195186103"/>
                  </a:ext>
                </a:extLst>
              </a:tr>
              <a:tr h="466618">
                <a:tc>
                  <a:txBody>
                    <a:bodyPr/>
                    <a:lstStyle/>
                    <a:p>
                      <a:pPr algn="ctr" fontAlgn="b"/>
                      <a:r>
                        <a:rPr lang="en-US" sz="1400" b="1" i="0" u="none" strike="noStrike" dirty="0">
                          <a:solidFill>
                            <a:schemeClr val="tx1"/>
                          </a:solidFill>
                          <a:effectLst/>
                          <a:latin typeface="Montserrat" pitchFamily="2" charset="0"/>
                          <a:cs typeface="Arial" panose="020B0604020202020204" pitchFamily="34" charset="0"/>
                        </a:rPr>
                        <a:t>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400" b="1" dirty="0" err="1">
                          <a:effectLst/>
                          <a:latin typeface="Arial" panose="020B0604020202020204" pitchFamily="34" charset="0"/>
                          <a:ea typeface="Times New Roman" panose="02020603050405020304" pitchFamily="18" charset="0"/>
                          <a:cs typeface="Times New Roman" panose="02020603050405020304" pitchFamily="18" charset="0"/>
                        </a:rPr>
                        <a:t>Нисгэгчгүй</a:t>
                      </a:r>
                      <a:r>
                        <a:rPr lang="en-US" sz="1400" b="1" dirty="0">
                          <a:effectLst/>
                          <a:latin typeface="Arial" panose="020B0604020202020204" pitchFamily="34" charset="0"/>
                          <a:ea typeface="Times New Roman" panose="02020603050405020304" pitchFamily="18" charset="0"/>
                          <a:cs typeface="Times New Roman" panose="02020603050405020304" pitchFamily="18" charset="0"/>
                        </a:rPr>
                        <a:t> </a:t>
                      </a:r>
                      <a:r>
                        <a:rPr lang="en-US" sz="1400" b="1" dirty="0" err="1">
                          <a:effectLst/>
                          <a:latin typeface="Arial" panose="020B0604020202020204" pitchFamily="34" charset="0"/>
                          <a:ea typeface="Times New Roman" panose="02020603050405020304" pitchFamily="18" charset="0"/>
                          <a:cs typeface="Times New Roman" panose="02020603050405020304" pitchFamily="18" charset="0"/>
                        </a:rPr>
                        <a:t>нисэх</a:t>
                      </a:r>
                      <a:r>
                        <a:rPr lang="en-US" sz="1400" b="1" dirty="0">
                          <a:effectLst/>
                          <a:latin typeface="Arial" panose="020B0604020202020204" pitchFamily="34" charset="0"/>
                          <a:ea typeface="Times New Roman" panose="02020603050405020304" pitchFamily="18" charset="0"/>
                          <a:cs typeface="Times New Roman" panose="02020603050405020304" pitchFamily="18" charset="0"/>
                        </a:rPr>
                        <a:t> </a:t>
                      </a:r>
                      <a:r>
                        <a:rPr lang="en-US" sz="1400" b="1" dirty="0" err="1">
                          <a:effectLst/>
                          <a:latin typeface="Arial" panose="020B0604020202020204" pitchFamily="34" charset="0"/>
                          <a:ea typeface="Times New Roman" panose="02020603050405020304" pitchFamily="18" charset="0"/>
                          <a:cs typeface="Times New Roman" panose="02020603050405020304" pitchFamily="18" charset="0"/>
                        </a:rPr>
                        <a:t>төхөөрөмжийн</a:t>
                      </a:r>
                      <a:r>
                        <a:rPr lang="en-US" sz="1400" b="1" dirty="0">
                          <a:effectLst/>
                          <a:latin typeface="Arial" panose="020B0604020202020204" pitchFamily="34" charset="0"/>
                          <a:ea typeface="Times New Roman" panose="02020603050405020304" pitchFamily="18" charset="0"/>
                          <a:cs typeface="Times New Roman" panose="02020603050405020304" pitchFamily="18" charset="0"/>
                        </a:rPr>
                        <a:t> </a:t>
                      </a:r>
                      <a:r>
                        <a:rPr lang="en-US" sz="1400" b="1" dirty="0" err="1">
                          <a:effectLst/>
                          <a:latin typeface="Arial" panose="020B0604020202020204" pitchFamily="34" charset="0"/>
                          <a:ea typeface="Times New Roman" panose="02020603050405020304" pitchFamily="18" charset="0"/>
                          <a:cs typeface="Times New Roman" panose="02020603050405020304" pitchFamily="18" charset="0"/>
                        </a:rPr>
                        <a:t>тухай</a:t>
                      </a:r>
                      <a:r>
                        <a:rPr lang="en-US" sz="1400" b="1" dirty="0">
                          <a:effectLst/>
                          <a:latin typeface="Arial" panose="020B0604020202020204" pitchFamily="34" charset="0"/>
                          <a:ea typeface="Times New Roman" panose="02020603050405020304" pitchFamily="18" charset="0"/>
                          <a:cs typeface="Times New Roman" panose="02020603050405020304" pitchFamily="18" charset="0"/>
                        </a:rPr>
                        <a:t> </a:t>
                      </a:r>
                      <a:endParaRPr lang="x-none" sz="14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4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Хуулийн төсөл боловсруулахад шаардлагатай судалгааг хийж, хуулийн төслийг боловсруулж байна.</a:t>
                      </a:r>
                      <a:endParaRPr lang="x-none"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11074501"/>
                  </a:ext>
                </a:extLst>
              </a:tr>
              <a:tr h="619928">
                <a:tc>
                  <a:txBody>
                    <a:bodyPr/>
                    <a:lstStyle/>
                    <a:p>
                      <a:pPr algn="ctr" fontAlgn="b"/>
                      <a:r>
                        <a:rPr lang="en-US" sz="1400" b="1" i="0" u="none" strike="noStrike" dirty="0">
                          <a:solidFill>
                            <a:schemeClr val="tx1"/>
                          </a:solidFill>
                          <a:effectLst/>
                          <a:latin typeface="Montserrat" pitchFamily="2" charset="0"/>
                          <a:cs typeface="Arial" panose="020B0604020202020204" pitchFamily="34" charset="0"/>
                        </a:rPr>
                        <a:t>8.</a:t>
                      </a:r>
                    </a:p>
                    <a:p>
                      <a:pPr algn="ctr" fontAlgn="b"/>
                      <a:endParaRPr lang="en-US" sz="1400" b="1" i="0" u="none" strike="noStrike" dirty="0">
                        <a:solidFill>
                          <a:schemeClr val="tx1"/>
                        </a:solidFill>
                        <a:effectLst/>
                        <a:latin typeface="Montserrat" pitchFamily="2"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400" b="1" dirty="0" err="1">
                          <a:effectLst/>
                          <a:latin typeface="Arial" panose="020B0604020202020204" pitchFamily="34" charset="0"/>
                          <a:ea typeface="Times New Roman" panose="02020603050405020304" pitchFamily="18" charset="0"/>
                          <a:cs typeface="Times New Roman" panose="02020603050405020304" pitchFamily="18" charset="0"/>
                        </a:rPr>
                        <a:t>Гэрээт</a:t>
                      </a:r>
                      <a:r>
                        <a:rPr lang="en-US" sz="1400" b="1" dirty="0">
                          <a:effectLst/>
                          <a:latin typeface="Arial" panose="020B0604020202020204" pitchFamily="34" charset="0"/>
                          <a:ea typeface="Times New Roman" panose="02020603050405020304" pitchFamily="18" charset="0"/>
                          <a:cs typeface="Times New Roman" panose="02020603050405020304" pitchFamily="18" charset="0"/>
                        </a:rPr>
                        <a:t> </a:t>
                      </a:r>
                      <a:r>
                        <a:rPr lang="en-US" sz="1400" b="1" dirty="0" err="1">
                          <a:effectLst/>
                          <a:latin typeface="Arial" panose="020B0604020202020204" pitchFamily="34" charset="0"/>
                          <a:ea typeface="Times New Roman" panose="02020603050405020304" pitchFamily="18" charset="0"/>
                          <a:cs typeface="Times New Roman" panose="02020603050405020304" pitchFamily="18" charset="0"/>
                        </a:rPr>
                        <a:t>харуул</a:t>
                      </a:r>
                      <a:r>
                        <a:rPr lang="en-US" sz="1400" b="1" dirty="0">
                          <a:effectLst/>
                          <a:latin typeface="Arial" panose="020B0604020202020204" pitchFamily="34" charset="0"/>
                          <a:ea typeface="Times New Roman" panose="02020603050405020304" pitchFamily="18" charset="0"/>
                          <a:cs typeface="Times New Roman" panose="02020603050405020304" pitchFamily="18" charset="0"/>
                        </a:rPr>
                        <a:t> </a:t>
                      </a:r>
                      <a:r>
                        <a:rPr lang="en-US" sz="1400" b="1" dirty="0" err="1">
                          <a:effectLst/>
                          <a:latin typeface="Arial" panose="020B0604020202020204" pitchFamily="34" charset="0"/>
                          <a:ea typeface="Times New Roman" panose="02020603050405020304" pitchFamily="18" charset="0"/>
                          <a:cs typeface="Times New Roman" panose="02020603050405020304" pitchFamily="18" charset="0"/>
                        </a:rPr>
                        <a:t>хамгаалалтын</a:t>
                      </a:r>
                      <a:r>
                        <a:rPr lang="en-US" sz="1400" b="1" dirty="0">
                          <a:effectLst/>
                          <a:latin typeface="Arial" panose="020B0604020202020204" pitchFamily="34" charset="0"/>
                          <a:ea typeface="Times New Roman" panose="02020603050405020304" pitchFamily="18" charset="0"/>
                          <a:cs typeface="Times New Roman" panose="02020603050405020304" pitchFamily="18" charset="0"/>
                        </a:rPr>
                        <a:t> </a:t>
                      </a:r>
                      <a:r>
                        <a:rPr lang="en-US" sz="1400" b="1" dirty="0" err="1">
                          <a:effectLst/>
                          <a:latin typeface="Arial" panose="020B0604020202020204" pitchFamily="34" charset="0"/>
                          <a:ea typeface="Times New Roman" panose="02020603050405020304" pitchFamily="18" charset="0"/>
                          <a:cs typeface="Times New Roman" panose="02020603050405020304" pitchFamily="18" charset="0"/>
                        </a:rPr>
                        <a:t>тухай</a:t>
                      </a:r>
                      <a:r>
                        <a:rPr lang="en-US" sz="1400" b="1" dirty="0">
                          <a:effectLst/>
                          <a:latin typeface="Arial" panose="020B0604020202020204" pitchFamily="34" charset="0"/>
                          <a:ea typeface="Times New Roman" panose="02020603050405020304" pitchFamily="18" charset="0"/>
                          <a:cs typeface="Times New Roman" panose="02020603050405020304" pitchFamily="18" charset="0"/>
                        </a:rPr>
                        <a:t> </a:t>
                      </a:r>
                      <a:endParaRPr lang="x-none" sz="14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4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Хуулийн</a:t>
                      </a:r>
                      <a:r>
                        <a:rPr lang="en-US"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төслийг</a:t>
                      </a:r>
                      <a:r>
                        <a:rPr lang="en-US"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боловсруулах</a:t>
                      </a:r>
                      <a:r>
                        <a:rPr lang="en-US"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ажлын</a:t>
                      </a:r>
                      <a:r>
                        <a:rPr lang="en-US"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хэсгийг</a:t>
                      </a:r>
                      <a:r>
                        <a:rPr lang="en-US"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ХЗДХСайдын</a:t>
                      </a:r>
                      <a:r>
                        <a:rPr lang="en-US"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2022 </a:t>
                      </a:r>
                      <a:r>
                        <a:rPr lang="en-US" sz="14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оны</a:t>
                      </a:r>
                      <a:r>
                        <a:rPr lang="en-US"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07 </a:t>
                      </a:r>
                      <a:r>
                        <a:rPr lang="en-US" sz="14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дугаар</a:t>
                      </a:r>
                      <a:r>
                        <a:rPr lang="en-US"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сарын</a:t>
                      </a:r>
                      <a:r>
                        <a:rPr lang="en-US"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01-ний </a:t>
                      </a:r>
                      <a:r>
                        <a:rPr lang="en-US" sz="14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өдрийн</a:t>
                      </a:r>
                      <a:r>
                        <a:rPr lang="en-US"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А</a:t>
                      </a:r>
                      <a:r>
                        <a:rPr lang="en-US"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/197 </a:t>
                      </a:r>
                      <a:r>
                        <a:rPr lang="en-US" sz="14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дугаар</a:t>
                      </a:r>
                      <a:r>
                        <a:rPr lang="en-US"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тушаалаар</a:t>
                      </a:r>
                      <a:r>
                        <a:rPr lang="en-US"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байгуулан</a:t>
                      </a:r>
                      <a:r>
                        <a:rPr lang="en-US"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хуулийн</a:t>
                      </a:r>
                      <a:r>
                        <a:rPr lang="en-US"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төслийг</a:t>
                      </a:r>
                      <a:r>
                        <a:rPr lang="en-US"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боловсруулж</a:t>
                      </a:r>
                      <a:r>
                        <a:rPr lang="en-US"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байна</a:t>
                      </a:r>
                      <a:r>
                        <a:rPr lang="en-US"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a:t>
                      </a:r>
                      <a:endParaRPr lang="x-none"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44055115"/>
                  </a:ext>
                </a:extLst>
              </a:tr>
              <a:tr h="1285049">
                <a:tc>
                  <a:txBody>
                    <a:bodyPr/>
                    <a:lstStyle/>
                    <a:p>
                      <a:pPr algn="ctr" fontAlgn="b"/>
                      <a:r>
                        <a:rPr lang="en-US" sz="1400" b="1" i="0" u="none" strike="noStrike" dirty="0">
                          <a:solidFill>
                            <a:schemeClr val="tx1"/>
                          </a:solidFill>
                          <a:effectLst/>
                          <a:latin typeface="Montserrat" pitchFamily="2" charset="0"/>
                          <a:cs typeface="Arial" panose="020B0604020202020204" pitchFamily="34" charset="0"/>
                        </a:rPr>
                        <a:t>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ru-RU" sz="1400" b="1">
                          <a:effectLst/>
                          <a:latin typeface="Arial" panose="020B0604020202020204" pitchFamily="34" charset="0"/>
                          <a:ea typeface="Times New Roman" panose="02020603050405020304" pitchFamily="18" charset="0"/>
                          <a:cs typeface="Times New Roman" panose="02020603050405020304" pitchFamily="18" charset="0"/>
                        </a:rPr>
                        <a:t>Эрдэс баялгийн салбарын ил тод байдлын тухай буюу Олборлох салбарын ил тод байдлын тухай</a:t>
                      </a:r>
                      <a:endParaRPr lang="x-none" sz="14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4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Хуулийн</a:t>
                      </a:r>
                      <a:r>
                        <a:rPr lang="en-US"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төслийг</a:t>
                      </a:r>
                      <a:r>
                        <a:rPr lang="en-US"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боловсруулах</a:t>
                      </a:r>
                      <a:r>
                        <a:rPr lang="en-US"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ажлын</a:t>
                      </a:r>
                      <a:r>
                        <a:rPr lang="en-US"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хэсгийг</a:t>
                      </a:r>
                      <a:r>
                        <a:rPr lang="en-US"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ХЗДХСайдын</a:t>
                      </a:r>
                      <a:r>
                        <a:rPr lang="en-US"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2022 </a:t>
                      </a:r>
                      <a:r>
                        <a:rPr lang="en-US" sz="14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оны</a:t>
                      </a:r>
                      <a:r>
                        <a:rPr lang="en-US"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05 </a:t>
                      </a:r>
                      <a:r>
                        <a:rPr lang="en-US" sz="14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дугаар</a:t>
                      </a:r>
                      <a:r>
                        <a:rPr lang="en-US"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сарын</a:t>
                      </a:r>
                      <a:r>
                        <a:rPr lang="en-US"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05-ны </a:t>
                      </a:r>
                      <a:r>
                        <a:rPr lang="en-US" sz="14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өдрийн</a:t>
                      </a:r>
                      <a:r>
                        <a:rPr lang="en-US"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А</a:t>
                      </a:r>
                      <a:r>
                        <a:rPr lang="en-US"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/254 </a:t>
                      </a:r>
                      <a:r>
                        <a:rPr lang="en-US" sz="14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дүгээр</a:t>
                      </a:r>
                      <a:r>
                        <a:rPr lang="en-US"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тушаалаар</a:t>
                      </a:r>
                      <a:r>
                        <a:rPr lang="en-US"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байгуулсан</a:t>
                      </a:r>
                      <a:r>
                        <a:rPr lang="en-US"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Үзэл</a:t>
                      </a:r>
                      <a:r>
                        <a:rPr lang="en-US"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баримтлалыг</a:t>
                      </a:r>
                      <a:r>
                        <a:rPr lang="en-US"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4 </a:t>
                      </a:r>
                      <a:r>
                        <a:rPr lang="en-US" sz="14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сайд</a:t>
                      </a:r>
                      <a:r>
                        <a:rPr lang="en-US"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хамтран</a:t>
                      </a:r>
                      <a:r>
                        <a:rPr lang="en-US"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батлахаар</a:t>
                      </a:r>
                      <a:r>
                        <a:rPr lang="en-US"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болж</a:t>
                      </a:r>
                      <a:r>
                        <a:rPr lang="en-US"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Байгаль</a:t>
                      </a:r>
                      <a:r>
                        <a:rPr lang="en-US"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орчин</a:t>
                      </a:r>
                      <a:r>
                        <a:rPr lang="en-US"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аялал</a:t>
                      </a:r>
                      <a:r>
                        <a:rPr lang="en-US"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жуулчлалын</a:t>
                      </a:r>
                      <a:r>
                        <a:rPr lang="en-US"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сайдад</a:t>
                      </a:r>
                      <a:r>
                        <a:rPr lang="en-US"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lang="en-US" sz="14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хүргүүлсэн</a:t>
                      </a:r>
                      <a:r>
                        <a:rPr lang="en-US"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endParaRPr lang="x-none"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endParaRPr lang="x-none"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90109497"/>
                  </a:ext>
                </a:extLst>
              </a:tr>
              <a:tr h="442206">
                <a:tc>
                  <a:txBody>
                    <a:bodyPr/>
                    <a:lstStyle/>
                    <a:p>
                      <a:pPr algn="ctr" fontAlgn="b"/>
                      <a:r>
                        <a:rPr lang="en-US" sz="1400" b="1" i="0" u="none" strike="noStrike" dirty="0">
                          <a:solidFill>
                            <a:schemeClr val="tx1"/>
                          </a:solidFill>
                          <a:effectLst/>
                          <a:latin typeface="Montserrat" pitchFamily="2" charset="0"/>
                          <a:cs typeface="Arial" panose="020B0604020202020204" pitchFamily="34" charset="0"/>
                        </a:rPr>
                        <a:t>10.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ru-RU" sz="1400" b="1" dirty="0" err="1">
                          <a:effectLst/>
                          <a:latin typeface="Arial" panose="020B0604020202020204" pitchFamily="34" charset="0"/>
                          <a:ea typeface="Times New Roman" panose="02020603050405020304" pitchFamily="18" charset="0"/>
                          <a:cs typeface="Times New Roman" panose="02020603050405020304" pitchFamily="18" charset="0"/>
                        </a:rPr>
                        <a:t>Нотариатын</a:t>
                      </a:r>
                      <a:r>
                        <a:rPr lang="ru-RU" sz="1400" b="1" dirty="0">
                          <a:effectLst/>
                          <a:latin typeface="Arial" panose="020B0604020202020204" pitchFamily="34" charset="0"/>
                          <a:ea typeface="Times New Roman" panose="02020603050405020304" pitchFamily="18" charset="0"/>
                          <a:cs typeface="Times New Roman" panose="02020603050405020304" pitchFamily="18" charset="0"/>
                        </a:rPr>
                        <a:t> </a:t>
                      </a:r>
                      <a:r>
                        <a:rPr lang="ru-RU" sz="1400" b="1" dirty="0" err="1">
                          <a:effectLst/>
                          <a:latin typeface="Arial" panose="020B0604020202020204" pitchFamily="34" charset="0"/>
                          <a:ea typeface="Times New Roman" panose="02020603050405020304" pitchFamily="18" charset="0"/>
                          <a:cs typeface="Times New Roman" panose="02020603050405020304" pitchFamily="18" charset="0"/>
                        </a:rPr>
                        <a:t>тухай</a:t>
                      </a:r>
                      <a:r>
                        <a:rPr lang="ru-RU" sz="1400" b="1" dirty="0">
                          <a:effectLst/>
                          <a:latin typeface="Arial" panose="020B0604020202020204" pitchFamily="34" charset="0"/>
                          <a:ea typeface="Times New Roman" panose="02020603050405020304" pitchFamily="18" charset="0"/>
                          <a:cs typeface="Times New Roman" panose="02020603050405020304" pitchFamily="18" charset="0"/>
                        </a:rPr>
                        <a:t> </a:t>
                      </a:r>
                      <a:r>
                        <a:rPr lang="ru-RU" sz="1400" b="1" dirty="0" err="1">
                          <a:effectLst/>
                          <a:latin typeface="Arial" panose="020B0604020202020204" pitchFamily="34" charset="0"/>
                          <a:ea typeface="Times New Roman" panose="02020603050405020304" pitchFamily="18" charset="0"/>
                          <a:cs typeface="Times New Roman" panose="02020603050405020304" pitchFamily="18" charset="0"/>
                        </a:rPr>
                        <a:t>хуульд</a:t>
                      </a:r>
                      <a:r>
                        <a:rPr lang="ru-RU" sz="1400" b="1" dirty="0">
                          <a:effectLst/>
                          <a:latin typeface="Arial" panose="020B0604020202020204" pitchFamily="34" charset="0"/>
                          <a:ea typeface="Times New Roman" panose="02020603050405020304" pitchFamily="18" charset="0"/>
                          <a:cs typeface="Times New Roman" panose="02020603050405020304" pitchFamily="18" charset="0"/>
                        </a:rPr>
                        <a:t> </a:t>
                      </a:r>
                      <a:r>
                        <a:rPr lang="ru-RU" sz="1400" b="1" dirty="0" err="1">
                          <a:effectLst/>
                          <a:latin typeface="Arial" panose="020B0604020202020204" pitchFamily="34" charset="0"/>
                          <a:ea typeface="Times New Roman" panose="02020603050405020304" pitchFamily="18" charset="0"/>
                          <a:cs typeface="Times New Roman" panose="02020603050405020304" pitchFamily="18" charset="0"/>
                        </a:rPr>
                        <a:t>нэмэлт</a:t>
                      </a:r>
                      <a:r>
                        <a:rPr lang="ru-RU" sz="1400" b="1" dirty="0">
                          <a:effectLst/>
                          <a:latin typeface="Arial" panose="020B0604020202020204" pitchFamily="34" charset="0"/>
                          <a:ea typeface="Times New Roman" panose="02020603050405020304" pitchFamily="18" charset="0"/>
                          <a:cs typeface="Times New Roman" panose="02020603050405020304" pitchFamily="18" charset="0"/>
                        </a:rPr>
                        <a:t>, </a:t>
                      </a:r>
                      <a:r>
                        <a:rPr lang="ru-RU" sz="1400" b="1" dirty="0" err="1">
                          <a:effectLst/>
                          <a:latin typeface="Arial" panose="020B0604020202020204" pitchFamily="34" charset="0"/>
                          <a:ea typeface="Times New Roman" panose="02020603050405020304" pitchFamily="18" charset="0"/>
                          <a:cs typeface="Times New Roman" panose="02020603050405020304" pitchFamily="18" charset="0"/>
                        </a:rPr>
                        <a:t>өөрчлөлт</a:t>
                      </a:r>
                      <a:r>
                        <a:rPr lang="ru-RU" sz="1400" b="1" dirty="0">
                          <a:effectLst/>
                          <a:latin typeface="Arial" panose="020B0604020202020204" pitchFamily="34" charset="0"/>
                          <a:ea typeface="Times New Roman" panose="02020603050405020304" pitchFamily="18" charset="0"/>
                          <a:cs typeface="Times New Roman" panose="02020603050405020304" pitchFamily="18" charset="0"/>
                        </a:rPr>
                        <a:t> </a:t>
                      </a:r>
                      <a:r>
                        <a:rPr lang="ru-RU" sz="1400" b="1" dirty="0" err="1">
                          <a:effectLst/>
                          <a:latin typeface="Arial" panose="020B0604020202020204" pitchFamily="34" charset="0"/>
                          <a:ea typeface="Times New Roman" panose="02020603050405020304" pitchFamily="18" charset="0"/>
                          <a:cs typeface="Times New Roman" panose="02020603050405020304" pitchFamily="18" charset="0"/>
                        </a:rPr>
                        <a:t>оруулах</a:t>
                      </a:r>
                      <a:r>
                        <a:rPr lang="ru-RU" sz="1400" b="1" dirty="0">
                          <a:effectLst/>
                          <a:latin typeface="Arial" panose="020B0604020202020204" pitchFamily="34" charset="0"/>
                          <a:ea typeface="Times New Roman" panose="02020603050405020304" pitchFamily="18" charset="0"/>
                          <a:cs typeface="Times New Roman" panose="02020603050405020304" pitchFamily="18" charset="0"/>
                        </a:rPr>
                        <a:t> </a:t>
                      </a:r>
                      <a:r>
                        <a:rPr lang="ru-RU" sz="1400" b="1" dirty="0" err="1">
                          <a:effectLst/>
                          <a:latin typeface="Arial" panose="020B0604020202020204" pitchFamily="34" charset="0"/>
                          <a:ea typeface="Times New Roman" panose="02020603050405020304" pitchFamily="18" charset="0"/>
                          <a:cs typeface="Times New Roman" panose="02020603050405020304" pitchFamily="18" charset="0"/>
                        </a:rPr>
                        <a:t>тухай</a:t>
                      </a:r>
                      <a:r>
                        <a:rPr lang="ru-RU" sz="1400" b="1" dirty="0">
                          <a:effectLst/>
                          <a:latin typeface="Arial" panose="020B0604020202020204" pitchFamily="34" charset="0"/>
                          <a:ea typeface="Times New Roman" panose="02020603050405020304" pitchFamily="18" charset="0"/>
                          <a:cs typeface="Times New Roman" panose="02020603050405020304" pitchFamily="18" charset="0"/>
                        </a:rPr>
                        <a:t> </a:t>
                      </a:r>
                      <a:endParaRPr lang="x-none" sz="14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ru-RU" sz="14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Хуулийн</a:t>
                      </a:r>
                      <a:r>
                        <a:rPr lang="ru-RU"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lang="ru-RU" sz="14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төслийн</a:t>
                      </a:r>
                      <a:r>
                        <a:rPr lang="ru-RU"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lang="ru-RU" sz="14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боловсруулахад</a:t>
                      </a:r>
                      <a:r>
                        <a:rPr lang="ru-RU"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lang="ru-RU" sz="14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шаардлагатай</a:t>
                      </a:r>
                      <a:r>
                        <a:rPr lang="ru-RU"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lang="ru-RU" sz="14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судалгааг</a:t>
                      </a:r>
                      <a:r>
                        <a:rPr lang="ru-RU"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lang="ru-RU" sz="14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хийж</a:t>
                      </a:r>
                      <a:r>
                        <a:rPr lang="ru-RU"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lang="ru-RU" sz="14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байна</a:t>
                      </a:r>
                      <a:r>
                        <a:rPr lang="ru-RU"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a:t>
                      </a:r>
                      <a:endParaRPr lang="x-none"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ru-R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x-none"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99198289"/>
                  </a:ext>
                </a:extLst>
              </a:tr>
              <a:tr h="442206">
                <a:tc>
                  <a:txBody>
                    <a:bodyPr/>
                    <a:lstStyle/>
                    <a:p>
                      <a:pPr algn="ctr" fontAlgn="b"/>
                      <a:r>
                        <a:rPr lang="en-US" sz="1400" b="1" i="0" u="none" strike="noStrike" dirty="0">
                          <a:solidFill>
                            <a:schemeClr val="tx1"/>
                          </a:solidFill>
                          <a:effectLst/>
                          <a:latin typeface="Montserrat" pitchFamily="2" charset="0"/>
                          <a:cs typeface="Arial" panose="020B0604020202020204" pitchFamily="34" charset="0"/>
                        </a:rPr>
                        <a:t>11.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ru-RU" sz="1400" b="1" dirty="0" err="1">
                          <a:effectLst/>
                          <a:latin typeface="Arial" panose="020B0604020202020204" pitchFamily="34" charset="0"/>
                          <a:ea typeface="Times New Roman" panose="02020603050405020304" pitchFamily="18" charset="0"/>
                          <a:cs typeface="Times New Roman" panose="02020603050405020304" pitchFamily="18" charset="0"/>
                        </a:rPr>
                        <a:t>Үндэсний</a:t>
                      </a:r>
                      <a:r>
                        <a:rPr lang="ru-RU" sz="1400" b="1" dirty="0">
                          <a:effectLst/>
                          <a:latin typeface="Arial" panose="020B0604020202020204" pitchFamily="34" charset="0"/>
                          <a:ea typeface="Times New Roman" panose="02020603050405020304" pitchFamily="18" charset="0"/>
                          <a:cs typeface="Times New Roman" panose="02020603050405020304" pitchFamily="18" charset="0"/>
                        </a:rPr>
                        <a:t> </a:t>
                      </a:r>
                      <a:r>
                        <a:rPr lang="ru-RU" sz="1400" b="1" dirty="0" err="1">
                          <a:effectLst/>
                          <a:latin typeface="Arial" panose="020B0604020202020204" pitchFamily="34" charset="0"/>
                          <a:ea typeface="Times New Roman" panose="02020603050405020304" pitchFamily="18" charset="0"/>
                          <a:cs typeface="Times New Roman" panose="02020603050405020304" pitchFamily="18" charset="0"/>
                        </a:rPr>
                        <a:t>спортын</a:t>
                      </a:r>
                      <a:r>
                        <a:rPr lang="ru-RU" sz="1400" b="1" dirty="0">
                          <a:effectLst/>
                          <a:latin typeface="Arial" panose="020B0604020202020204" pitchFamily="34" charset="0"/>
                          <a:ea typeface="Times New Roman" panose="02020603050405020304" pitchFamily="18" charset="0"/>
                          <a:cs typeface="Times New Roman" panose="02020603050405020304" pitchFamily="18" charset="0"/>
                        </a:rPr>
                        <a:t> </a:t>
                      </a:r>
                      <a:r>
                        <a:rPr lang="ru-RU" sz="1400" b="1" dirty="0" err="1">
                          <a:effectLst/>
                          <a:latin typeface="Arial" panose="020B0604020202020204" pitchFamily="34" charset="0"/>
                          <a:ea typeface="Times New Roman" panose="02020603050405020304" pitchFamily="18" charset="0"/>
                          <a:cs typeface="Times New Roman" panose="02020603050405020304" pitchFamily="18" charset="0"/>
                        </a:rPr>
                        <a:t>тухай</a:t>
                      </a:r>
                      <a:r>
                        <a:rPr lang="ru-RU" sz="1400" b="1" dirty="0">
                          <a:effectLst/>
                          <a:latin typeface="Arial" panose="020B0604020202020204" pitchFamily="34" charset="0"/>
                          <a:ea typeface="Times New Roman" panose="02020603050405020304" pitchFamily="18" charset="0"/>
                          <a:cs typeface="Times New Roman" panose="02020603050405020304" pitchFamily="18" charset="0"/>
                        </a:rPr>
                        <a:t> </a:t>
                      </a:r>
                      <a:endParaRPr lang="x-none" sz="14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ru-RU" sz="14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Хуулийн</a:t>
                      </a:r>
                      <a:r>
                        <a:rPr lang="ru-RU"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lang="ru-RU" sz="14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төслийн</a:t>
                      </a:r>
                      <a:r>
                        <a:rPr lang="ru-RU"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lang="ru-RU" sz="14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боловсруулахад</a:t>
                      </a:r>
                      <a:r>
                        <a:rPr lang="ru-RU"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lang="ru-RU" sz="14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шаардлагатай</a:t>
                      </a:r>
                      <a:r>
                        <a:rPr lang="ru-RU"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lang="ru-RU" sz="14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судалгааг</a:t>
                      </a:r>
                      <a:r>
                        <a:rPr lang="ru-RU"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lang="ru-RU" sz="14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хийж</a:t>
                      </a:r>
                      <a:r>
                        <a:rPr lang="ru-RU"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lang="ru-RU" sz="14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байна</a:t>
                      </a:r>
                      <a:r>
                        <a:rPr lang="ru-RU"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endParaRPr lang="x-none"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ru-RU"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endParaRPr lang="x-none"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5311893"/>
                  </a:ext>
                </a:extLst>
              </a:tr>
              <a:tr h="619928">
                <a:tc>
                  <a:txBody>
                    <a:bodyPr/>
                    <a:lstStyle/>
                    <a:p>
                      <a:pPr algn="ctr" fontAlgn="b"/>
                      <a:r>
                        <a:rPr lang="en-US" sz="1400" b="1" i="0" u="none" strike="noStrike" dirty="0">
                          <a:solidFill>
                            <a:schemeClr val="tx1"/>
                          </a:solidFill>
                          <a:effectLst/>
                          <a:latin typeface="Montserrat" pitchFamily="2" charset="0"/>
                          <a:cs typeface="Arial" panose="020B0604020202020204" pitchFamily="34" charset="0"/>
                        </a:rPr>
                        <a:t>12.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38100" algn="just">
                        <a:spcBef>
                          <a:spcPts val="0"/>
                        </a:spcBef>
                        <a:spcAft>
                          <a:spcPts val="0"/>
                        </a:spcAft>
                      </a:pPr>
                      <a:r>
                        <a:rPr lang="en-US" sz="1400" b="1" dirty="0" err="1">
                          <a:solidFill>
                            <a:schemeClr val="tx1"/>
                          </a:solidFill>
                          <a:effectLst/>
                          <a:latin typeface="Arial" panose="020B0604020202020204" pitchFamily="34" charset="0"/>
                          <a:ea typeface="Calibri"/>
                          <a:cs typeface="Arial" panose="020B0604020202020204" pitchFamily="34" charset="0"/>
                        </a:rPr>
                        <a:t>Төрийн</a:t>
                      </a:r>
                      <a:r>
                        <a:rPr lang="en-US" sz="1400" b="1" dirty="0">
                          <a:solidFill>
                            <a:schemeClr val="tx1"/>
                          </a:solidFill>
                          <a:effectLst/>
                          <a:latin typeface="Arial" panose="020B0604020202020204" pitchFamily="34" charset="0"/>
                          <a:ea typeface="Calibri"/>
                          <a:cs typeface="Arial" panose="020B0604020202020204" pitchFamily="34" charset="0"/>
                        </a:rPr>
                        <a:t> </a:t>
                      </a:r>
                      <a:r>
                        <a:rPr lang="en-US" sz="1400" b="1" dirty="0" err="1">
                          <a:solidFill>
                            <a:schemeClr val="tx1"/>
                          </a:solidFill>
                          <a:effectLst/>
                          <a:latin typeface="Arial" panose="020B0604020202020204" pitchFamily="34" charset="0"/>
                          <a:ea typeface="Calibri"/>
                          <a:cs typeface="Arial" panose="020B0604020202020204" pitchFamily="34" charset="0"/>
                        </a:rPr>
                        <a:t>албаны</a:t>
                      </a:r>
                      <a:r>
                        <a:rPr lang="en-US" sz="1400" b="1" dirty="0">
                          <a:solidFill>
                            <a:schemeClr val="tx1"/>
                          </a:solidFill>
                          <a:effectLst/>
                          <a:latin typeface="Arial" panose="020B0604020202020204" pitchFamily="34" charset="0"/>
                          <a:ea typeface="Calibri"/>
                          <a:cs typeface="Arial" panose="020B0604020202020204" pitchFamily="34" charset="0"/>
                        </a:rPr>
                        <a:t> </a:t>
                      </a:r>
                      <a:r>
                        <a:rPr lang="en-US" sz="1400" b="1" dirty="0" err="1">
                          <a:solidFill>
                            <a:schemeClr val="tx1"/>
                          </a:solidFill>
                          <a:effectLst/>
                          <a:latin typeface="Arial" panose="020B0604020202020204" pitchFamily="34" charset="0"/>
                          <a:ea typeface="Calibri"/>
                          <a:cs typeface="Arial" panose="020B0604020202020204" pitchFamily="34" charset="0"/>
                        </a:rPr>
                        <a:t>тухай</a:t>
                      </a:r>
                      <a:r>
                        <a:rPr lang="en-US" sz="1400" b="1" dirty="0">
                          <a:solidFill>
                            <a:schemeClr val="tx1"/>
                          </a:solidFill>
                          <a:effectLst/>
                          <a:latin typeface="Arial" panose="020B0604020202020204" pitchFamily="34" charset="0"/>
                          <a:ea typeface="Calibri"/>
                          <a:cs typeface="Arial" panose="020B0604020202020204" pitchFamily="34" charset="0"/>
                        </a:rPr>
                        <a:t> </a:t>
                      </a:r>
                      <a:r>
                        <a:rPr lang="en-US" sz="1400" b="1" dirty="0" err="1">
                          <a:solidFill>
                            <a:schemeClr val="tx1"/>
                          </a:solidFill>
                          <a:effectLst/>
                          <a:latin typeface="Arial" panose="020B0604020202020204" pitchFamily="34" charset="0"/>
                          <a:ea typeface="Calibri"/>
                          <a:cs typeface="Arial" panose="020B0604020202020204" pitchFamily="34" charset="0"/>
                        </a:rPr>
                        <a:t>хуулийн</a:t>
                      </a:r>
                      <a:r>
                        <a:rPr lang="en-US" sz="1400" b="1" dirty="0">
                          <a:solidFill>
                            <a:schemeClr val="tx1"/>
                          </a:solidFill>
                          <a:effectLst/>
                          <a:latin typeface="Arial" panose="020B0604020202020204" pitchFamily="34" charset="0"/>
                          <a:ea typeface="Calibri"/>
                          <a:cs typeface="Arial" panose="020B0604020202020204" pitchFamily="34" charset="0"/>
                        </a:rPr>
                        <a:t> </a:t>
                      </a:r>
                      <a:r>
                        <a:rPr lang="en-US" sz="1400" b="1" dirty="0" err="1">
                          <a:solidFill>
                            <a:schemeClr val="tx1"/>
                          </a:solidFill>
                          <a:effectLst/>
                          <a:latin typeface="Arial" panose="020B0604020202020204" pitchFamily="34" charset="0"/>
                          <a:ea typeface="Calibri"/>
                          <a:cs typeface="Arial" panose="020B0604020202020204" pitchFamily="34" charset="0"/>
                        </a:rPr>
                        <a:t>шинэчилсэн</a:t>
                      </a:r>
                      <a:r>
                        <a:rPr lang="en-US" sz="1400" b="1" dirty="0">
                          <a:solidFill>
                            <a:schemeClr val="tx1"/>
                          </a:solidFill>
                          <a:effectLst/>
                          <a:latin typeface="Arial" panose="020B0604020202020204" pitchFamily="34" charset="0"/>
                          <a:ea typeface="Calibri"/>
                          <a:cs typeface="Arial" panose="020B0604020202020204" pitchFamily="34" charset="0"/>
                        </a:rPr>
                        <a:t> </a:t>
                      </a:r>
                      <a:r>
                        <a:rPr lang="en-US" sz="1400" b="1" dirty="0" err="1">
                          <a:solidFill>
                            <a:schemeClr val="tx1"/>
                          </a:solidFill>
                          <a:effectLst/>
                          <a:latin typeface="Arial" panose="020B0604020202020204" pitchFamily="34" charset="0"/>
                          <a:ea typeface="Calibri"/>
                          <a:cs typeface="Arial" panose="020B0604020202020204" pitchFamily="34" charset="0"/>
                        </a:rPr>
                        <a:t>найруулгын</a:t>
                      </a:r>
                      <a:r>
                        <a:rPr lang="en-US" sz="1400" b="1" dirty="0">
                          <a:solidFill>
                            <a:schemeClr val="tx1"/>
                          </a:solidFill>
                          <a:effectLst/>
                          <a:latin typeface="Arial" panose="020B0604020202020204" pitchFamily="34" charset="0"/>
                          <a:ea typeface="Calibri"/>
                          <a:cs typeface="Arial" panose="020B0604020202020204" pitchFamily="34" charset="0"/>
                        </a:rPr>
                        <a:t> </a:t>
                      </a:r>
                      <a:r>
                        <a:rPr lang="en-US" sz="1400" b="1" dirty="0" err="1">
                          <a:solidFill>
                            <a:schemeClr val="tx1"/>
                          </a:solidFill>
                          <a:effectLst/>
                          <a:latin typeface="Arial" panose="020B0604020202020204" pitchFamily="34" charset="0"/>
                          <a:ea typeface="Calibri"/>
                          <a:cs typeface="Arial" panose="020B0604020202020204" pitchFamily="34" charset="0"/>
                        </a:rPr>
                        <a:t>төсөл</a:t>
                      </a:r>
                      <a:r>
                        <a:rPr lang="en-US" sz="1400" b="1" kern="1200" dirty="0">
                          <a:solidFill>
                            <a:schemeClr val="tx1"/>
                          </a:solidFill>
                          <a:effectLst/>
                          <a:latin typeface="Arial" panose="020B0604020202020204" pitchFamily="34" charset="0"/>
                          <a:ea typeface="+mn-ea"/>
                          <a:cs typeface="Arial" panose="020B0604020202020204" pitchFamily="34" charset="0"/>
                        </a:rPr>
                        <a:t>;</a:t>
                      </a:r>
                      <a:endParaRPr lang="en-US" sz="1400" b="1" dirty="0">
                        <a:solidFill>
                          <a:schemeClr val="tx1"/>
                        </a:solidFill>
                        <a:effectLst/>
                        <a:latin typeface="Arial" panose="020B0604020202020204" pitchFamily="34" charset="0"/>
                        <a:ea typeface="Calibri"/>
                        <a:cs typeface="Arial" panose="020B0604020202020204" pitchFamily="34" charset="0"/>
                      </a:endParaRPr>
                    </a:p>
                    <a:p>
                      <a:pPr marL="0" marR="38100" algn="just">
                        <a:spcBef>
                          <a:spcPts val="0"/>
                        </a:spcBef>
                        <a:spcAft>
                          <a:spcPts val="0"/>
                        </a:spcAft>
                      </a:pPr>
                      <a:r>
                        <a:rPr lang="en-US" sz="1400" b="1" dirty="0">
                          <a:solidFill>
                            <a:schemeClr val="tx1"/>
                          </a:solidFill>
                          <a:effectLst/>
                          <a:latin typeface="Arial" panose="020B0604020202020204" pitchFamily="34" charset="0"/>
                          <a:ea typeface="Calibri"/>
                          <a:cs typeface="Arial" panose="020B0604020202020204" pitchFamily="34" charset="0"/>
                        </a:rPr>
                        <a:t>(</a:t>
                      </a:r>
                      <a:r>
                        <a:rPr lang="en-US" sz="1400" b="1" dirty="0" err="1">
                          <a:solidFill>
                            <a:schemeClr val="tx1"/>
                          </a:solidFill>
                          <a:effectLst/>
                          <a:latin typeface="Arial" panose="020B0604020202020204" pitchFamily="34" charset="0"/>
                          <a:ea typeface="Calibri"/>
                          <a:cs typeface="Arial" panose="020B0604020202020204" pitchFamily="34" charset="0"/>
                        </a:rPr>
                        <a:t>Нийтийн</a:t>
                      </a:r>
                      <a:r>
                        <a:rPr lang="en-US" sz="1400" b="1" dirty="0">
                          <a:solidFill>
                            <a:schemeClr val="tx1"/>
                          </a:solidFill>
                          <a:effectLst/>
                          <a:latin typeface="Arial" panose="020B0604020202020204" pitchFamily="34" charset="0"/>
                          <a:ea typeface="Calibri"/>
                          <a:cs typeface="Arial" panose="020B0604020202020204" pitchFamily="34" charset="0"/>
                        </a:rPr>
                        <a:t> </a:t>
                      </a:r>
                      <a:r>
                        <a:rPr lang="en-US" sz="1400" b="1" dirty="0" err="1">
                          <a:solidFill>
                            <a:schemeClr val="tx1"/>
                          </a:solidFill>
                          <a:effectLst/>
                          <a:latin typeface="Arial" panose="020B0604020202020204" pitchFamily="34" charset="0"/>
                          <a:ea typeface="Calibri"/>
                          <a:cs typeface="Arial" panose="020B0604020202020204" pitchFamily="34" charset="0"/>
                        </a:rPr>
                        <a:t>албаны</a:t>
                      </a:r>
                      <a:r>
                        <a:rPr lang="en-US" sz="1400" b="1" dirty="0">
                          <a:solidFill>
                            <a:schemeClr val="tx1"/>
                          </a:solidFill>
                          <a:effectLst/>
                          <a:latin typeface="Arial" panose="020B0604020202020204" pitchFamily="34" charset="0"/>
                          <a:ea typeface="Calibri"/>
                          <a:cs typeface="Arial" panose="020B0604020202020204" pitchFamily="34" charset="0"/>
                        </a:rPr>
                        <a:t> </a:t>
                      </a:r>
                      <a:r>
                        <a:rPr lang="en-US" sz="1400" b="1" dirty="0" err="1">
                          <a:solidFill>
                            <a:schemeClr val="tx1"/>
                          </a:solidFill>
                          <a:effectLst/>
                          <a:latin typeface="Arial" panose="020B0604020202020204" pitchFamily="34" charset="0"/>
                          <a:ea typeface="Calibri"/>
                          <a:cs typeface="Arial" panose="020B0604020202020204" pitchFamily="34" charset="0"/>
                        </a:rPr>
                        <a:t>тухай</a:t>
                      </a:r>
                      <a:r>
                        <a:rPr lang="en-US" sz="1400" b="1" dirty="0">
                          <a:solidFill>
                            <a:schemeClr val="tx1"/>
                          </a:solidFill>
                          <a:effectLst/>
                          <a:latin typeface="Arial" panose="020B0604020202020204" pitchFamily="34" charset="0"/>
                          <a:ea typeface="Calibri"/>
                          <a:cs typeface="Arial" panose="020B0604020202020204" pitchFamily="34" charset="0"/>
                        </a:rPr>
                        <a:t>)</a:t>
                      </a:r>
                    </a:p>
                  </a:txBody>
                  <a:tcPr marL="44640" marR="44640" marT="44640" marB="446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94615" marR="88900" lvl="0" indent="0" algn="just" defTabSz="457200" rtl="0" eaLnBrk="1" fontAlgn="auto" latinLnBrk="0" hangingPunct="1">
                        <a:lnSpc>
                          <a:spcPct val="100000"/>
                        </a:lnSpc>
                        <a:spcBef>
                          <a:spcPts val="0"/>
                        </a:spcBef>
                        <a:spcAft>
                          <a:spcPts val="0"/>
                        </a:spcAft>
                        <a:buClrTx/>
                        <a:buSzTx/>
                        <a:buFontTx/>
                        <a:buNone/>
                        <a:tabLst/>
                        <a:defRPr/>
                      </a:pPr>
                      <a:r>
                        <a:rPr lang="ru-RU" sz="1400" kern="1200" dirty="0" err="1">
                          <a:solidFill>
                            <a:schemeClr val="tx1"/>
                          </a:solidFill>
                          <a:effectLst/>
                          <a:latin typeface="Arial" panose="020B0604020202020204" pitchFamily="34" charset="0"/>
                          <a:ea typeface="+mn-ea"/>
                          <a:cs typeface="Arial" panose="020B0604020202020204" pitchFamily="34" charset="0"/>
                        </a:rPr>
                        <a:t>Хуулийн</a:t>
                      </a:r>
                      <a:r>
                        <a:rPr lang="ru-RU" sz="1400" kern="1200" dirty="0">
                          <a:solidFill>
                            <a:schemeClr val="tx1"/>
                          </a:solidFill>
                          <a:effectLst/>
                          <a:latin typeface="Arial" panose="020B0604020202020204" pitchFamily="34" charset="0"/>
                          <a:ea typeface="+mn-ea"/>
                          <a:cs typeface="Arial" panose="020B0604020202020204" pitchFamily="34" charset="0"/>
                        </a:rPr>
                        <a:t> </a:t>
                      </a:r>
                      <a:r>
                        <a:rPr lang="ru-RU" sz="1400" kern="1200" dirty="0" err="1">
                          <a:solidFill>
                            <a:schemeClr val="tx1"/>
                          </a:solidFill>
                          <a:effectLst/>
                          <a:latin typeface="Arial" panose="020B0604020202020204" pitchFamily="34" charset="0"/>
                          <a:ea typeface="+mn-ea"/>
                          <a:cs typeface="Arial" panose="020B0604020202020204" pitchFamily="34" charset="0"/>
                        </a:rPr>
                        <a:t>төслий</a:t>
                      </a:r>
                      <a:r>
                        <a:rPr lang="x-none" sz="1400" kern="1200" dirty="0">
                          <a:solidFill>
                            <a:schemeClr val="tx1"/>
                          </a:solidFill>
                          <a:effectLst/>
                          <a:latin typeface="Arial" panose="020B0604020202020204" pitchFamily="34" charset="0"/>
                          <a:ea typeface="+mn-ea"/>
                          <a:cs typeface="Arial" panose="020B0604020202020204" pitchFamily="34" charset="0"/>
                        </a:rPr>
                        <a:t>г</a:t>
                      </a:r>
                      <a:r>
                        <a:rPr lang="ru-RU" sz="1400" kern="1200" dirty="0">
                          <a:solidFill>
                            <a:schemeClr val="tx1"/>
                          </a:solidFill>
                          <a:effectLst/>
                          <a:latin typeface="Arial" panose="020B0604020202020204" pitchFamily="34" charset="0"/>
                          <a:ea typeface="+mn-ea"/>
                          <a:cs typeface="Arial" panose="020B0604020202020204" pitchFamily="34" charset="0"/>
                        </a:rPr>
                        <a:t> </a:t>
                      </a:r>
                      <a:r>
                        <a:rPr lang="ru-RU" sz="1400" kern="1200" dirty="0" err="1">
                          <a:solidFill>
                            <a:schemeClr val="tx1"/>
                          </a:solidFill>
                          <a:effectLst/>
                          <a:latin typeface="Arial" panose="020B0604020202020204" pitchFamily="34" charset="0"/>
                          <a:ea typeface="+mn-ea"/>
                          <a:cs typeface="Arial" panose="020B0604020202020204" pitchFamily="34" charset="0"/>
                        </a:rPr>
                        <a:t>боловсруулахад</a:t>
                      </a:r>
                      <a:r>
                        <a:rPr lang="ru-RU" sz="1400" kern="1200" dirty="0">
                          <a:solidFill>
                            <a:schemeClr val="tx1"/>
                          </a:solidFill>
                          <a:effectLst/>
                          <a:latin typeface="Arial" panose="020B0604020202020204" pitchFamily="34" charset="0"/>
                          <a:ea typeface="+mn-ea"/>
                          <a:cs typeface="Arial" panose="020B0604020202020204" pitchFamily="34" charset="0"/>
                        </a:rPr>
                        <a:t> </a:t>
                      </a:r>
                      <a:r>
                        <a:rPr lang="ru-RU" sz="1400" kern="1200" dirty="0" err="1">
                          <a:solidFill>
                            <a:schemeClr val="tx1"/>
                          </a:solidFill>
                          <a:effectLst/>
                          <a:latin typeface="Arial" panose="020B0604020202020204" pitchFamily="34" charset="0"/>
                          <a:ea typeface="+mn-ea"/>
                          <a:cs typeface="Arial" panose="020B0604020202020204" pitchFamily="34" charset="0"/>
                        </a:rPr>
                        <a:t>шаардлагатай</a:t>
                      </a:r>
                      <a:r>
                        <a:rPr lang="ru-RU" sz="1400" kern="1200" dirty="0">
                          <a:solidFill>
                            <a:schemeClr val="tx1"/>
                          </a:solidFill>
                          <a:effectLst/>
                          <a:latin typeface="Arial" panose="020B0604020202020204" pitchFamily="34" charset="0"/>
                          <a:ea typeface="+mn-ea"/>
                          <a:cs typeface="Arial" panose="020B0604020202020204" pitchFamily="34" charset="0"/>
                        </a:rPr>
                        <a:t> </a:t>
                      </a:r>
                      <a:r>
                        <a:rPr lang="ru-RU" sz="1400" kern="1200" dirty="0" err="1">
                          <a:solidFill>
                            <a:schemeClr val="tx1"/>
                          </a:solidFill>
                          <a:effectLst/>
                          <a:latin typeface="Arial" panose="020B0604020202020204" pitchFamily="34" charset="0"/>
                          <a:ea typeface="+mn-ea"/>
                          <a:cs typeface="Arial" panose="020B0604020202020204" pitchFamily="34" charset="0"/>
                        </a:rPr>
                        <a:t>судалгааг</a:t>
                      </a:r>
                      <a:r>
                        <a:rPr lang="ru-RU" sz="1400" kern="1200" dirty="0">
                          <a:solidFill>
                            <a:schemeClr val="tx1"/>
                          </a:solidFill>
                          <a:effectLst/>
                          <a:latin typeface="Arial" panose="020B0604020202020204" pitchFamily="34" charset="0"/>
                          <a:ea typeface="+mn-ea"/>
                          <a:cs typeface="Arial" panose="020B0604020202020204" pitchFamily="34" charset="0"/>
                        </a:rPr>
                        <a:t> </a:t>
                      </a:r>
                      <a:r>
                        <a:rPr lang="ru-RU" sz="1400" kern="1200" dirty="0" err="1">
                          <a:solidFill>
                            <a:schemeClr val="tx1"/>
                          </a:solidFill>
                          <a:effectLst/>
                          <a:latin typeface="Arial" panose="020B0604020202020204" pitchFamily="34" charset="0"/>
                          <a:ea typeface="+mn-ea"/>
                          <a:cs typeface="Arial" panose="020B0604020202020204" pitchFamily="34" charset="0"/>
                        </a:rPr>
                        <a:t>хийж</a:t>
                      </a:r>
                      <a:r>
                        <a:rPr lang="ru-RU" sz="1400" kern="1200" dirty="0">
                          <a:solidFill>
                            <a:schemeClr val="tx1"/>
                          </a:solidFill>
                          <a:effectLst/>
                          <a:latin typeface="Arial" panose="020B0604020202020204" pitchFamily="34" charset="0"/>
                          <a:ea typeface="+mn-ea"/>
                          <a:cs typeface="Arial" panose="020B0604020202020204" pitchFamily="34" charset="0"/>
                        </a:rPr>
                        <a:t> </a:t>
                      </a:r>
                      <a:r>
                        <a:rPr lang="ru-RU" sz="1400" kern="1200" dirty="0" err="1">
                          <a:solidFill>
                            <a:schemeClr val="tx1"/>
                          </a:solidFill>
                          <a:effectLst/>
                          <a:latin typeface="Arial" panose="020B0604020202020204" pitchFamily="34" charset="0"/>
                          <a:ea typeface="+mn-ea"/>
                          <a:cs typeface="Arial" panose="020B0604020202020204" pitchFamily="34" charset="0"/>
                        </a:rPr>
                        <a:t>байна</a:t>
                      </a:r>
                      <a:r>
                        <a:rPr lang="ru-RU" sz="1400" kern="1200" dirty="0">
                          <a:solidFill>
                            <a:schemeClr val="tx1"/>
                          </a:solidFill>
                          <a:effectLst/>
                          <a:latin typeface="Arial" panose="020B0604020202020204" pitchFamily="34" charset="0"/>
                          <a:ea typeface="+mn-ea"/>
                          <a:cs typeface="Arial" panose="020B0604020202020204" pitchFamily="34" charset="0"/>
                        </a:rPr>
                        <a:t>.</a:t>
                      </a:r>
                      <a:r>
                        <a:rPr lang="x-none" sz="1400" dirty="0">
                          <a:effectLst/>
                          <a:latin typeface="Arial" panose="020B0604020202020204" pitchFamily="34" charset="0"/>
                          <a:cs typeface="Arial" panose="020B0604020202020204" pitchFamily="34" charset="0"/>
                        </a:rPr>
                        <a:t> </a:t>
                      </a:r>
                      <a:endParaRPr lang="en-US" sz="1400" dirty="0">
                        <a:solidFill>
                          <a:schemeClr val="tx1"/>
                        </a:solidFill>
                        <a:effectLst/>
                        <a:latin typeface="Arial" panose="020B0604020202020204" pitchFamily="34" charset="0"/>
                        <a:ea typeface="Calibri"/>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39339953"/>
                  </a:ext>
                </a:extLst>
              </a:tr>
              <a:tr h="535566">
                <a:tc>
                  <a:txBody>
                    <a:bodyPr/>
                    <a:lstStyle/>
                    <a:p>
                      <a:pPr algn="ctr" fontAlgn="b"/>
                      <a:r>
                        <a:rPr lang="en-US" sz="1400" b="1" i="0" u="none" strike="noStrike" dirty="0">
                          <a:solidFill>
                            <a:schemeClr val="tx1"/>
                          </a:solidFill>
                          <a:effectLst/>
                          <a:latin typeface="Montserrat" pitchFamily="2" charset="0"/>
                          <a:cs typeface="Arial" panose="020B0604020202020204" pitchFamily="34" charset="0"/>
                        </a:rPr>
                        <a:t>13.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38100" algn="just">
                        <a:spcBef>
                          <a:spcPts val="0"/>
                        </a:spcBef>
                        <a:spcAft>
                          <a:spcPts val="0"/>
                        </a:spcAft>
                      </a:pPr>
                      <a:r>
                        <a:rPr lang="en-US" sz="1400" b="1" dirty="0" err="1">
                          <a:solidFill>
                            <a:schemeClr val="tx1"/>
                          </a:solidFill>
                          <a:effectLst/>
                          <a:latin typeface="Arial" panose="020B0604020202020204" pitchFamily="34" charset="0"/>
                          <a:ea typeface="Calibri"/>
                          <a:cs typeface="Arial" panose="020B0604020202020204" pitchFamily="34" charset="0"/>
                        </a:rPr>
                        <a:t>Прокурорын</a:t>
                      </a:r>
                      <a:r>
                        <a:rPr lang="en-US" sz="1400" b="1" dirty="0">
                          <a:solidFill>
                            <a:schemeClr val="tx1"/>
                          </a:solidFill>
                          <a:effectLst/>
                          <a:latin typeface="Arial" panose="020B0604020202020204" pitchFamily="34" charset="0"/>
                          <a:ea typeface="Calibri"/>
                          <a:cs typeface="Arial" panose="020B0604020202020204" pitchFamily="34" charset="0"/>
                        </a:rPr>
                        <a:t> </a:t>
                      </a:r>
                      <a:r>
                        <a:rPr lang="en-US" sz="1400" b="1" dirty="0" err="1">
                          <a:solidFill>
                            <a:schemeClr val="tx1"/>
                          </a:solidFill>
                          <a:effectLst/>
                          <a:latin typeface="Arial" panose="020B0604020202020204" pitchFamily="34" charset="0"/>
                          <a:ea typeface="Calibri"/>
                          <a:cs typeface="Arial" panose="020B0604020202020204" pitchFamily="34" charset="0"/>
                        </a:rPr>
                        <a:t>тухай</a:t>
                      </a:r>
                      <a:r>
                        <a:rPr lang="en-US" sz="1400" b="1" dirty="0">
                          <a:solidFill>
                            <a:schemeClr val="tx1"/>
                          </a:solidFill>
                          <a:effectLst/>
                          <a:latin typeface="Arial" panose="020B0604020202020204" pitchFamily="34" charset="0"/>
                          <a:ea typeface="Calibri"/>
                          <a:cs typeface="Arial" panose="020B0604020202020204" pitchFamily="34" charset="0"/>
                        </a:rPr>
                        <a:t> </a:t>
                      </a:r>
                      <a:r>
                        <a:rPr lang="en-US" sz="1400" b="1" dirty="0" err="1">
                          <a:solidFill>
                            <a:schemeClr val="tx1"/>
                          </a:solidFill>
                          <a:effectLst/>
                          <a:latin typeface="Arial" panose="020B0604020202020204" pitchFamily="34" charset="0"/>
                          <a:ea typeface="Calibri"/>
                          <a:cs typeface="Arial" panose="020B0604020202020204" pitchFamily="34" charset="0"/>
                        </a:rPr>
                        <a:t>хуульд</a:t>
                      </a:r>
                      <a:r>
                        <a:rPr lang="en-US" sz="1400" b="1" dirty="0">
                          <a:solidFill>
                            <a:schemeClr val="tx1"/>
                          </a:solidFill>
                          <a:effectLst/>
                          <a:latin typeface="Arial" panose="020B0604020202020204" pitchFamily="34" charset="0"/>
                          <a:ea typeface="Calibri"/>
                          <a:cs typeface="Arial" panose="020B0604020202020204" pitchFamily="34" charset="0"/>
                        </a:rPr>
                        <a:t> </a:t>
                      </a:r>
                      <a:r>
                        <a:rPr lang="en-US" sz="1400" b="1" dirty="0" err="1">
                          <a:solidFill>
                            <a:schemeClr val="tx1"/>
                          </a:solidFill>
                          <a:effectLst/>
                          <a:latin typeface="Arial" panose="020B0604020202020204" pitchFamily="34" charset="0"/>
                          <a:ea typeface="Calibri"/>
                          <a:cs typeface="Arial" panose="020B0604020202020204" pitchFamily="34" charset="0"/>
                        </a:rPr>
                        <a:t>нэмэлт</a:t>
                      </a:r>
                      <a:r>
                        <a:rPr lang="en-US" sz="1400" b="1" dirty="0">
                          <a:solidFill>
                            <a:schemeClr val="tx1"/>
                          </a:solidFill>
                          <a:effectLst/>
                          <a:latin typeface="Arial" panose="020B0604020202020204" pitchFamily="34" charset="0"/>
                          <a:ea typeface="Calibri"/>
                          <a:cs typeface="Arial" panose="020B0604020202020204" pitchFamily="34" charset="0"/>
                        </a:rPr>
                        <a:t>, </a:t>
                      </a:r>
                      <a:r>
                        <a:rPr lang="en-US" sz="1400" b="1" dirty="0" err="1">
                          <a:solidFill>
                            <a:schemeClr val="tx1"/>
                          </a:solidFill>
                          <a:effectLst/>
                          <a:latin typeface="Arial" panose="020B0604020202020204" pitchFamily="34" charset="0"/>
                          <a:ea typeface="Calibri"/>
                          <a:cs typeface="Arial" panose="020B0604020202020204" pitchFamily="34" charset="0"/>
                        </a:rPr>
                        <a:t>өөрчлөлт</a:t>
                      </a:r>
                      <a:r>
                        <a:rPr lang="en-US" sz="1400" b="1" dirty="0">
                          <a:solidFill>
                            <a:schemeClr val="tx1"/>
                          </a:solidFill>
                          <a:effectLst/>
                          <a:latin typeface="Arial" panose="020B0604020202020204" pitchFamily="34" charset="0"/>
                          <a:ea typeface="Calibri"/>
                          <a:cs typeface="Arial" panose="020B0604020202020204" pitchFamily="34" charset="0"/>
                        </a:rPr>
                        <a:t> </a:t>
                      </a:r>
                      <a:r>
                        <a:rPr lang="en-US" sz="1400" b="1" dirty="0" err="1">
                          <a:solidFill>
                            <a:schemeClr val="tx1"/>
                          </a:solidFill>
                          <a:effectLst/>
                          <a:latin typeface="Arial" panose="020B0604020202020204" pitchFamily="34" charset="0"/>
                          <a:ea typeface="Calibri"/>
                          <a:cs typeface="Arial" panose="020B0604020202020204" pitchFamily="34" charset="0"/>
                        </a:rPr>
                        <a:t>оруулах</a:t>
                      </a:r>
                      <a:r>
                        <a:rPr lang="en-US" sz="1400" b="1" dirty="0">
                          <a:solidFill>
                            <a:schemeClr val="tx1"/>
                          </a:solidFill>
                          <a:effectLst/>
                          <a:latin typeface="Arial" panose="020B0604020202020204" pitchFamily="34" charset="0"/>
                          <a:ea typeface="Calibri"/>
                          <a:cs typeface="Arial" panose="020B0604020202020204" pitchFamily="34" charset="0"/>
                        </a:rPr>
                        <a:t> </a:t>
                      </a:r>
                      <a:r>
                        <a:rPr lang="en-US" sz="1400" b="1" dirty="0" err="1">
                          <a:solidFill>
                            <a:schemeClr val="tx1"/>
                          </a:solidFill>
                          <a:effectLst/>
                          <a:latin typeface="Arial" panose="020B0604020202020204" pitchFamily="34" charset="0"/>
                          <a:ea typeface="Calibri"/>
                          <a:cs typeface="Arial" panose="020B0604020202020204" pitchFamily="34" charset="0"/>
                        </a:rPr>
                        <a:t>тухай</a:t>
                      </a:r>
                      <a:r>
                        <a:rPr lang="en-US" sz="1400" b="1" dirty="0">
                          <a:solidFill>
                            <a:schemeClr val="tx1"/>
                          </a:solidFill>
                          <a:effectLst/>
                          <a:latin typeface="Arial" panose="020B0604020202020204" pitchFamily="34" charset="0"/>
                          <a:ea typeface="Calibri"/>
                          <a:cs typeface="Arial" panose="020B0604020202020204" pitchFamily="34" charset="0"/>
                        </a:rPr>
                        <a:t> </a:t>
                      </a:r>
                      <a:r>
                        <a:rPr lang="en-US" sz="1400" b="1" dirty="0" err="1">
                          <a:solidFill>
                            <a:schemeClr val="tx1"/>
                          </a:solidFill>
                          <a:effectLst/>
                          <a:latin typeface="Arial" panose="020B0604020202020204" pitchFamily="34" charset="0"/>
                          <a:ea typeface="Calibri"/>
                          <a:cs typeface="Arial" panose="020B0604020202020204" pitchFamily="34" charset="0"/>
                        </a:rPr>
                        <a:t>хуулийн</a:t>
                      </a:r>
                      <a:r>
                        <a:rPr lang="en-US" sz="1400" b="1" dirty="0">
                          <a:solidFill>
                            <a:schemeClr val="tx1"/>
                          </a:solidFill>
                          <a:effectLst/>
                          <a:latin typeface="Arial" panose="020B0604020202020204" pitchFamily="34" charset="0"/>
                          <a:ea typeface="Calibri"/>
                          <a:cs typeface="Arial" panose="020B0604020202020204" pitchFamily="34" charset="0"/>
                        </a:rPr>
                        <a:t> </a:t>
                      </a:r>
                      <a:r>
                        <a:rPr lang="en-US" sz="1400" b="1" dirty="0" err="1">
                          <a:solidFill>
                            <a:schemeClr val="tx1"/>
                          </a:solidFill>
                          <a:effectLst/>
                          <a:latin typeface="Arial" panose="020B0604020202020204" pitchFamily="34" charset="0"/>
                          <a:ea typeface="Calibri"/>
                          <a:cs typeface="Arial" panose="020B0604020202020204" pitchFamily="34" charset="0"/>
                        </a:rPr>
                        <a:t>төсөл</a:t>
                      </a:r>
                      <a:r>
                        <a:rPr lang="en-US" sz="1400" b="1" kern="1200" dirty="0">
                          <a:solidFill>
                            <a:schemeClr val="tx1"/>
                          </a:solidFill>
                          <a:effectLst/>
                          <a:latin typeface="Arial" panose="020B0604020202020204" pitchFamily="34" charset="0"/>
                          <a:ea typeface="+mn-ea"/>
                          <a:cs typeface="Arial" panose="020B0604020202020204" pitchFamily="34" charset="0"/>
                        </a:rPr>
                        <a:t>;</a:t>
                      </a:r>
                      <a:endParaRPr lang="en-US" sz="1400" b="1" dirty="0">
                        <a:solidFill>
                          <a:schemeClr val="tx1"/>
                        </a:solidFill>
                        <a:effectLst/>
                        <a:latin typeface="Arial" panose="020B0604020202020204" pitchFamily="34" charset="0"/>
                        <a:ea typeface="Calibri"/>
                        <a:cs typeface="Arial" panose="020B0604020202020204" pitchFamily="34" charset="0"/>
                      </a:endParaRPr>
                    </a:p>
                  </a:txBody>
                  <a:tcPr marL="44640" marR="44640" marT="44640" marB="446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94615" marR="88900" lvl="0" indent="0" algn="just" defTabSz="457200" rtl="0" eaLnBrk="1" fontAlgn="auto" latinLnBrk="0" hangingPunct="1">
                        <a:lnSpc>
                          <a:spcPct val="100000"/>
                        </a:lnSpc>
                        <a:spcBef>
                          <a:spcPts val="0"/>
                        </a:spcBef>
                        <a:spcAft>
                          <a:spcPts val="0"/>
                        </a:spcAft>
                        <a:buClrTx/>
                        <a:buSzTx/>
                        <a:buFontTx/>
                        <a:buNone/>
                        <a:tabLst/>
                        <a:defRPr/>
                      </a:pPr>
                      <a:r>
                        <a:rPr lang="ru-RU" sz="1400" kern="1200" dirty="0" err="1">
                          <a:solidFill>
                            <a:schemeClr val="tx1"/>
                          </a:solidFill>
                          <a:effectLst/>
                          <a:latin typeface="Arial" panose="020B0604020202020204" pitchFamily="34" charset="0"/>
                          <a:ea typeface="+mn-ea"/>
                          <a:cs typeface="Arial" panose="020B0604020202020204" pitchFamily="34" charset="0"/>
                        </a:rPr>
                        <a:t>Хуулийн</a:t>
                      </a:r>
                      <a:r>
                        <a:rPr lang="ru-RU" sz="1400" kern="1200" dirty="0">
                          <a:solidFill>
                            <a:schemeClr val="tx1"/>
                          </a:solidFill>
                          <a:effectLst/>
                          <a:latin typeface="Arial" panose="020B0604020202020204" pitchFamily="34" charset="0"/>
                          <a:ea typeface="+mn-ea"/>
                          <a:cs typeface="Arial" panose="020B0604020202020204" pitchFamily="34" charset="0"/>
                        </a:rPr>
                        <a:t> </a:t>
                      </a:r>
                      <a:r>
                        <a:rPr lang="ru-RU" sz="1400" kern="1200" dirty="0" err="1">
                          <a:solidFill>
                            <a:schemeClr val="tx1"/>
                          </a:solidFill>
                          <a:effectLst/>
                          <a:latin typeface="Arial" panose="020B0604020202020204" pitchFamily="34" charset="0"/>
                          <a:ea typeface="+mn-ea"/>
                          <a:cs typeface="Arial" panose="020B0604020202020204" pitchFamily="34" charset="0"/>
                        </a:rPr>
                        <a:t>төслий</a:t>
                      </a:r>
                      <a:r>
                        <a:rPr lang="x-none" sz="1400" kern="1200" dirty="0">
                          <a:solidFill>
                            <a:schemeClr val="tx1"/>
                          </a:solidFill>
                          <a:effectLst/>
                          <a:latin typeface="Arial" panose="020B0604020202020204" pitchFamily="34" charset="0"/>
                          <a:ea typeface="+mn-ea"/>
                          <a:cs typeface="Arial" panose="020B0604020202020204" pitchFamily="34" charset="0"/>
                        </a:rPr>
                        <a:t>г</a:t>
                      </a:r>
                      <a:r>
                        <a:rPr lang="ru-RU" sz="1400" kern="1200" dirty="0">
                          <a:solidFill>
                            <a:schemeClr val="tx1"/>
                          </a:solidFill>
                          <a:effectLst/>
                          <a:latin typeface="Arial" panose="020B0604020202020204" pitchFamily="34" charset="0"/>
                          <a:ea typeface="+mn-ea"/>
                          <a:cs typeface="Arial" panose="020B0604020202020204" pitchFamily="34" charset="0"/>
                        </a:rPr>
                        <a:t> </a:t>
                      </a:r>
                      <a:r>
                        <a:rPr lang="ru-RU" sz="1400" kern="1200" dirty="0" err="1">
                          <a:solidFill>
                            <a:schemeClr val="tx1"/>
                          </a:solidFill>
                          <a:effectLst/>
                          <a:latin typeface="Arial" panose="020B0604020202020204" pitchFamily="34" charset="0"/>
                          <a:ea typeface="+mn-ea"/>
                          <a:cs typeface="Arial" panose="020B0604020202020204" pitchFamily="34" charset="0"/>
                        </a:rPr>
                        <a:t>боловсруулахад</a:t>
                      </a:r>
                      <a:r>
                        <a:rPr lang="ru-RU" sz="1400" kern="1200" dirty="0">
                          <a:solidFill>
                            <a:schemeClr val="tx1"/>
                          </a:solidFill>
                          <a:effectLst/>
                          <a:latin typeface="Arial" panose="020B0604020202020204" pitchFamily="34" charset="0"/>
                          <a:ea typeface="+mn-ea"/>
                          <a:cs typeface="Arial" panose="020B0604020202020204" pitchFamily="34" charset="0"/>
                        </a:rPr>
                        <a:t> </a:t>
                      </a:r>
                      <a:r>
                        <a:rPr lang="ru-RU" sz="1400" kern="1200" dirty="0" err="1">
                          <a:solidFill>
                            <a:schemeClr val="tx1"/>
                          </a:solidFill>
                          <a:effectLst/>
                          <a:latin typeface="Arial" panose="020B0604020202020204" pitchFamily="34" charset="0"/>
                          <a:ea typeface="+mn-ea"/>
                          <a:cs typeface="Arial" panose="020B0604020202020204" pitchFamily="34" charset="0"/>
                        </a:rPr>
                        <a:t>шаардлагатай</a:t>
                      </a:r>
                      <a:r>
                        <a:rPr lang="ru-RU" sz="1400" kern="1200" dirty="0">
                          <a:solidFill>
                            <a:schemeClr val="tx1"/>
                          </a:solidFill>
                          <a:effectLst/>
                          <a:latin typeface="Arial" panose="020B0604020202020204" pitchFamily="34" charset="0"/>
                          <a:ea typeface="+mn-ea"/>
                          <a:cs typeface="Arial" panose="020B0604020202020204" pitchFamily="34" charset="0"/>
                        </a:rPr>
                        <a:t> </a:t>
                      </a:r>
                      <a:r>
                        <a:rPr lang="ru-RU" sz="1400" kern="1200" dirty="0" err="1">
                          <a:solidFill>
                            <a:schemeClr val="tx1"/>
                          </a:solidFill>
                          <a:effectLst/>
                          <a:latin typeface="Arial" panose="020B0604020202020204" pitchFamily="34" charset="0"/>
                          <a:ea typeface="+mn-ea"/>
                          <a:cs typeface="Arial" panose="020B0604020202020204" pitchFamily="34" charset="0"/>
                        </a:rPr>
                        <a:t>судалгааг</a:t>
                      </a:r>
                      <a:r>
                        <a:rPr lang="ru-RU" sz="1400" kern="1200" dirty="0">
                          <a:solidFill>
                            <a:schemeClr val="tx1"/>
                          </a:solidFill>
                          <a:effectLst/>
                          <a:latin typeface="Arial" panose="020B0604020202020204" pitchFamily="34" charset="0"/>
                          <a:ea typeface="+mn-ea"/>
                          <a:cs typeface="Arial" panose="020B0604020202020204" pitchFamily="34" charset="0"/>
                        </a:rPr>
                        <a:t> </a:t>
                      </a:r>
                      <a:r>
                        <a:rPr lang="ru-RU" sz="1400" kern="1200" dirty="0" err="1">
                          <a:solidFill>
                            <a:schemeClr val="tx1"/>
                          </a:solidFill>
                          <a:effectLst/>
                          <a:latin typeface="Arial" panose="020B0604020202020204" pitchFamily="34" charset="0"/>
                          <a:ea typeface="+mn-ea"/>
                          <a:cs typeface="Arial" panose="020B0604020202020204" pitchFamily="34" charset="0"/>
                        </a:rPr>
                        <a:t>хийж</a:t>
                      </a:r>
                      <a:r>
                        <a:rPr lang="ru-RU" sz="1400" kern="1200" dirty="0">
                          <a:solidFill>
                            <a:schemeClr val="tx1"/>
                          </a:solidFill>
                          <a:effectLst/>
                          <a:latin typeface="Arial" panose="020B0604020202020204" pitchFamily="34" charset="0"/>
                          <a:ea typeface="+mn-ea"/>
                          <a:cs typeface="Arial" panose="020B0604020202020204" pitchFamily="34" charset="0"/>
                        </a:rPr>
                        <a:t> </a:t>
                      </a:r>
                      <a:r>
                        <a:rPr lang="ru-RU" sz="1400" kern="1200" dirty="0" err="1">
                          <a:solidFill>
                            <a:schemeClr val="tx1"/>
                          </a:solidFill>
                          <a:effectLst/>
                          <a:latin typeface="Arial" panose="020B0604020202020204" pitchFamily="34" charset="0"/>
                          <a:ea typeface="+mn-ea"/>
                          <a:cs typeface="Arial" panose="020B0604020202020204" pitchFamily="34" charset="0"/>
                        </a:rPr>
                        <a:t>байна</a:t>
                      </a:r>
                      <a:r>
                        <a:rPr lang="ru-RU" sz="1400" kern="1200" dirty="0">
                          <a:solidFill>
                            <a:schemeClr val="tx1"/>
                          </a:solidFill>
                          <a:effectLst/>
                          <a:latin typeface="Arial" panose="020B0604020202020204" pitchFamily="34" charset="0"/>
                          <a:ea typeface="+mn-ea"/>
                          <a:cs typeface="Arial" panose="020B0604020202020204" pitchFamily="34" charset="0"/>
                        </a:rPr>
                        <a:t>.</a:t>
                      </a:r>
                      <a:r>
                        <a:rPr lang="x-none" sz="1400" dirty="0">
                          <a:effectLst/>
                          <a:latin typeface="Arial" panose="020B0604020202020204" pitchFamily="34" charset="0"/>
                          <a:cs typeface="Arial" panose="020B0604020202020204" pitchFamily="34" charset="0"/>
                        </a:rPr>
                        <a:t> </a:t>
                      </a:r>
                      <a:endParaRPr lang="en-US" sz="1400" dirty="0">
                        <a:solidFill>
                          <a:schemeClr val="tx1"/>
                        </a:solidFill>
                        <a:effectLst/>
                        <a:latin typeface="Arial" panose="020B0604020202020204" pitchFamily="34" charset="0"/>
                        <a:ea typeface="Calibri"/>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65788344"/>
                  </a:ext>
                </a:extLst>
              </a:tr>
            </a:tbl>
          </a:graphicData>
        </a:graphic>
      </p:graphicFrame>
    </p:spTree>
    <p:extLst>
      <p:ext uri="{BB962C8B-B14F-4D97-AF65-F5344CB8AC3E}">
        <p14:creationId xmlns:p14="http://schemas.microsoft.com/office/powerpoint/2010/main" val="623572401"/>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TextBox 31">
            <a:extLst>
              <a:ext uri="{FF2B5EF4-FFF2-40B4-BE49-F238E27FC236}">
                <a16:creationId xmlns:a16="http://schemas.microsoft.com/office/drawing/2014/main" id="{2ADC038A-6583-4083-8E52-235253AC6B4C}"/>
              </a:ext>
            </a:extLst>
          </p:cNvPr>
          <p:cNvSpPr txBox="1">
            <a:spLocks noChangeArrowheads="1"/>
          </p:cNvSpPr>
          <p:nvPr/>
        </p:nvSpPr>
        <p:spPr bwMode="auto">
          <a:xfrm>
            <a:off x="976839" y="0"/>
            <a:ext cx="10726091"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600">
                <a:solidFill>
                  <a:schemeClr val="tx1"/>
                </a:solidFill>
                <a:latin typeface="Lato Light" charset="0"/>
                <a:ea typeface="ＭＳ Ｐゴシック" charset="0"/>
                <a:cs typeface="ＭＳ Ｐゴシック" charset="0"/>
              </a:defRPr>
            </a:lvl1pPr>
            <a:lvl2pPr marL="742950" indent="-285750" eaLnBrk="0" hangingPunct="0">
              <a:defRPr sz="3600">
                <a:solidFill>
                  <a:schemeClr val="tx1"/>
                </a:solidFill>
                <a:latin typeface="Lato Light" charset="0"/>
                <a:ea typeface="ＭＳ Ｐゴシック" charset="0"/>
              </a:defRPr>
            </a:lvl2pPr>
            <a:lvl3pPr marL="1143000" indent="-228600" eaLnBrk="0" hangingPunct="0">
              <a:defRPr sz="3600">
                <a:solidFill>
                  <a:schemeClr val="tx1"/>
                </a:solidFill>
                <a:latin typeface="Lato Light" charset="0"/>
                <a:ea typeface="ＭＳ Ｐゴシック" charset="0"/>
              </a:defRPr>
            </a:lvl3pPr>
            <a:lvl4pPr marL="1600200" indent="-228600" eaLnBrk="0" hangingPunct="0">
              <a:defRPr sz="3600">
                <a:solidFill>
                  <a:schemeClr val="tx1"/>
                </a:solidFill>
                <a:latin typeface="Lato Light" charset="0"/>
                <a:ea typeface="ＭＳ Ｐゴシック" charset="0"/>
              </a:defRPr>
            </a:lvl4pPr>
            <a:lvl5pPr marL="2057400" indent="-228600" eaLnBrk="0" hangingPunct="0">
              <a:defRPr sz="3600">
                <a:solidFill>
                  <a:schemeClr val="tx1"/>
                </a:solidFill>
                <a:latin typeface="Lato Light" charset="0"/>
                <a:ea typeface="ＭＳ Ｐゴシック" charset="0"/>
              </a:defRPr>
            </a:lvl5pPr>
            <a:lvl6pPr marL="2514600" indent="-228600" defTabSz="1827213" eaLnBrk="0" fontAlgn="base" hangingPunct="0">
              <a:spcBef>
                <a:spcPct val="0"/>
              </a:spcBef>
              <a:spcAft>
                <a:spcPct val="0"/>
              </a:spcAft>
              <a:defRPr sz="3600">
                <a:solidFill>
                  <a:schemeClr val="tx1"/>
                </a:solidFill>
                <a:latin typeface="Lato Light" charset="0"/>
                <a:ea typeface="ＭＳ Ｐゴシック" charset="0"/>
              </a:defRPr>
            </a:lvl6pPr>
            <a:lvl7pPr marL="2971800" indent="-228600" defTabSz="1827213" eaLnBrk="0" fontAlgn="base" hangingPunct="0">
              <a:spcBef>
                <a:spcPct val="0"/>
              </a:spcBef>
              <a:spcAft>
                <a:spcPct val="0"/>
              </a:spcAft>
              <a:defRPr sz="3600">
                <a:solidFill>
                  <a:schemeClr val="tx1"/>
                </a:solidFill>
                <a:latin typeface="Lato Light" charset="0"/>
                <a:ea typeface="ＭＳ Ｐゴシック" charset="0"/>
              </a:defRPr>
            </a:lvl7pPr>
            <a:lvl8pPr marL="3429000" indent="-228600" defTabSz="1827213" eaLnBrk="0" fontAlgn="base" hangingPunct="0">
              <a:spcBef>
                <a:spcPct val="0"/>
              </a:spcBef>
              <a:spcAft>
                <a:spcPct val="0"/>
              </a:spcAft>
              <a:defRPr sz="3600">
                <a:solidFill>
                  <a:schemeClr val="tx1"/>
                </a:solidFill>
                <a:latin typeface="Lato Light" charset="0"/>
                <a:ea typeface="ＭＳ Ｐゴシック" charset="0"/>
              </a:defRPr>
            </a:lvl8pPr>
            <a:lvl9pPr marL="3886200" indent="-228600" defTabSz="1827213" eaLnBrk="0" fontAlgn="base" hangingPunct="0">
              <a:spcBef>
                <a:spcPct val="0"/>
              </a:spcBef>
              <a:spcAft>
                <a:spcPct val="0"/>
              </a:spcAft>
              <a:defRPr sz="3600">
                <a:solidFill>
                  <a:schemeClr val="tx1"/>
                </a:solidFill>
                <a:latin typeface="Lato Light" charset="0"/>
                <a:ea typeface="ＭＳ Ｐゴシック" charset="0"/>
              </a:defRPr>
            </a:lvl9pPr>
          </a:lstStyle>
          <a:p>
            <a:pPr algn="ctr"/>
            <a:r>
              <a:rPr lang="mn-MN" sz="2700" b="1" dirty="0">
                <a:effectLst>
                  <a:outerShdw blurRad="50800" dist="38100" dir="2700000" algn="tl" rotWithShape="0">
                    <a:prstClr val="black">
                      <a:alpha val="40000"/>
                    </a:prstClr>
                  </a:outerShdw>
                </a:effectLst>
                <a:latin typeface="Arial" panose="020B0604020202020204" pitchFamily="34" charset="0"/>
                <a:ea typeface="Lato" pitchFamily="34" charset="0"/>
                <a:cs typeface="Arial" panose="020B0604020202020204" pitchFamily="34" charset="0"/>
              </a:rPr>
              <a:t>Хувийн эрх зүйн шинэтгэлийн бодлогын хүрээнд</a:t>
            </a:r>
            <a:endParaRPr lang="en-US" sz="2700" b="1" dirty="0">
              <a:effectLst>
                <a:outerShdw blurRad="50800" dist="38100" dir="2700000" algn="tl" rotWithShape="0">
                  <a:prstClr val="black">
                    <a:alpha val="40000"/>
                  </a:prstClr>
                </a:outerShdw>
              </a:effectLst>
              <a:latin typeface="Arial" panose="020B0604020202020204" pitchFamily="34" charset="0"/>
              <a:ea typeface="Lato" pitchFamily="34" charset="0"/>
              <a:cs typeface="Arial" panose="020B0604020202020204" pitchFamily="34" charset="0"/>
            </a:endParaRPr>
          </a:p>
        </p:txBody>
      </p:sp>
      <p:sp>
        <p:nvSpPr>
          <p:cNvPr id="8" name="TextBox 7">
            <a:extLst>
              <a:ext uri="{FF2B5EF4-FFF2-40B4-BE49-F238E27FC236}">
                <a16:creationId xmlns:a16="http://schemas.microsoft.com/office/drawing/2014/main" id="{BFAA9406-500D-2DAD-D37F-3948C26A9E42}"/>
              </a:ext>
            </a:extLst>
          </p:cNvPr>
          <p:cNvSpPr txBox="1"/>
          <p:nvPr/>
        </p:nvSpPr>
        <p:spPr>
          <a:xfrm>
            <a:off x="1057674" y="1682986"/>
            <a:ext cx="2360815" cy="590931"/>
          </a:xfrm>
          <a:prstGeom prst="rect">
            <a:avLst/>
          </a:prstGeom>
          <a:noFill/>
        </p:spPr>
        <p:txBody>
          <a:bodyPr wrap="square" rtlCol="0">
            <a:spAutoFit/>
          </a:bodyPr>
          <a:lstStyle/>
          <a:p>
            <a:pPr lvl="0" algn="ctr">
              <a:lnSpc>
                <a:spcPct val="90000"/>
              </a:lnSpc>
            </a:pPr>
            <a:r>
              <a:rPr lang="x-none" b="1" dirty="0">
                <a:solidFill>
                  <a:srgbClr val="213865"/>
                </a:solidFill>
                <a:effectLst>
                  <a:outerShdw blurRad="50800" dist="38100" dir="2700000" algn="tl" rotWithShape="0">
                    <a:schemeClr val="tx1">
                      <a:alpha val="40000"/>
                    </a:schemeClr>
                  </a:outerShdw>
                </a:effectLst>
                <a:latin typeface="Arial" panose="020B0604020202020204" pitchFamily="34" charset="0"/>
                <a:cs typeface="Arial" panose="020B0604020202020204" pitchFamily="34" charset="0"/>
              </a:rPr>
              <a:t>У</a:t>
            </a:r>
            <a:r>
              <a:rPr lang="mn-MN" b="1" dirty="0">
                <a:solidFill>
                  <a:srgbClr val="213865"/>
                </a:solidFill>
                <a:effectLst>
                  <a:outerShdw blurRad="50800" dist="38100" dir="2700000" algn="tl" rotWithShape="0">
                    <a:schemeClr val="tx1">
                      <a:alpha val="40000"/>
                    </a:schemeClr>
                  </a:outerShdw>
                </a:effectLst>
                <a:latin typeface="Arial" panose="020B0604020202020204" pitchFamily="34" charset="0"/>
                <a:cs typeface="Arial" panose="020B0604020202020204" pitchFamily="34" charset="0"/>
              </a:rPr>
              <a:t>лсын </a:t>
            </a:r>
            <a:r>
              <a:rPr lang="x-none" b="1" dirty="0">
                <a:solidFill>
                  <a:srgbClr val="213865"/>
                </a:solidFill>
                <a:effectLst>
                  <a:outerShdw blurRad="50800" dist="38100" dir="2700000" algn="tl" rotWithShape="0">
                    <a:schemeClr val="tx1">
                      <a:alpha val="40000"/>
                    </a:schemeClr>
                  </a:outerShdw>
                </a:effectLst>
                <a:latin typeface="Arial" panose="020B0604020202020204" pitchFamily="34" charset="0"/>
                <a:cs typeface="Arial" panose="020B0604020202020204" pitchFamily="34" charset="0"/>
              </a:rPr>
              <a:t>И</a:t>
            </a:r>
            <a:r>
              <a:rPr lang="mn-MN" b="1" dirty="0">
                <a:solidFill>
                  <a:srgbClr val="213865"/>
                </a:solidFill>
                <a:effectLst>
                  <a:outerShdw blurRad="50800" dist="38100" dir="2700000" algn="tl" rotWithShape="0">
                    <a:schemeClr val="tx1">
                      <a:alpha val="40000"/>
                    </a:schemeClr>
                  </a:outerShdw>
                </a:effectLst>
                <a:latin typeface="Arial" panose="020B0604020202020204" pitchFamily="34" charset="0"/>
                <a:cs typeface="Arial" panose="020B0604020202020204" pitchFamily="34" charset="0"/>
              </a:rPr>
              <a:t>х </a:t>
            </a:r>
            <a:r>
              <a:rPr lang="x-none" b="1" dirty="0">
                <a:solidFill>
                  <a:srgbClr val="213865"/>
                </a:solidFill>
                <a:effectLst>
                  <a:outerShdw blurRad="50800" dist="38100" dir="2700000" algn="tl" rotWithShape="0">
                    <a:schemeClr val="tx1">
                      <a:alpha val="40000"/>
                    </a:schemeClr>
                  </a:outerShdw>
                </a:effectLst>
                <a:latin typeface="Arial" panose="020B0604020202020204" pitchFamily="34" charset="0"/>
                <a:cs typeface="Arial" panose="020B0604020202020204" pitchFamily="34" charset="0"/>
              </a:rPr>
              <a:t>Х</a:t>
            </a:r>
            <a:r>
              <a:rPr lang="mn-MN" b="1" dirty="0">
                <a:solidFill>
                  <a:srgbClr val="213865"/>
                </a:solidFill>
                <a:effectLst>
                  <a:outerShdw blurRad="50800" dist="38100" dir="2700000" algn="tl" rotWithShape="0">
                    <a:schemeClr val="tx1">
                      <a:alpha val="40000"/>
                    </a:schemeClr>
                  </a:outerShdw>
                </a:effectLst>
                <a:latin typeface="Arial" panose="020B0604020202020204" pitchFamily="34" charset="0"/>
                <a:cs typeface="Arial" panose="020B0604020202020204" pitchFamily="34" charset="0"/>
              </a:rPr>
              <a:t>уралд </a:t>
            </a:r>
            <a:r>
              <a:rPr lang="x-none" b="1" dirty="0">
                <a:solidFill>
                  <a:srgbClr val="213865"/>
                </a:solidFill>
                <a:effectLst>
                  <a:outerShdw blurRad="50800" dist="38100" dir="2700000" algn="tl" rotWithShape="0">
                    <a:schemeClr val="tx1">
                      <a:alpha val="40000"/>
                    </a:schemeClr>
                  </a:outerShdw>
                </a:effectLst>
                <a:latin typeface="Arial" panose="020B0604020202020204" pitchFamily="34" charset="0"/>
                <a:cs typeface="Arial" panose="020B0604020202020204" pitchFamily="34" charset="0"/>
              </a:rPr>
              <a:t> өргөн мэдүүлсэн</a:t>
            </a:r>
            <a:endParaRPr lang="mn-MN" b="1" dirty="0">
              <a:solidFill>
                <a:srgbClr val="213865"/>
              </a:solidFill>
              <a:effectLst>
                <a:outerShdw blurRad="50800" dist="38100" dir="2700000" algn="tl" rotWithShape="0">
                  <a:schemeClr val="tx1">
                    <a:alpha val="40000"/>
                  </a:schemeClr>
                </a:outerShdw>
              </a:effectLst>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6F013CD0-F3AC-2D8A-1C99-1FA75F7C778D}"/>
              </a:ext>
            </a:extLst>
          </p:cNvPr>
          <p:cNvSpPr txBox="1"/>
          <p:nvPr/>
        </p:nvSpPr>
        <p:spPr>
          <a:xfrm>
            <a:off x="7769323" y="1690966"/>
            <a:ext cx="2855913" cy="369332"/>
          </a:xfrm>
          <a:prstGeom prst="rect">
            <a:avLst/>
          </a:prstGeom>
          <a:noFill/>
        </p:spPr>
        <p:txBody>
          <a:bodyPr wrap="square">
            <a:spAutoFit/>
          </a:bodyPr>
          <a:lstStyle/>
          <a:p>
            <a:pPr lvl="0" algn="ctr"/>
            <a:r>
              <a:rPr lang="en-US" b="1" dirty="0" err="1">
                <a:solidFill>
                  <a:srgbClr val="213865"/>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rPr>
              <a:t>Б</a:t>
            </a:r>
            <a:r>
              <a:rPr lang="mn-MN" sz="1800" b="1" dirty="0">
                <a:solidFill>
                  <a:srgbClr val="213865"/>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rPr>
              <a:t>оловсруулж байгаа</a:t>
            </a:r>
            <a:endParaRPr lang="en-US" sz="1800" b="1" dirty="0">
              <a:solidFill>
                <a:srgbClr val="213865"/>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endParaRPr>
          </a:p>
        </p:txBody>
      </p:sp>
      <p:cxnSp>
        <p:nvCxnSpPr>
          <p:cNvPr id="17" name="Straight Connector 16">
            <a:extLst>
              <a:ext uri="{FF2B5EF4-FFF2-40B4-BE49-F238E27FC236}">
                <a16:creationId xmlns:a16="http://schemas.microsoft.com/office/drawing/2014/main" id="{18B07D48-C87E-482A-ED5D-B4AF242DA968}"/>
              </a:ext>
            </a:extLst>
          </p:cNvPr>
          <p:cNvCxnSpPr>
            <a:cxnSpLocks/>
          </p:cNvCxnSpPr>
          <p:nvPr/>
        </p:nvCxnSpPr>
        <p:spPr>
          <a:xfrm>
            <a:off x="3945955" y="1862839"/>
            <a:ext cx="0" cy="4289367"/>
          </a:xfrm>
          <a:prstGeom prst="line">
            <a:avLst/>
          </a:prstGeom>
          <a:ln>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DE2EFAC3-0CD3-8BD5-7B3D-17EDA16C772D}"/>
              </a:ext>
            </a:extLst>
          </p:cNvPr>
          <p:cNvSpPr txBox="1"/>
          <p:nvPr/>
        </p:nvSpPr>
        <p:spPr>
          <a:xfrm>
            <a:off x="385448" y="2634855"/>
            <a:ext cx="3410976" cy="3139321"/>
          </a:xfrm>
          <a:prstGeom prst="rect">
            <a:avLst/>
          </a:prstGeom>
          <a:noFill/>
        </p:spPr>
        <p:txBody>
          <a:bodyPr wrap="square">
            <a:spAutoFit/>
          </a:bodyPr>
          <a:lstStyle/>
          <a:p>
            <a:pPr marL="285750" lvl="0" indent="-285750" algn="just">
              <a:buFontTx/>
              <a:buChar char="-"/>
            </a:pPr>
            <a:r>
              <a:rPr lang="en-US" dirty="0" err="1">
                <a:effectLst/>
                <a:latin typeface="Arial" panose="020B0604020202020204" pitchFamily="34" charset="0"/>
                <a:cs typeface="Arial" panose="020B0604020202020204" pitchFamily="34" charset="0"/>
              </a:rPr>
              <a:t>Мөнгөн</a:t>
            </a:r>
            <a:r>
              <a:rPr lang="en-US" dirty="0">
                <a:effectLst/>
                <a:latin typeface="Arial" panose="020B0604020202020204" pitchFamily="34" charset="0"/>
                <a:cs typeface="Arial" panose="020B0604020202020204" pitchFamily="34" charset="0"/>
              </a:rPr>
              <a:t> </a:t>
            </a:r>
            <a:r>
              <a:rPr lang="en-US" dirty="0" err="1">
                <a:effectLst/>
                <a:latin typeface="Arial" panose="020B0604020202020204" pitchFamily="34" charset="0"/>
                <a:cs typeface="Arial" panose="020B0604020202020204" pitchFamily="34" charset="0"/>
              </a:rPr>
              <a:t>зээлийн</a:t>
            </a:r>
            <a:r>
              <a:rPr lang="en-US" dirty="0">
                <a:effectLst/>
                <a:latin typeface="Arial" panose="020B0604020202020204" pitchFamily="34" charset="0"/>
                <a:cs typeface="Arial" panose="020B0604020202020204" pitchFamily="34" charset="0"/>
              </a:rPr>
              <a:t> </a:t>
            </a:r>
            <a:r>
              <a:rPr lang="en-US" dirty="0" err="1">
                <a:effectLst/>
                <a:latin typeface="Arial" panose="020B0604020202020204" pitchFamily="34" charset="0"/>
                <a:cs typeface="Arial" panose="020B0604020202020204" pitchFamily="34" charset="0"/>
              </a:rPr>
              <a:t>үйл</a:t>
            </a:r>
            <a:r>
              <a:rPr lang="en-US" dirty="0">
                <a:effectLst/>
                <a:latin typeface="Arial" panose="020B0604020202020204" pitchFamily="34" charset="0"/>
                <a:cs typeface="Arial" panose="020B0604020202020204" pitchFamily="34" charset="0"/>
              </a:rPr>
              <a:t> </a:t>
            </a:r>
            <a:r>
              <a:rPr lang="en-US" dirty="0" err="1">
                <a:effectLst/>
                <a:latin typeface="Arial" panose="020B0604020202020204" pitchFamily="34" charset="0"/>
                <a:cs typeface="Arial" panose="020B0604020202020204" pitchFamily="34" charset="0"/>
              </a:rPr>
              <a:t>ажиллагааг</a:t>
            </a:r>
            <a:r>
              <a:rPr lang="en-US" dirty="0">
                <a:effectLst/>
                <a:latin typeface="Arial" panose="020B0604020202020204" pitchFamily="34" charset="0"/>
                <a:cs typeface="Arial" panose="020B0604020202020204" pitchFamily="34" charset="0"/>
              </a:rPr>
              <a:t> </a:t>
            </a:r>
            <a:r>
              <a:rPr lang="en-US" dirty="0" err="1">
                <a:effectLst/>
                <a:latin typeface="Arial" panose="020B0604020202020204" pitchFamily="34" charset="0"/>
                <a:cs typeface="Arial" panose="020B0604020202020204" pitchFamily="34" charset="0"/>
              </a:rPr>
              <a:t>зохицуулах</a:t>
            </a:r>
            <a:r>
              <a:rPr lang="en-US" dirty="0">
                <a:effectLst/>
                <a:latin typeface="Arial" panose="020B0604020202020204" pitchFamily="34" charset="0"/>
                <a:cs typeface="Arial" panose="020B0604020202020204" pitchFamily="34" charset="0"/>
              </a:rPr>
              <a:t> </a:t>
            </a:r>
            <a:r>
              <a:rPr lang="en-US" dirty="0" err="1">
                <a:effectLst/>
                <a:latin typeface="Arial" panose="020B0604020202020204" pitchFamily="34" charset="0"/>
                <a:cs typeface="Arial" panose="020B0604020202020204" pitchFamily="34" charset="0"/>
              </a:rPr>
              <a:t>тухай</a:t>
            </a:r>
            <a:endParaRPr lang="en-US" dirty="0">
              <a:effectLst/>
              <a:latin typeface="Arial" panose="020B0604020202020204" pitchFamily="34" charset="0"/>
              <a:cs typeface="Arial" panose="020B0604020202020204" pitchFamily="34" charset="0"/>
            </a:endParaRPr>
          </a:p>
          <a:p>
            <a:pPr lvl="0" algn="just"/>
            <a:endParaRPr lang="x-none" dirty="0">
              <a:latin typeface="Arial" panose="020B0604020202020204" pitchFamily="34" charset="0"/>
              <a:cs typeface="Arial" panose="020B0604020202020204" pitchFamily="34" charset="0"/>
            </a:endParaRPr>
          </a:p>
          <a:p>
            <a:pPr marL="285750" lvl="0" indent="-285750" algn="just">
              <a:buFontTx/>
              <a:buChar char="-"/>
            </a:pPr>
            <a:r>
              <a:rPr lang="en-US" dirty="0" err="1">
                <a:effectLst/>
                <a:latin typeface="Arial" panose="020B0604020202020204" pitchFamily="34" charset="0"/>
                <a:cs typeface="Arial" panose="020B0604020202020204" pitchFamily="34" charset="0"/>
              </a:rPr>
              <a:t>Дампуурлын</a:t>
            </a:r>
            <a:r>
              <a:rPr lang="en-US" dirty="0">
                <a:effectLst/>
                <a:latin typeface="Arial" panose="020B0604020202020204" pitchFamily="34" charset="0"/>
                <a:cs typeface="Arial" panose="020B0604020202020204" pitchFamily="34" charset="0"/>
              </a:rPr>
              <a:t> </a:t>
            </a:r>
            <a:r>
              <a:rPr lang="en-US" dirty="0" err="1">
                <a:effectLst/>
                <a:latin typeface="Arial" panose="020B0604020202020204" pitchFamily="34" charset="0"/>
                <a:cs typeface="Arial" panose="020B0604020202020204" pitchFamily="34" charset="0"/>
              </a:rPr>
              <a:t>тухай</a:t>
            </a:r>
            <a:r>
              <a:rPr lang="en-US" dirty="0">
                <a:effectLst/>
                <a:latin typeface="Arial" panose="020B0604020202020204" pitchFamily="34" charset="0"/>
                <a:cs typeface="Arial" panose="020B0604020202020204" pitchFamily="34" charset="0"/>
              </a:rPr>
              <a:t> </a:t>
            </a:r>
            <a:r>
              <a:rPr lang="en-US" dirty="0" err="1">
                <a:effectLst/>
                <a:latin typeface="Arial" panose="020B0604020202020204" pitchFamily="34" charset="0"/>
                <a:cs typeface="Arial" panose="020B0604020202020204" pitchFamily="34" charset="0"/>
              </a:rPr>
              <a:t>хуулийн</a:t>
            </a:r>
            <a:r>
              <a:rPr lang="en-US" dirty="0">
                <a:effectLst/>
                <a:latin typeface="Arial" panose="020B0604020202020204" pitchFamily="34" charset="0"/>
                <a:cs typeface="Arial" panose="020B0604020202020204" pitchFamily="34" charset="0"/>
              </a:rPr>
              <a:t> </a:t>
            </a:r>
            <a:r>
              <a:rPr lang="en-US" dirty="0" err="1">
                <a:effectLst/>
                <a:latin typeface="Arial" panose="020B0604020202020204" pitchFamily="34" charset="0"/>
                <a:cs typeface="Arial" panose="020B0604020202020204" pitchFamily="34" charset="0"/>
              </a:rPr>
              <a:t>шинэчилсэн</a:t>
            </a:r>
            <a:r>
              <a:rPr lang="en-US" dirty="0">
                <a:effectLst/>
                <a:latin typeface="Arial" panose="020B0604020202020204" pitchFamily="34" charset="0"/>
                <a:cs typeface="Arial" panose="020B0604020202020204" pitchFamily="34" charset="0"/>
              </a:rPr>
              <a:t> </a:t>
            </a:r>
            <a:r>
              <a:rPr lang="en-US" dirty="0" err="1">
                <a:effectLst/>
                <a:latin typeface="Arial" panose="020B0604020202020204" pitchFamily="34" charset="0"/>
                <a:cs typeface="Arial" panose="020B0604020202020204" pitchFamily="34" charset="0"/>
              </a:rPr>
              <a:t>найруулга</a:t>
            </a:r>
            <a:r>
              <a:rPr lang="en-US" dirty="0">
                <a:effectLst/>
                <a:latin typeface="Arial" panose="020B0604020202020204" pitchFamily="34" charset="0"/>
                <a:cs typeface="Arial" panose="020B0604020202020204" pitchFamily="34" charset="0"/>
              </a:rPr>
              <a:t> </a:t>
            </a:r>
            <a:r>
              <a:rPr lang="en-US" dirty="0" err="1">
                <a:effectLst/>
                <a:latin typeface="Arial" panose="020B0604020202020204" pitchFamily="34" charset="0"/>
                <a:cs typeface="Arial" panose="020B0604020202020204" pitchFamily="34" charset="0"/>
              </a:rPr>
              <a:t>буюу</a:t>
            </a:r>
            <a:r>
              <a:rPr lang="en-US" dirty="0">
                <a:effectLst/>
                <a:latin typeface="Arial" panose="020B0604020202020204" pitchFamily="34" charset="0"/>
                <a:cs typeface="Arial" panose="020B0604020202020204" pitchFamily="34" charset="0"/>
              </a:rPr>
              <a:t> </a:t>
            </a:r>
            <a:r>
              <a:rPr lang="mn-MN" dirty="0">
                <a:effectLst/>
                <a:latin typeface="Arial" panose="020B0604020202020204" pitchFamily="34" charset="0"/>
                <a:cs typeface="Arial" panose="020B0604020202020204" pitchFamily="34" charset="0"/>
              </a:rPr>
              <a:t>Төлбөрийн чадваргүйдлийн тухай</a:t>
            </a:r>
            <a:endParaRPr lang="x-none" dirty="0">
              <a:effectLst/>
              <a:latin typeface="Arial" panose="020B0604020202020204" pitchFamily="34" charset="0"/>
              <a:cs typeface="Arial" panose="020B0604020202020204" pitchFamily="34" charset="0"/>
            </a:endParaRPr>
          </a:p>
          <a:p>
            <a:pPr lvl="0" algn="just"/>
            <a:endParaRPr lang="x-none" dirty="0">
              <a:effectLst/>
              <a:latin typeface="Arial" panose="020B0604020202020204" pitchFamily="34" charset="0"/>
              <a:cs typeface="Arial" panose="020B0604020202020204" pitchFamily="34" charset="0"/>
            </a:endParaRPr>
          </a:p>
          <a:p>
            <a:pPr marL="285750" lvl="0" indent="-285750" algn="just">
              <a:buFontTx/>
              <a:buChar char="-"/>
            </a:pPr>
            <a:r>
              <a:rPr lang="mn-MN" dirty="0">
                <a:effectLst/>
                <a:latin typeface="Arial" panose="020B0604020202020204" pitchFamily="34" charset="0"/>
                <a:cs typeface="Arial" panose="020B0604020202020204" pitchFamily="34" charset="0"/>
              </a:rPr>
              <a:t>Төрийн болон орон нутгийн өмчит компанийн тухай</a:t>
            </a:r>
            <a:endParaRPr lang="x-none" dirty="0">
              <a:effectLst/>
              <a:latin typeface="Arial" panose="020B0604020202020204" pitchFamily="34" charset="0"/>
              <a:cs typeface="Arial" panose="020B0604020202020204" pitchFamily="34" charset="0"/>
            </a:endParaRPr>
          </a:p>
        </p:txBody>
      </p:sp>
      <p:sp>
        <p:nvSpPr>
          <p:cNvPr id="25" name="TextBox 24">
            <a:extLst>
              <a:ext uri="{FF2B5EF4-FFF2-40B4-BE49-F238E27FC236}">
                <a16:creationId xmlns:a16="http://schemas.microsoft.com/office/drawing/2014/main" id="{53EC8DC9-A6BF-512E-5B16-9FA5AC9906DE}"/>
              </a:ext>
            </a:extLst>
          </p:cNvPr>
          <p:cNvSpPr txBox="1"/>
          <p:nvPr/>
        </p:nvSpPr>
        <p:spPr>
          <a:xfrm>
            <a:off x="7548606" y="2614334"/>
            <a:ext cx="3585561" cy="2996205"/>
          </a:xfrm>
          <a:prstGeom prst="rect">
            <a:avLst/>
          </a:prstGeom>
          <a:noFill/>
        </p:spPr>
        <p:txBody>
          <a:bodyPr wrap="square">
            <a:spAutoFit/>
          </a:bodyPr>
          <a:lstStyle/>
          <a:p>
            <a:pPr marL="285750" lvl="0" indent="-285750" algn="just" defTabSz="666750">
              <a:lnSpc>
                <a:spcPct val="90000"/>
              </a:lnSpc>
              <a:spcBef>
                <a:spcPct val="0"/>
              </a:spcBef>
              <a:spcAft>
                <a:spcPct val="35000"/>
              </a:spcAft>
              <a:buFontTx/>
              <a:buChar char="-"/>
            </a:pPr>
            <a:r>
              <a:rPr lang="en-US" sz="1700" dirty="0" err="1">
                <a:effectLst/>
                <a:latin typeface="Arial" panose="020B0604020202020204" pitchFamily="34" charset="0"/>
                <a:cs typeface="Arial" panose="020B0604020202020204" pitchFamily="34" charset="0"/>
              </a:rPr>
              <a:t>Гэр</a:t>
            </a:r>
            <a:r>
              <a:rPr lang="en-US" sz="1700" dirty="0">
                <a:effectLst/>
                <a:latin typeface="Arial" panose="020B0604020202020204" pitchFamily="34" charset="0"/>
                <a:cs typeface="Arial" panose="020B0604020202020204" pitchFamily="34" charset="0"/>
              </a:rPr>
              <a:t> </a:t>
            </a:r>
            <a:r>
              <a:rPr lang="en-US" sz="1700" dirty="0" err="1">
                <a:effectLst/>
                <a:latin typeface="Arial" panose="020B0604020202020204" pitchFamily="34" charset="0"/>
                <a:cs typeface="Arial" panose="020B0604020202020204" pitchFamily="34" charset="0"/>
              </a:rPr>
              <a:t>бүлийн</a:t>
            </a:r>
            <a:r>
              <a:rPr lang="en-US" sz="1700" dirty="0">
                <a:effectLst/>
                <a:latin typeface="Arial" panose="020B0604020202020204" pitchFamily="34" charset="0"/>
                <a:cs typeface="Arial" panose="020B0604020202020204" pitchFamily="34" charset="0"/>
              </a:rPr>
              <a:t> </a:t>
            </a:r>
            <a:r>
              <a:rPr lang="en-US" sz="1700" dirty="0" err="1">
                <a:effectLst/>
                <a:latin typeface="Arial" panose="020B0604020202020204" pitchFamily="34" charset="0"/>
                <a:cs typeface="Arial" panose="020B0604020202020204" pitchFamily="34" charset="0"/>
              </a:rPr>
              <a:t>тухай</a:t>
            </a:r>
            <a:endParaRPr lang="x-none" sz="1700" dirty="0">
              <a:latin typeface="Arial" panose="020B0604020202020204" pitchFamily="34" charset="0"/>
              <a:cs typeface="Arial" panose="020B0604020202020204" pitchFamily="34" charset="0"/>
            </a:endParaRPr>
          </a:p>
          <a:p>
            <a:pPr marL="285750" lvl="0" indent="-285750" algn="just" defTabSz="666750">
              <a:lnSpc>
                <a:spcPct val="90000"/>
              </a:lnSpc>
              <a:spcBef>
                <a:spcPct val="0"/>
              </a:spcBef>
              <a:spcAft>
                <a:spcPct val="35000"/>
              </a:spcAft>
              <a:buFontTx/>
              <a:buChar char="-"/>
            </a:pPr>
            <a:r>
              <a:rPr lang="mn-MN" sz="1700" dirty="0">
                <a:latin typeface="Arial" panose="020B0604020202020204" pitchFamily="34" charset="0"/>
                <a:cs typeface="Arial" panose="020B0604020202020204" pitchFamily="34" charset="0"/>
              </a:rPr>
              <a:t>Хөрөнгө оруулалтын тухай</a:t>
            </a:r>
            <a:endParaRPr lang="en-US" sz="1700" dirty="0">
              <a:latin typeface="Arial" panose="020B0604020202020204" pitchFamily="34" charset="0"/>
              <a:cs typeface="Arial" panose="020B0604020202020204" pitchFamily="34" charset="0"/>
            </a:endParaRPr>
          </a:p>
          <a:p>
            <a:pPr marL="285750" lvl="0" indent="-285750" algn="just" defTabSz="666750">
              <a:lnSpc>
                <a:spcPct val="90000"/>
              </a:lnSpc>
              <a:spcBef>
                <a:spcPct val="0"/>
              </a:spcBef>
              <a:spcAft>
                <a:spcPct val="35000"/>
              </a:spcAft>
              <a:buFontTx/>
              <a:buChar char="-"/>
            </a:pPr>
            <a:r>
              <a:rPr lang="mn-MN" sz="1700" dirty="0">
                <a:effectLst/>
                <a:latin typeface="Arial" panose="020B0604020202020204" pitchFamily="34" charset="0"/>
                <a:cs typeface="Arial" panose="020B0604020202020204" pitchFamily="34" charset="0"/>
              </a:rPr>
              <a:t>Иргэний хэрэг шүүхэд хянан шийдвэрлэх тухай </a:t>
            </a:r>
            <a:endParaRPr lang="x-none" sz="1700" dirty="0">
              <a:latin typeface="Arial" panose="020B0604020202020204" pitchFamily="34" charset="0"/>
              <a:cs typeface="Arial" panose="020B0604020202020204" pitchFamily="34" charset="0"/>
            </a:endParaRPr>
          </a:p>
          <a:p>
            <a:pPr marL="285750" lvl="0" indent="-285750" algn="just" defTabSz="666750">
              <a:lnSpc>
                <a:spcPct val="90000"/>
              </a:lnSpc>
              <a:spcBef>
                <a:spcPct val="0"/>
              </a:spcBef>
              <a:spcAft>
                <a:spcPct val="35000"/>
              </a:spcAft>
              <a:buFontTx/>
              <a:buChar char="-"/>
            </a:pPr>
            <a:r>
              <a:rPr lang="mn-MN" sz="1700" dirty="0">
                <a:effectLst/>
                <a:latin typeface="Arial" panose="020B0604020202020204" pitchFamily="34" charset="0"/>
                <a:cs typeface="Arial" panose="020B0604020202020204" pitchFamily="34" charset="0"/>
              </a:rPr>
              <a:t>Иргэний болон захиргааны шийдвэр гүйцэтгэлийн тухай</a:t>
            </a:r>
            <a:endParaRPr lang="x-none" sz="1700" dirty="0">
              <a:latin typeface="Arial" panose="020B0604020202020204" pitchFamily="34" charset="0"/>
              <a:cs typeface="Arial" panose="020B0604020202020204" pitchFamily="34" charset="0"/>
            </a:endParaRPr>
          </a:p>
          <a:p>
            <a:pPr marL="285750" lvl="0" indent="-285750" algn="just" defTabSz="666750">
              <a:lnSpc>
                <a:spcPct val="90000"/>
              </a:lnSpc>
              <a:spcBef>
                <a:spcPct val="0"/>
              </a:spcBef>
              <a:spcAft>
                <a:spcPct val="35000"/>
              </a:spcAft>
              <a:buFontTx/>
              <a:buChar char="-"/>
            </a:pPr>
            <a:r>
              <a:rPr lang="mn-MN" sz="1700" dirty="0">
                <a:effectLst/>
                <a:latin typeface="Arial" panose="020B0604020202020204" pitchFamily="34" charset="0"/>
                <a:cs typeface="Arial" panose="020B0604020202020204" pitchFamily="34" charset="0"/>
              </a:rPr>
              <a:t>Арбитрын </a:t>
            </a:r>
            <a:r>
              <a:rPr lang="mn-MN" sz="1700" dirty="0">
                <a:latin typeface="Arial" panose="020B0604020202020204" pitchFamily="34" charset="0"/>
                <a:cs typeface="Arial" panose="020B0604020202020204" pitchFamily="34" charset="0"/>
              </a:rPr>
              <a:t>тухай болон </a:t>
            </a:r>
            <a:r>
              <a:rPr lang="x-none" sz="1700" dirty="0">
                <a:effectLst/>
                <a:latin typeface="Arial" panose="020B0604020202020204" pitchFamily="34" charset="0"/>
                <a:cs typeface="Arial" panose="020B0604020202020204" pitchFamily="34" charset="0"/>
              </a:rPr>
              <a:t>Эвлэрүүлэн зуучлалын тухай</a:t>
            </a:r>
          </a:p>
          <a:p>
            <a:pPr marL="285750" lvl="0" indent="-285750" algn="just" defTabSz="666750">
              <a:lnSpc>
                <a:spcPct val="90000"/>
              </a:lnSpc>
              <a:spcBef>
                <a:spcPct val="0"/>
              </a:spcBef>
              <a:spcAft>
                <a:spcPct val="35000"/>
              </a:spcAft>
              <a:buFontTx/>
              <a:buChar char="-"/>
            </a:pPr>
            <a:r>
              <a:rPr lang="mn-MN" sz="1700" dirty="0">
                <a:effectLst/>
                <a:latin typeface="Arial" panose="020B0604020202020204" pitchFamily="34" charset="0"/>
                <a:cs typeface="Arial" panose="020B0604020202020204" pitchFamily="34" charset="0"/>
              </a:rPr>
              <a:t>Арилжаа эрхлэгчдийн тухай</a:t>
            </a:r>
            <a:endParaRPr lang="en-US" sz="1700" dirty="0">
              <a:latin typeface="Arial" panose="020B0604020202020204" pitchFamily="34" charset="0"/>
              <a:cs typeface="Arial" panose="020B0604020202020204" pitchFamily="34" charset="0"/>
            </a:endParaRPr>
          </a:p>
          <a:p>
            <a:pPr marL="285750" lvl="0" indent="-285750" algn="just" defTabSz="666750">
              <a:lnSpc>
                <a:spcPct val="90000"/>
              </a:lnSpc>
              <a:spcBef>
                <a:spcPct val="0"/>
              </a:spcBef>
              <a:spcAft>
                <a:spcPct val="35000"/>
              </a:spcAft>
              <a:buFontTx/>
              <a:buChar char="-"/>
            </a:pPr>
            <a:r>
              <a:rPr lang="mn-MN" sz="1700" dirty="0">
                <a:effectLst/>
                <a:latin typeface="Arial" panose="020B0604020202020204" pitchFamily="34" charset="0"/>
                <a:cs typeface="Arial" panose="020B0604020202020204" pitchFamily="34" charset="0"/>
              </a:rPr>
              <a:t>Хэрэглэгчийн гэрээний тухай</a:t>
            </a:r>
            <a:endParaRPr lang="x-none" sz="1700" dirty="0">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14D02AEC-32E9-C748-86EB-79CE40379C3D}"/>
              </a:ext>
            </a:extLst>
          </p:cNvPr>
          <p:cNvSpPr txBox="1"/>
          <p:nvPr/>
        </p:nvSpPr>
        <p:spPr>
          <a:xfrm>
            <a:off x="4335507" y="1685494"/>
            <a:ext cx="2360815" cy="840230"/>
          </a:xfrm>
          <a:prstGeom prst="rect">
            <a:avLst/>
          </a:prstGeom>
          <a:noFill/>
        </p:spPr>
        <p:txBody>
          <a:bodyPr wrap="square" rtlCol="0">
            <a:spAutoFit/>
          </a:bodyPr>
          <a:lstStyle/>
          <a:p>
            <a:pPr lvl="0" algn="ctr">
              <a:lnSpc>
                <a:spcPct val="90000"/>
              </a:lnSpc>
            </a:pPr>
            <a:r>
              <a:rPr lang="x-none" b="1" dirty="0">
                <a:solidFill>
                  <a:srgbClr val="213865"/>
                </a:solidFill>
                <a:effectLst>
                  <a:outerShdw blurRad="50800" dist="38100" dir="2700000" algn="tl" rotWithShape="0">
                    <a:schemeClr val="tx1">
                      <a:alpha val="40000"/>
                    </a:schemeClr>
                  </a:outerShdw>
                </a:effectLst>
                <a:latin typeface="Arial" panose="020B0604020202020204" pitchFamily="34" charset="0"/>
                <a:cs typeface="Arial" panose="020B0604020202020204" pitchFamily="34" charset="0"/>
              </a:rPr>
              <a:t>Засгийн газрын хуралдаанаар хэлэлцүүлэх</a:t>
            </a:r>
            <a:endParaRPr lang="mn-MN" b="1" dirty="0">
              <a:solidFill>
                <a:srgbClr val="213865"/>
              </a:solidFill>
              <a:effectLst>
                <a:outerShdw blurRad="50800" dist="38100" dir="2700000" algn="tl" rotWithShape="0">
                  <a:schemeClr val="tx1">
                    <a:alpha val="40000"/>
                  </a:schemeClr>
                </a:outerShdw>
              </a:effectLst>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61915D5D-0DF3-264F-9969-04ED3B9A67B0}"/>
              </a:ext>
            </a:extLst>
          </p:cNvPr>
          <p:cNvSpPr txBox="1"/>
          <p:nvPr/>
        </p:nvSpPr>
        <p:spPr>
          <a:xfrm>
            <a:off x="4260742" y="2644123"/>
            <a:ext cx="2510346" cy="1688154"/>
          </a:xfrm>
          <a:prstGeom prst="rect">
            <a:avLst/>
          </a:prstGeom>
          <a:noFill/>
        </p:spPr>
        <p:txBody>
          <a:bodyPr wrap="square">
            <a:spAutoFit/>
          </a:bodyPr>
          <a:lstStyle/>
          <a:p>
            <a:pPr marL="285750" lvl="0" indent="-285750" algn="just" defTabSz="666750">
              <a:lnSpc>
                <a:spcPct val="90000"/>
              </a:lnSpc>
              <a:spcBef>
                <a:spcPct val="0"/>
              </a:spcBef>
              <a:spcAft>
                <a:spcPct val="35000"/>
              </a:spcAft>
              <a:buFontTx/>
              <a:buChar char="-"/>
            </a:pPr>
            <a:r>
              <a:rPr lang="x-none" sz="1700" dirty="0">
                <a:effectLst/>
                <a:latin typeface="Arial" panose="020B0604020202020204" pitchFamily="34" charset="0"/>
                <a:cs typeface="Arial" panose="020B0604020202020204" pitchFamily="34" charset="0"/>
              </a:rPr>
              <a:t>Казиногийн тухай</a:t>
            </a:r>
          </a:p>
          <a:p>
            <a:pPr marL="285750" lvl="0" indent="-285750" algn="just" defTabSz="666750">
              <a:lnSpc>
                <a:spcPct val="90000"/>
              </a:lnSpc>
              <a:spcBef>
                <a:spcPct val="0"/>
              </a:spcBef>
              <a:spcAft>
                <a:spcPct val="35000"/>
              </a:spcAft>
              <a:buFontTx/>
              <a:buChar char="-"/>
            </a:pPr>
            <a:r>
              <a:rPr lang="x-none" sz="1700" dirty="0">
                <a:effectLst/>
                <a:latin typeface="Arial" panose="020B0604020202020204" pitchFamily="34" charset="0"/>
                <a:cs typeface="Arial" panose="020B0604020202020204" pitchFamily="34" charset="0"/>
              </a:rPr>
              <a:t>Бооцоот таавар, хонжворт сугалааны тухай</a:t>
            </a:r>
          </a:p>
          <a:p>
            <a:pPr marL="285750" lvl="0" indent="-285750" algn="just" defTabSz="666750">
              <a:lnSpc>
                <a:spcPct val="90000"/>
              </a:lnSpc>
              <a:spcBef>
                <a:spcPct val="0"/>
              </a:spcBef>
              <a:spcAft>
                <a:spcPct val="35000"/>
              </a:spcAft>
              <a:buFontTx/>
              <a:buChar char="-"/>
            </a:pPr>
            <a:r>
              <a:rPr lang="x-none" sz="1700" dirty="0">
                <a:effectLst/>
                <a:latin typeface="Arial" panose="020B0604020202020204" pitchFamily="34" charset="0"/>
                <a:cs typeface="Arial" panose="020B0604020202020204" pitchFamily="34" charset="0"/>
              </a:rPr>
              <a:t>Бооцоот морин уралдааны тухай</a:t>
            </a:r>
          </a:p>
        </p:txBody>
      </p:sp>
      <p:cxnSp>
        <p:nvCxnSpPr>
          <p:cNvPr id="12" name="Straight Connector 11">
            <a:extLst>
              <a:ext uri="{FF2B5EF4-FFF2-40B4-BE49-F238E27FC236}">
                <a16:creationId xmlns:a16="http://schemas.microsoft.com/office/drawing/2014/main" id="{65919079-21FE-AE4E-B6F1-C8827918A185}"/>
              </a:ext>
            </a:extLst>
          </p:cNvPr>
          <p:cNvCxnSpPr>
            <a:cxnSpLocks/>
          </p:cNvCxnSpPr>
          <p:nvPr/>
        </p:nvCxnSpPr>
        <p:spPr>
          <a:xfrm>
            <a:off x="6915128" y="1862838"/>
            <a:ext cx="0" cy="4289367"/>
          </a:xfrm>
          <a:prstGeom prst="line">
            <a:avLst/>
          </a:prstGeom>
          <a:ln>
            <a:solidFill>
              <a:schemeClr val="accent4"/>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967955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5"/>
                                        </p:tgtEl>
                                        <p:attrNameLst>
                                          <p:attrName>style.visibility</p:attrName>
                                        </p:attrNameLst>
                                      </p:cBhvr>
                                      <p:to>
                                        <p:strVal val="visible"/>
                                      </p:to>
                                    </p:set>
                                    <p:animEffect transition="in" filter="wipe(left)">
                                      <p:cBhvr>
                                        <p:cTn id="7" dur="250"/>
                                        <p:tgtEl>
                                          <p:spTgt spid="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0EE67E2-C58A-470B-8C85-4640DD0E6EB7}"/>
              </a:ext>
            </a:extLst>
          </p:cNvPr>
          <p:cNvSpPr/>
          <p:nvPr/>
        </p:nvSpPr>
        <p:spPr>
          <a:xfrm>
            <a:off x="0" y="72135"/>
            <a:ext cx="12192000" cy="6858000"/>
          </a:xfrm>
          <a:prstGeom prst="rect">
            <a:avLst/>
          </a:prstGeom>
          <a:solidFill>
            <a:srgbClr val="1E2446"/>
          </a:solidFill>
          <a:ln w="1270"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dirty="0">
              <a:solidFill>
                <a:srgbClr val="1E2446"/>
              </a:solidFill>
            </a:endParaRPr>
          </a:p>
        </p:txBody>
      </p:sp>
      <p:sp>
        <p:nvSpPr>
          <p:cNvPr id="10" name="Rectangle: Rounded Corners 9">
            <a:extLst>
              <a:ext uri="{FF2B5EF4-FFF2-40B4-BE49-F238E27FC236}">
                <a16:creationId xmlns:a16="http://schemas.microsoft.com/office/drawing/2014/main" id="{B9BC3909-0E78-49F5-958A-1375AE1BA965}"/>
              </a:ext>
            </a:extLst>
          </p:cNvPr>
          <p:cNvSpPr/>
          <p:nvPr/>
        </p:nvSpPr>
        <p:spPr>
          <a:xfrm>
            <a:off x="1162051" y="1465896"/>
            <a:ext cx="9867899" cy="1485900"/>
          </a:xfrm>
          <a:prstGeom prst="roundRect">
            <a:avLst>
              <a:gd name="adj" fmla="val 8211"/>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D0A42AE0-C239-4471-965C-C55DA07A11C9}"/>
              </a:ext>
            </a:extLst>
          </p:cNvPr>
          <p:cNvSpPr/>
          <p:nvPr/>
        </p:nvSpPr>
        <p:spPr>
          <a:xfrm>
            <a:off x="3530600" y="1208609"/>
            <a:ext cx="5130800" cy="4616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963F2B89-25E5-48E9-A4BD-75D73D379630}"/>
              </a:ext>
            </a:extLst>
          </p:cNvPr>
          <p:cNvSpPr txBox="1"/>
          <p:nvPr/>
        </p:nvSpPr>
        <p:spPr>
          <a:xfrm>
            <a:off x="3108960" y="1208609"/>
            <a:ext cx="5974080" cy="461665"/>
          </a:xfrm>
          <a:prstGeom prst="rect">
            <a:avLst/>
          </a:prstGeom>
          <a:noFill/>
        </p:spPr>
        <p:txBody>
          <a:bodyPr wrap="square">
            <a:spAutoFit/>
          </a:bodyPr>
          <a:lstStyle/>
          <a:p>
            <a:pPr algn="ctr"/>
            <a:r>
              <a:rPr lang="mn-MN" sz="2400" b="1" dirty="0">
                <a:solidFill>
                  <a:srgbClr val="1E2446"/>
                </a:solidFill>
                <a:latin typeface="Arial" panose="020B0604020202020204" pitchFamily="34" charset="0"/>
                <a:cs typeface="Arial" panose="020B0604020202020204" pitchFamily="34" charset="0"/>
              </a:rPr>
              <a:t>ЗӨВШӨӨРӨЛ</a:t>
            </a:r>
            <a:endParaRPr lang="en-US" sz="2400" b="1" dirty="0">
              <a:solidFill>
                <a:srgbClr val="1E2446"/>
              </a:solidFill>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E76D9AE0-7AA5-4EF4-B8D3-319D52F658FE}"/>
              </a:ext>
            </a:extLst>
          </p:cNvPr>
          <p:cNvSpPr txBox="1"/>
          <p:nvPr/>
        </p:nvSpPr>
        <p:spPr>
          <a:xfrm>
            <a:off x="1327150" y="1754635"/>
            <a:ext cx="9702800" cy="830997"/>
          </a:xfrm>
          <a:prstGeom prst="rect">
            <a:avLst/>
          </a:prstGeom>
          <a:noFill/>
        </p:spPr>
        <p:txBody>
          <a:bodyPr wrap="square">
            <a:spAutoFit/>
          </a:bodyPr>
          <a:lstStyle/>
          <a:p>
            <a:pPr lvl="0" algn="ctr">
              <a:defRPr/>
            </a:pPr>
            <a:r>
              <a:rPr lang="mn-MN" sz="1600" dirty="0">
                <a:solidFill>
                  <a:schemeClr val="bg1"/>
                </a:solidFill>
                <a:latin typeface="Arial" panose="020B0604020202020204" pitchFamily="34" charset="0"/>
                <a:cs typeface="Arial" panose="020B0604020202020204" pitchFamily="34" charset="0"/>
              </a:rPr>
              <a:t>зөвшөөрөл олгох эрх бүхий этгээдээс хуульд заасан хугацаа, нөхцөл, шаардлагын дагуу тодорхой үйл ажиллагааг эрхлүүлэх, эсхүл байгалийн баялаг, төрийн нийтийн өмчийг хязгаартайгаар ашиглуулахаар олгосон эрх</a:t>
            </a:r>
          </a:p>
        </p:txBody>
      </p:sp>
      <p:grpSp>
        <p:nvGrpSpPr>
          <p:cNvPr id="12" name="Group 11">
            <a:extLst>
              <a:ext uri="{FF2B5EF4-FFF2-40B4-BE49-F238E27FC236}">
                <a16:creationId xmlns:a16="http://schemas.microsoft.com/office/drawing/2014/main" id="{C6887580-2187-4F63-9C85-A54F47DEDECA}"/>
              </a:ext>
            </a:extLst>
          </p:cNvPr>
          <p:cNvGrpSpPr/>
          <p:nvPr/>
        </p:nvGrpSpPr>
        <p:grpSpPr>
          <a:xfrm>
            <a:off x="1052126" y="3283000"/>
            <a:ext cx="5720361" cy="3113181"/>
            <a:chOff x="362902" y="1105405"/>
            <a:chExt cx="5080635" cy="265680"/>
          </a:xfrm>
        </p:grpSpPr>
        <p:sp>
          <p:nvSpPr>
            <p:cNvPr id="25" name="Rectangle: Rounded Corners 24">
              <a:extLst>
                <a:ext uri="{FF2B5EF4-FFF2-40B4-BE49-F238E27FC236}">
                  <a16:creationId xmlns:a16="http://schemas.microsoft.com/office/drawing/2014/main" id="{6069ABC9-F050-4E54-B05B-12A9EDAC38BE}"/>
                </a:ext>
              </a:extLst>
            </p:cNvPr>
            <p:cNvSpPr/>
            <p:nvPr/>
          </p:nvSpPr>
          <p:spPr>
            <a:xfrm>
              <a:off x="362902" y="1105405"/>
              <a:ext cx="5080635" cy="265680"/>
            </a:xfrm>
            <a:prstGeom prst="roundRect">
              <a:avLst/>
            </a:prstGeom>
            <a:solidFill>
              <a:srgbClr val="FF9A00"/>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6" name="Rectangle: Rounded Corners 4">
              <a:extLst>
                <a:ext uri="{FF2B5EF4-FFF2-40B4-BE49-F238E27FC236}">
                  <a16:creationId xmlns:a16="http://schemas.microsoft.com/office/drawing/2014/main" id="{B0907F09-E59D-4832-BC54-5759A18D9EBE}"/>
                </a:ext>
              </a:extLst>
            </p:cNvPr>
            <p:cNvSpPr txBox="1"/>
            <p:nvPr/>
          </p:nvSpPr>
          <p:spPr>
            <a:xfrm>
              <a:off x="375872" y="1118374"/>
              <a:ext cx="5054699" cy="239742"/>
            </a:xfrm>
            <a:prstGeom prst="rect">
              <a:avLst/>
            </a:prstGeom>
            <a:ln>
              <a:noFill/>
            </a:ln>
          </p:spPr>
          <p:style>
            <a:lnRef idx="0">
              <a:scrgbClr r="0" g="0" b="0"/>
            </a:lnRef>
            <a:fillRef idx="0">
              <a:scrgbClr r="0" g="0" b="0"/>
            </a:fillRef>
            <a:effectRef idx="0">
              <a:scrgbClr r="0" g="0" b="0"/>
            </a:effectRef>
            <a:fontRef idx="minor">
              <a:schemeClr val="lt1"/>
            </a:fontRef>
          </p:style>
          <p:txBody>
            <a:bodyPr spcFirstLastPara="0" vert="horz" wrap="square" lIns="192036" tIns="0" rIns="192036" bIns="0" numCol="1" spcCol="1270" anchor="ctr" anchorCtr="0">
              <a:noAutofit/>
            </a:bodyPr>
            <a:lstStyle/>
            <a:p>
              <a:pPr marL="0" lvl="0" indent="0" algn="ctr" defTabSz="400050">
                <a:lnSpc>
                  <a:spcPct val="90000"/>
                </a:lnSpc>
                <a:spcBef>
                  <a:spcPct val="0"/>
                </a:spcBef>
                <a:spcAft>
                  <a:spcPct val="35000"/>
                </a:spcAft>
                <a:buNone/>
              </a:pPr>
              <a:endParaRPr lang="en-US" sz="900" kern="1200" dirty="0">
                <a:solidFill>
                  <a:srgbClr val="1E2446"/>
                </a:solidFill>
                <a:latin typeface="Montserrat" pitchFamily="2" charset="0"/>
              </a:endParaRPr>
            </a:p>
          </p:txBody>
        </p:sp>
      </p:grpSp>
      <p:grpSp>
        <p:nvGrpSpPr>
          <p:cNvPr id="16" name="Group 15">
            <a:extLst>
              <a:ext uri="{FF2B5EF4-FFF2-40B4-BE49-F238E27FC236}">
                <a16:creationId xmlns:a16="http://schemas.microsoft.com/office/drawing/2014/main" id="{984504E2-E092-4A93-A32E-3779C15D1CEE}"/>
              </a:ext>
            </a:extLst>
          </p:cNvPr>
          <p:cNvGrpSpPr/>
          <p:nvPr/>
        </p:nvGrpSpPr>
        <p:grpSpPr>
          <a:xfrm>
            <a:off x="6759688" y="3269221"/>
            <a:ext cx="5174679" cy="3140741"/>
            <a:chOff x="83793" y="2633862"/>
            <a:chExt cx="5586608" cy="413607"/>
          </a:xfrm>
        </p:grpSpPr>
        <p:sp>
          <p:nvSpPr>
            <p:cNvPr id="17" name="Rectangle: Rounded Corners 16">
              <a:extLst>
                <a:ext uri="{FF2B5EF4-FFF2-40B4-BE49-F238E27FC236}">
                  <a16:creationId xmlns:a16="http://schemas.microsoft.com/office/drawing/2014/main" id="{697AE8EA-5A85-4886-8EA7-53F1BD21090F}"/>
                </a:ext>
              </a:extLst>
            </p:cNvPr>
            <p:cNvSpPr/>
            <p:nvPr/>
          </p:nvSpPr>
          <p:spPr>
            <a:xfrm>
              <a:off x="336777" y="2633862"/>
              <a:ext cx="5080635" cy="413607"/>
            </a:xfrm>
            <a:prstGeom prst="roundRect">
              <a:avLst/>
            </a:prstGeom>
            <a:solidFill>
              <a:srgbClr val="FF9A00"/>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8" name="Rectangle: Rounded Corners 12">
              <a:extLst>
                <a:ext uri="{FF2B5EF4-FFF2-40B4-BE49-F238E27FC236}">
                  <a16:creationId xmlns:a16="http://schemas.microsoft.com/office/drawing/2014/main" id="{CE01E917-B3B9-4962-A6A8-A7909F69D7D2}"/>
                </a:ext>
              </a:extLst>
            </p:cNvPr>
            <p:cNvSpPr txBox="1"/>
            <p:nvPr/>
          </p:nvSpPr>
          <p:spPr>
            <a:xfrm>
              <a:off x="83793" y="2654053"/>
              <a:ext cx="5586608" cy="373225"/>
            </a:xfrm>
            <a:prstGeom prst="rect">
              <a:avLst/>
            </a:prstGeom>
            <a:ln>
              <a:noFill/>
            </a:ln>
          </p:spPr>
          <p:style>
            <a:lnRef idx="0">
              <a:scrgbClr r="0" g="0" b="0"/>
            </a:lnRef>
            <a:fillRef idx="0">
              <a:scrgbClr r="0" g="0" b="0"/>
            </a:fillRef>
            <a:effectRef idx="0">
              <a:scrgbClr r="0" g="0" b="0"/>
            </a:effectRef>
            <a:fontRef idx="minor">
              <a:schemeClr val="lt1"/>
            </a:fontRef>
          </p:style>
          <p:txBody>
            <a:bodyPr spcFirstLastPara="0" vert="horz" wrap="square" lIns="192036" tIns="0" rIns="192036" bIns="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endParaRPr lang="en-US" sz="900" kern="1200" dirty="0">
                <a:solidFill>
                  <a:srgbClr val="1E2446"/>
                </a:solidFill>
                <a:latin typeface="Montserrat" pitchFamily="2" charset="0"/>
              </a:endParaRPr>
            </a:p>
          </p:txBody>
        </p:sp>
      </p:grpSp>
      <p:sp>
        <p:nvSpPr>
          <p:cNvPr id="4" name="Rectangle 3"/>
          <p:cNvSpPr/>
          <p:nvPr/>
        </p:nvSpPr>
        <p:spPr>
          <a:xfrm>
            <a:off x="1162051" y="3399813"/>
            <a:ext cx="6030902" cy="2862322"/>
          </a:xfrm>
          <a:prstGeom prst="rect">
            <a:avLst/>
          </a:prstGeom>
        </p:spPr>
        <p:txBody>
          <a:bodyPr wrap="square">
            <a:spAutoFit/>
          </a:bodyPr>
          <a:lstStyle/>
          <a:p>
            <a:r>
              <a:rPr lang="mn-MN" b="1" dirty="0">
                <a:latin typeface="Arial" panose="020B0604020202020204" pitchFamily="34" charset="0"/>
                <a:cs typeface="Arial" panose="020B0604020202020204" pitchFamily="34" charset="0"/>
              </a:rPr>
              <a:t>                                         “Тусгай” </a:t>
            </a:r>
          </a:p>
          <a:p>
            <a:r>
              <a:rPr lang="mn-MN" dirty="0">
                <a:latin typeface="Arial" panose="020B0604020202020204" pitchFamily="34" charset="0"/>
                <a:cs typeface="Arial" panose="020B0604020202020204" pitchFamily="34" charset="0"/>
              </a:rPr>
              <a:t>Үндэсний аюулгүй байдал, нийтийн ашиг сонирхол, хүн амын эрүүл мэнд, хүрээлэн байгаа орчин, санхүүгийн тогтвортой байдалд эрсдэл учруулж болзошгүй үйл ажиллагаа, эсхүл тусгай болзол, шаардлагыг хангасны үндсэн дээр хэрэгжүүлэх мэргэжлийн үйл ажиллагаа, эсхүл ашиг олох зорилгоор болон үйлдвэрлэлийн зориулалтаар байгалийн баялаг, төрийн нийтийн өмчийг хязгаартайгаар ашиглуулахад олгоно.</a:t>
            </a:r>
            <a:endParaRPr lang="en-US" dirty="0">
              <a:latin typeface="Arial" panose="020B0604020202020204" pitchFamily="34" charset="0"/>
              <a:cs typeface="Arial" panose="020B0604020202020204" pitchFamily="34" charset="0"/>
            </a:endParaRPr>
          </a:p>
        </p:txBody>
      </p:sp>
      <p:sp>
        <p:nvSpPr>
          <p:cNvPr id="5" name="Rectangle 4"/>
          <p:cNvSpPr/>
          <p:nvPr/>
        </p:nvSpPr>
        <p:spPr>
          <a:xfrm>
            <a:off x="7338981" y="3501135"/>
            <a:ext cx="4016087" cy="2862322"/>
          </a:xfrm>
          <a:prstGeom prst="rect">
            <a:avLst/>
          </a:prstGeom>
        </p:spPr>
        <p:txBody>
          <a:bodyPr wrap="square">
            <a:spAutoFit/>
          </a:bodyPr>
          <a:lstStyle/>
          <a:p>
            <a:r>
              <a:rPr lang="mn-MN" b="1" dirty="0">
                <a:latin typeface="Arial" panose="020B0604020202020204" pitchFamily="34" charset="0"/>
                <a:cs typeface="Arial" panose="020B0604020202020204" pitchFamily="34" charset="0"/>
              </a:rPr>
              <a:t>                        “Энгийн” </a:t>
            </a:r>
          </a:p>
          <a:p>
            <a:r>
              <a:rPr lang="mn-MN" dirty="0">
                <a:latin typeface="Arial" panose="020B0604020202020204" pitchFamily="34" charset="0"/>
                <a:cs typeface="Arial" panose="020B0604020202020204" pitchFamily="34" charset="0"/>
              </a:rPr>
              <a:t>Нэг удаагийн шинжтэй үйл ажиллагаа, эсхүл тусгай зөвшөөрлийн үндсэн дээр эрхлэх нэмэлт үйл ажиллагаа, эсхүл байгалийн баялаг, төрийн нийтийн өмчийг хязгаартайгаар ахуйн хэрэгцээний зориулалтаар ашиглуулахад олгоно.</a:t>
            </a:r>
            <a:endParaRPr lang="en-US" dirty="0">
              <a:latin typeface="Arial" panose="020B0604020202020204" pitchFamily="34" charset="0"/>
              <a:cs typeface="Arial" panose="020B0604020202020204" pitchFamily="34" charset="0"/>
            </a:endParaRPr>
          </a:p>
          <a:p>
            <a:endParaRPr lang="mn-MN"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459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ppt_w</p:attrName>
                                        </p:attrNameLst>
                                      </p:cBhvr>
                                      <p:tavLst>
                                        <p:tav tm="0">
                                          <p:val>
                                            <p:fltVal val="0"/>
                                          </p:val>
                                        </p:tav>
                                        <p:tav tm="100000">
                                          <p:val>
                                            <p:strVal val="#ppt_w"/>
                                          </p:val>
                                        </p:tav>
                                      </p:tavLst>
                                    </p:anim>
                                    <p:anim calcmode="lin" valueType="num">
                                      <p:cBhvr>
                                        <p:cTn id="8" dur="500" fill="hold"/>
                                        <p:tgtEl>
                                          <p:spTgt spid="12"/>
                                        </p:tgtEl>
                                        <p:attrNameLst>
                                          <p:attrName>ppt_h</p:attrName>
                                        </p:attrNameLst>
                                      </p:cBhvr>
                                      <p:tavLst>
                                        <p:tav tm="0">
                                          <p:val>
                                            <p:fltVal val="0"/>
                                          </p:val>
                                        </p:tav>
                                        <p:tav tm="100000">
                                          <p:val>
                                            <p:strVal val="#ppt_h"/>
                                          </p:val>
                                        </p:tav>
                                      </p:tavLst>
                                    </p:anim>
                                    <p:animEffect transition="in" filter="fade">
                                      <p:cBhvr>
                                        <p:cTn id="9" dur="500"/>
                                        <p:tgtEl>
                                          <p:spTgt spid="12"/>
                                        </p:tgtEl>
                                      </p:cBhvr>
                                    </p:animEffect>
                                  </p:childTnLst>
                                </p:cTn>
                              </p:par>
                              <p:par>
                                <p:cTn id="10" presetID="53" presetClass="entr" presetSubtype="16" fill="hold" nodeType="withEffect">
                                  <p:stCondLst>
                                    <p:cond delay="0"/>
                                  </p:stCondLst>
                                  <p:childTnLst>
                                    <p:set>
                                      <p:cBhvr>
                                        <p:cTn id="11" dur="1" fill="hold">
                                          <p:stCondLst>
                                            <p:cond delay="0"/>
                                          </p:stCondLst>
                                        </p:cTn>
                                        <p:tgtEl>
                                          <p:spTgt spid="16"/>
                                        </p:tgtEl>
                                        <p:attrNameLst>
                                          <p:attrName>style.visibility</p:attrName>
                                        </p:attrNameLst>
                                      </p:cBhvr>
                                      <p:to>
                                        <p:strVal val="visible"/>
                                      </p:to>
                                    </p:set>
                                    <p:anim calcmode="lin" valueType="num">
                                      <p:cBhvr>
                                        <p:cTn id="12" dur="500" fill="hold"/>
                                        <p:tgtEl>
                                          <p:spTgt spid="16"/>
                                        </p:tgtEl>
                                        <p:attrNameLst>
                                          <p:attrName>ppt_w</p:attrName>
                                        </p:attrNameLst>
                                      </p:cBhvr>
                                      <p:tavLst>
                                        <p:tav tm="0">
                                          <p:val>
                                            <p:fltVal val="0"/>
                                          </p:val>
                                        </p:tav>
                                        <p:tav tm="100000">
                                          <p:val>
                                            <p:strVal val="#ppt_w"/>
                                          </p:val>
                                        </p:tav>
                                      </p:tavLst>
                                    </p:anim>
                                    <p:anim calcmode="lin" valueType="num">
                                      <p:cBhvr>
                                        <p:cTn id="13" dur="500" fill="hold"/>
                                        <p:tgtEl>
                                          <p:spTgt spid="16"/>
                                        </p:tgtEl>
                                        <p:attrNameLst>
                                          <p:attrName>ppt_h</p:attrName>
                                        </p:attrNameLst>
                                      </p:cBhvr>
                                      <p:tavLst>
                                        <p:tav tm="0">
                                          <p:val>
                                            <p:fltVal val="0"/>
                                          </p:val>
                                        </p:tav>
                                        <p:tav tm="100000">
                                          <p:val>
                                            <p:strVal val="#ppt_h"/>
                                          </p:val>
                                        </p:tav>
                                      </p:tavLst>
                                    </p:anim>
                                    <p:animEffect transition="in" filter="fade">
                                      <p:cBhvr>
                                        <p:cTn id="14"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8AE31B13-BF71-450B-9DD8-26371576022B}"/>
              </a:ext>
            </a:extLst>
          </p:cNvPr>
          <p:cNvGrpSpPr/>
          <p:nvPr/>
        </p:nvGrpSpPr>
        <p:grpSpPr>
          <a:xfrm>
            <a:off x="15622" y="1658943"/>
            <a:ext cx="4651899" cy="721637"/>
            <a:chOff x="-1" y="2570242"/>
            <a:chExt cx="4651899" cy="721637"/>
          </a:xfrm>
        </p:grpSpPr>
        <p:sp>
          <p:nvSpPr>
            <p:cNvPr id="41" name="Rectangle 40">
              <a:extLst>
                <a:ext uri="{FF2B5EF4-FFF2-40B4-BE49-F238E27FC236}">
                  <a16:creationId xmlns:a16="http://schemas.microsoft.com/office/drawing/2014/main" id="{F092C154-FB1E-40CB-9C21-C976031A126D}"/>
                </a:ext>
              </a:extLst>
            </p:cNvPr>
            <p:cNvSpPr/>
            <p:nvPr/>
          </p:nvSpPr>
          <p:spPr>
            <a:xfrm>
              <a:off x="-1" y="2570242"/>
              <a:ext cx="4651899" cy="721637"/>
            </a:xfrm>
            <a:prstGeom prst="rect">
              <a:avLst/>
            </a:prstGeom>
            <a:solidFill>
              <a:srgbClr val="0F16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59" name="TextBox 58">
              <a:extLst>
                <a:ext uri="{FF2B5EF4-FFF2-40B4-BE49-F238E27FC236}">
                  <a16:creationId xmlns:a16="http://schemas.microsoft.com/office/drawing/2014/main" id="{DB1E9ABC-EA96-4ADD-A86F-9266CC283EDF}"/>
                </a:ext>
              </a:extLst>
            </p:cNvPr>
            <p:cNvSpPr txBox="1"/>
            <p:nvPr/>
          </p:nvSpPr>
          <p:spPr>
            <a:xfrm>
              <a:off x="314325" y="2774094"/>
              <a:ext cx="4114800" cy="313932"/>
            </a:xfrm>
            <a:prstGeom prst="rect">
              <a:avLst/>
            </a:prstGeom>
            <a:noFill/>
          </p:spPr>
          <p:txBody>
            <a:bodyPr wrap="square">
              <a:spAutoFit/>
            </a:bodyPr>
            <a:lstStyle/>
            <a:p>
              <a:pPr marL="0" lvl="0" indent="0" algn="l" defTabSz="666750">
                <a:lnSpc>
                  <a:spcPct val="90000"/>
                </a:lnSpc>
                <a:spcBef>
                  <a:spcPct val="0"/>
                </a:spcBef>
                <a:spcAft>
                  <a:spcPct val="35000"/>
                </a:spcAft>
                <a:buNone/>
              </a:pPr>
              <a:r>
                <a:rPr lang="mn-MN" sz="1600" b="1" dirty="0">
                  <a:solidFill>
                    <a:schemeClr val="bg1"/>
                  </a:solidFill>
                  <a:latin typeface="Arial" panose="020B0604020202020204" pitchFamily="34" charset="0"/>
                  <a:cs typeface="Arial" panose="020B0604020202020204" pitchFamily="34" charset="0"/>
                </a:rPr>
                <a:t>Нийтлэг харилцааг зохицуулна</a:t>
              </a:r>
              <a:r>
                <a:rPr lang="x-none" sz="1600" b="1" dirty="0">
                  <a:solidFill>
                    <a:schemeClr val="bg1"/>
                  </a:solidFill>
                  <a:latin typeface="Arial" panose="020B0604020202020204" pitchFamily="34" charset="0"/>
                  <a:cs typeface="Arial" panose="020B0604020202020204" pitchFamily="34" charset="0"/>
                </a:rPr>
                <a:t>.</a:t>
              </a:r>
              <a:endParaRPr lang="en-US" sz="1600" b="1" kern="1200" dirty="0">
                <a:solidFill>
                  <a:schemeClr val="bg1"/>
                </a:solidFill>
                <a:latin typeface="Arial" panose="020B0604020202020204" pitchFamily="34" charset="0"/>
                <a:cs typeface="Arial" panose="020B0604020202020204" pitchFamily="34" charset="0"/>
              </a:endParaRPr>
            </a:p>
          </p:txBody>
        </p:sp>
      </p:grpSp>
      <p:grpSp>
        <p:nvGrpSpPr>
          <p:cNvPr id="4" name="Group 3">
            <a:extLst>
              <a:ext uri="{FF2B5EF4-FFF2-40B4-BE49-F238E27FC236}">
                <a16:creationId xmlns:a16="http://schemas.microsoft.com/office/drawing/2014/main" id="{F69193DE-1BBA-449C-9620-25AF623C3211}"/>
              </a:ext>
            </a:extLst>
          </p:cNvPr>
          <p:cNvGrpSpPr/>
          <p:nvPr/>
        </p:nvGrpSpPr>
        <p:grpSpPr>
          <a:xfrm>
            <a:off x="31825" y="2435111"/>
            <a:ext cx="4651899" cy="721637"/>
            <a:chOff x="0" y="3349096"/>
            <a:chExt cx="4651899" cy="721637"/>
          </a:xfrm>
        </p:grpSpPr>
        <p:sp>
          <p:nvSpPr>
            <p:cNvPr id="44" name="Rectangle 43">
              <a:extLst>
                <a:ext uri="{FF2B5EF4-FFF2-40B4-BE49-F238E27FC236}">
                  <a16:creationId xmlns:a16="http://schemas.microsoft.com/office/drawing/2014/main" id="{8C99B284-29DF-4447-B641-DE409732A5FF}"/>
                </a:ext>
              </a:extLst>
            </p:cNvPr>
            <p:cNvSpPr/>
            <p:nvPr/>
          </p:nvSpPr>
          <p:spPr>
            <a:xfrm>
              <a:off x="0" y="3349096"/>
              <a:ext cx="4651899" cy="721637"/>
            </a:xfrm>
            <a:prstGeom prst="rect">
              <a:avLst/>
            </a:prstGeom>
            <a:solidFill>
              <a:srgbClr val="0F16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60" name="TextBox 59">
              <a:extLst>
                <a:ext uri="{FF2B5EF4-FFF2-40B4-BE49-F238E27FC236}">
                  <a16:creationId xmlns:a16="http://schemas.microsoft.com/office/drawing/2014/main" id="{CE391934-D4BB-4F09-B494-797C7AEF298F}"/>
                </a:ext>
              </a:extLst>
            </p:cNvPr>
            <p:cNvSpPr txBox="1"/>
            <p:nvPr/>
          </p:nvSpPr>
          <p:spPr>
            <a:xfrm>
              <a:off x="314325" y="3442149"/>
              <a:ext cx="4114800" cy="535531"/>
            </a:xfrm>
            <a:prstGeom prst="rect">
              <a:avLst/>
            </a:prstGeom>
            <a:noFill/>
          </p:spPr>
          <p:txBody>
            <a:bodyPr wrap="square">
              <a:spAutoFit/>
            </a:bodyPr>
            <a:lstStyle/>
            <a:p>
              <a:pPr marL="0" lvl="0" indent="0" algn="l" defTabSz="666750">
                <a:lnSpc>
                  <a:spcPct val="90000"/>
                </a:lnSpc>
                <a:spcBef>
                  <a:spcPct val="0"/>
                </a:spcBef>
                <a:spcAft>
                  <a:spcPct val="35000"/>
                </a:spcAft>
                <a:buNone/>
              </a:pPr>
              <a:r>
                <a:rPr lang="mn-MN" sz="1600" b="1" dirty="0">
                  <a:solidFill>
                    <a:schemeClr val="bg1"/>
                  </a:solidFill>
                  <a:latin typeface="Arial" panose="020B0604020202020204" pitchFamily="34" charset="0"/>
                  <a:cs typeface="Arial" panose="020B0604020202020204" pitchFamily="34" charset="0"/>
                </a:rPr>
                <a:t>Тухайн зөвшөөрлөөс шалтгаалж онцлог харилцааг хуульдаа тусгах</a:t>
              </a:r>
              <a:endParaRPr lang="mn-MN" sz="1600" b="1" kern="1200" dirty="0">
                <a:solidFill>
                  <a:schemeClr val="bg1"/>
                </a:solidFill>
                <a:latin typeface="Arial" panose="020B0604020202020204" pitchFamily="34" charset="0"/>
                <a:cs typeface="Arial" panose="020B0604020202020204" pitchFamily="34" charset="0"/>
              </a:endParaRPr>
            </a:p>
          </p:txBody>
        </p:sp>
      </p:grpSp>
      <p:grpSp>
        <p:nvGrpSpPr>
          <p:cNvPr id="5" name="Group 4">
            <a:extLst>
              <a:ext uri="{FF2B5EF4-FFF2-40B4-BE49-F238E27FC236}">
                <a16:creationId xmlns:a16="http://schemas.microsoft.com/office/drawing/2014/main" id="{9D42C483-EBA6-4C37-8F6D-B6F682C55951}"/>
              </a:ext>
            </a:extLst>
          </p:cNvPr>
          <p:cNvGrpSpPr/>
          <p:nvPr/>
        </p:nvGrpSpPr>
        <p:grpSpPr>
          <a:xfrm>
            <a:off x="27186" y="3201988"/>
            <a:ext cx="4651899" cy="721637"/>
            <a:chOff x="1" y="4127951"/>
            <a:chExt cx="4651899" cy="721637"/>
          </a:xfrm>
        </p:grpSpPr>
        <p:sp>
          <p:nvSpPr>
            <p:cNvPr id="45" name="Rectangle 44">
              <a:extLst>
                <a:ext uri="{FF2B5EF4-FFF2-40B4-BE49-F238E27FC236}">
                  <a16:creationId xmlns:a16="http://schemas.microsoft.com/office/drawing/2014/main" id="{E181B9A1-980E-4946-B4B5-260CF4A26195}"/>
                </a:ext>
              </a:extLst>
            </p:cNvPr>
            <p:cNvSpPr/>
            <p:nvPr/>
          </p:nvSpPr>
          <p:spPr>
            <a:xfrm>
              <a:off x="1" y="4127951"/>
              <a:ext cx="4651899" cy="721637"/>
            </a:xfrm>
            <a:prstGeom prst="rect">
              <a:avLst/>
            </a:prstGeom>
            <a:solidFill>
              <a:srgbClr val="0F16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61" name="TextBox 60">
              <a:extLst>
                <a:ext uri="{FF2B5EF4-FFF2-40B4-BE49-F238E27FC236}">
                  <a16:creationId xmlns:a16="http://schemas.microsoft.com/office/drawing/2014/main" id="{E352DC67-011B-453B-87E4-A8A6CB494164}"/>
                </a:ext>
              </a:extLst>
            </p:cNvPr>
            <p:cNvSpPr txBox="1"/>
            <p:nvPr/>
          </p:nvSpPr>
          <p:spPr>
            <a:xfrm>
              <a:off x="373105" y="4221003"/>
              <a:ext cx="3849302" cy="535531"/>
            </a:xfrm>
            <a:prstGeom prst="rect">
              <a:avLst/>
            </a:prstGeom>
            <a:noFill/>
          </p:spPr>
          <p:txBody>
            <a:bodyPr wrap="square">
              <a:spAutoFit/>
            </a:bodyPr>
            <a:lstStyle/>
            <a:p>
              <a:pPr marL="0" lvl="0" indent="0" algn="l" defTabSz="666750">
                <a:lnSpc>
                  <a:spcPct val="90000"/>
                </a:lnSpc>
                <a:spcBef>
                  <a:spcPct val="0"/>
                </a:spcBef>
                <a:spcAft>
                  <a:spcPct val="35000"/>
                </a:spcAft>
                <a:buNone/>
              </a:pPr>
              <a:r>
                <a:rPr lang="mn-MN" sz="1600" b="1" dirty="0">
                  <a:solidFill>
                    <a:schemeClr val="bg1"/>
                  </a:solidFill>
                  <a:latin typeface="Arial" panose="020B0604020202020204" pitchFamily="34" charset="0"/>
                  <a:cs typeface="Arial" panose="020B0604020202020204" pitchFamily="34" charset="0"/>
                </a:rPr>
                <a:t>Энэ хуулиас гадуу</a:t>
              </a:r>
              <a:r>
                <a:rPr lang="x-none" sz="1600" b="1" dirty="0">
                  <a:solidFill>
                    <a:schemeClr val="bg1"/>
                  </a:solidFill>
                  <a:latin typeface="Arial" panose="020B0604020202020204" pitchFamily="34" charset="0"/>
                  <a:cs typeface="Arial" panose="020B0604020202020204" pitchFamily="34" charset="0"/>
                </a:rPr>
                <a:t>р</a:t>
              </a:r>
              <a:r>
                <a:rPr lang="mn-MN" sz="1600" b="1" dirty="0">
                  <a:solidFill>
                    <a:schemeClr val="bg1"/>
                  </a:solidFill>
                  <a:latin typeface="Arial" panose="020B0604020202020204" pitchFamily="34" charset="0"/>
                  <a:cs typeface="Arial" panose="020B0604020202020204" pitchFamily="34" charset="0"/>
                </a:rPr>
                <a:t> задалж</a:t>
              </a:r>
              <a:r>
                <a:rPr lang="x-none" sz="1600" b="1" dirty="0">
                  <a:solidFill>
                    <a:schemeClr val="bg1"/>
                  </a:solidFill>
                  <a:latin typeface="Arial" panose="020B0604020202020204" pitchFamily="34" charset="0"/>
                  <a:cs typeface="Arial" panose="020B0604020202020204" pitchFamily="34" charset="0"/>
                </a:rPr>
                <a:t>, хувааж,</a:t>
              </a:r>
              <a:r>
                <a:rPr lang="mn-MN" sz="1600" b="1" dirty="0">
                  <a:solidFill>
                    <a:schemeClr val="bg1"/>
                  </a:solidFill>
                  <a:latin typeface="Arial" panose="020B0604020202020204" pitchFamily="34" charset="0"/>
                  <a:cs typeface="Arial" panose="020B0604020202020204" pitchFamily="34" charset="0"/>
                </a:rPr>
                <a:t> нэмж болохгүй</a:t>
              </a:r>
              <a:r>
                <a:rPr lang="x-none" sz="1600" b="1" dirty="0">
                  <a:solidFill>
                    <a:schemeClr val="bg1"/>
                  </a:solidFill>
                  <a:latin typeface="Arial" panose="020B0604020202020204" pitchFamily="34" charset="0"/>
                  <a:cs typeface="Arial" panose="020B0604020202020204" pitchFamily="34" charset="0"/>
                </a:rPr>
                <a:t>.</a:t>
              </a:r>
              <a:endParaRPr lang="mn-MN" sz="1600" b="1" kern="1200" dirty="0">
                <a:solidFill>
                  <a:schemeClr val="bg1"/>
                </a:solidFill>
                <a:latin typeface="Arial" panose="020B0604020202020204" pitchFamily="34" charset="0"/>
                <a:cs typeface="Arial" panose="020B0604020202020204" pitchFamily="34" charset="0"/>
              </a:endParaRPr>
            </a:p>
          </p:txBody>
        </p:sp>
      </p:grpSp>
      <p:grpSp>
        <p:nvGrpSpPr>
          <p:cNvPr id="8" name="Group 7">
            <a:extLst>
              <a:ext uri="{FF2B5EF4-FFF2-40B4-BE49-F238E27FC236}">
                <a16:creationId xmlns:a16="http://schemas.microsoft.com/office/drawing/2014/main" id="{C21AC0D9-E47F-4979-BE90-A820B3DBDF99}"/>
              </a:ext>
            </a:extLst>
          </p:cNvPr>
          <p:cNvGrpSpPr/>
          <p:nvPr/>
        </p:nvGrpSpPr>
        <p:grpSpPr>
          <a:xfrm>
            <a:off x="0" y="3980465"/>
            <a:ext cx="4651899" cy="764568"/>
            <a:chOff x="2" y="4906805"/>
            <a:chExt cx="4651899" cy="764568"/>
          </a:xfrm>
        </p:grpSpPr>
        <p:sp>
          <p:nvSpPr>
            <p:cNvPr id="46" name="Rectangle 45">
              <a:extLst>
                <a:ext uri="{FF2B5EF4-FFF2-40B4-BE49-F238E27FC236}">
                  <a16:creationId xmlns:a16="http://schemas.microsoft.com/office/drawing/2014/main" id="{8543E2C9-F02C-492B-B077-3D2FE02F5791}"/>
                </a:ext>
              </a:extLst>
            </p:cNvPr>
            <p:cNvSpPr/>
            <p:nvPr/>
          </p:nvSpPr>
          <p:spPr>
            <a:xfrm>
              <a:off x="2" y="4906805"/>
              <a:ext cx="4651899" cy="721637"/>
            </a:xfrm>
            <a:prstGeom prst="rect">
              <a:avLst/>
            </a:prstGeom>
            <a:solidFill>
              <a:srgbClr val="0F16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62" name="TextBox 61">
              <a:extLst>
                <a:ext uri="{FF2B5EF4-FFF2-40B4-BE49-F238E27FC236}">
                  <a16:creationId xmlns:a16="http://schemas.microsoft.com/office/drawing/2014/main" id="{FC278D3C-A732-4949-BB77-1BC70C03C97E}"/>
                </a:ext>
              </a:extLst>
            </p:cNvPr>
            <p:cNvSpPr txBox="1"/>
            <p:nvPr/>
          </p:nvSpPr>
          <p:spPr>
            <a:xfrm>
              <a:off x="329239" y="4914243"/>
              <a:ext cx="4114800" cy="757130"/>
            </a:xfrm>
            <a:prstGeom prst="rect">
              <a:avLst/>
            </a:prstGeom>
            <a:noFill/>
          </p:spPr>
          <p:txBody>
            <a:bodyPr wrap="square">
              <a:spAutoFit/>
            </a:bodyPr>
            <a:lstStyle/>
            <a:p>
              <a:pPr marL="0" lvl="0" indent="0" algn="l" defTabSz="666750">
                <a:lnSpc>
                  <a:spcPct val="90000"/>
                </a:lnSpc>
                <a:spcBef>
                  <a:spcPct val="0"/>
                </a:spcBef>
                <a:spcAft>
                  <a:spcPct val="35000"/>
                </a:spcAft>
                <a:buNone/>
              </a:pPr>
              <a:r>
                <a:rPr lang="x-none" sz="1600" b="1" dirty="0">
                  <a:solidFill>
                    <a:schemeClr val="bg1"/>
                  </a:solidFill>
                  <a:latin typeface="Arial" panose="020B0604020202020204" pitchFamily="34" charset="0"/>
                  <a:cs typeface="Arial" panose="020B0604020202020204" pitchFamily="34" charset="0"/>
                </a:rPr>
                <a:t>Олгох, сунгах, хүчингүй болгох х</a:t>
              </a:r>
              <a:r>
                <a:rPr lang="mn-MN" sz="1600" b="1" dirty="0">
                  <a:solidFill>
                    <a:schemeClr val="bg1"/>
                  </a:solidFill>
                  <a:latin typeface="Arial" panose="020B0604020202020204" pitchFamily="34" charset="0"/>
                  <a:cs typeface="Arial" panose="020B0604020202020204" pitchFamily="34" charset="0"/>
                </a:rPr>
                <a:t>арилцааг захирга</a:t>
              </a:r>
              <a:r>
                <a:rPr lang="x-none" sz="1600" b="1" dirty="0">
                  <a:solidFill>
                    <a:schemeClr val="bg1"/>
                  </a:solidFill>
                  <a:latin typeface="Arial" panose="020B0604020202020204" pitchFamily="34" charset="0"/>
                  <a:cs typeface="Arial" panose="020B0604020202020204" pitchFamily="34" charset="0"/>
                </a:rPr>
                <a:t>а</a:t>
              </a:r>
              <a:r>
                <a:rPr lang="mn-MN" sz="1600" b="1" dirty="0">
                  <a:solidFill>
                    <a:schemeClr val="bg1"/>
                  </a:solidFill>
                  <a:latin typeface="Arial" panose="020B0604020202020204" pitchFamily="34" charset="0"/>
                  <a:cs typeface="Arial" panose="020B0604020202020204" pitchFamily="34" charset="0"/>
                </a:rPr>
                <a:t>ны хэм хэмжээний актаар зохицуулахгүй</a:t>
              </a:r>
              <a:r>
                <a:rPr lang="x-none" sz="1600" b="1" dirty="0">
                  <a:solidFill>
                    <a:schemeClr val="bg1"/>
                  </a:solidFill>
                  <a:latin typeface="Arial" panose="020B0604020202020204" pitchFamily="34" charset="0"/>
                  <a:cs typeface="Arial" panose="020B0604020202020204" pitchFamily="34" charset="0"/>
                </a:rPr>
                <a:t>.</a:t>
              </a:r>
              <a:endParaRPr lang="mn-MN" sz="1600" b="1" kern="1200" dirty="0">
                <a:solidFill>
                  <a:schemeClr val="bg1"/>
                </a:solidFill>
                <a:latin typeface="Arial" panose="020B0604020202020204" pitchFamily="34" charset="0"/>
                <a:cs typeface="Arial" panose="020B0604020202020204" pitchFamily="34" charset="0"/>
              </a:endParaRPr>
            </a:p>
          </p:txBody>
        </p:sp>
      </p:grpSp>
      <p:grpSp>
        <p:nvGrpSpPr>
          <p:cNvPr id="9" name="Group 8">
            <a:extLst>
              <a:ext uri="{FF2B5EF4-FFF2-40B4-BE49-F238E27FC236}">
                <a16:creationId xmlns:a16="http://schemas.microsoft.com/office/drawing/2014/main" id="{BB9460A5-AE98-4E55-8BFE-3893CDD3D018}"/>
              </a:ext>
            </a:extLst>
          </p:cNvPr>
          <p:cNvGrpSpPr/>
          <p:nvPr/>
        </p:nvGrpSpPr>
        <p:grpSpPr>
          <a:xfrm>
            <a:off x="7487711" y="1655064"/>
            <a:ext cx="4733087" cy="721637"/>
            <a:chOff x="7540101" y="2570242"/>
            <a:chExt cx="4651899" cy="721637"/>
          </a:xfrm>
        </p:grpSpPr>
        <p:sp>
          <p:nvSpPr>
            <p:cNvPr id="47" name="Rectangle 46">
              <a:extLst>
                <a:ext uri="{FF2B5EF4-FFF2-40B4-BE49-F238E27FC236}">
                  <a16:creationId xmlns:a16="http://schemas.microsoft.com/office/drawing/2014/main" id="{8F377272-B55F-4F6B-8BFB-8A0D55658A01}"/>
                </a:ext>
              </a:extLst>
            </p:cNvPr>
            <p:cNvSpPr/>
            <p:nvPr/>
          </p:nvSpPr>
          <p:spPr>
            <a:xfrm>
              <a:off x="7540101" y="2570242"/>
              <a:ext cx="4651899" cy="721637"/>
            </a:xfrm>
            <a:prstGeom prst="rect">
              <a:avLst/>
            </a:prstGeom>
            <a:solidFill>
              <a:srgbClr val="0F16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63" name="TextBox 62">
              <a:extLst>
                <a:ext uri="{FF2B5EF4-FFF2-40B4-BE49-F238E27FC236}">
                  <a16:creationId xmlns:a16="http://schemas.microsoft.com/office/drawing/2014/main" id="{1C7891E3-9D6A-4DAF-8065-76F170B48D23}"/>
                </a:ext>
              </a:extLst>
            </p:cNvPr>
            <p:cNvSpPr txBox="1"/>
            <p:nvPr/>
          </p:nvSpPr>
          <p:spPr>
            <a:xfrm>
              <a:off x="7745994" y="2694445"/>
              <a:ext cx="4114800" cy="535531"/>
            </a:xfrm>
            <a:prstGeom prst="rect">
              <a:avLst/>
            </a:prstGeom>
            <a:noFill/>
          </p:spPr>
          <p:txBody>
            <a:bodyPr wrap="square">
              <a:spAutoFit/>
            </a:bodyPr>
            <a:lstStyle/>
            <a:p>
              <a:pPr marL="0" lvl="0" indent="0" defTabSz="666750">
                <a:lnSpc>
                  <a:spcPct val="90000"/>
                </a:lnSpc>
                <a:spcBef>
                  <a:spcPct val="0"/>
                </a:spcBef>
                <a:spcAft>
                  <a:spcPct val="35000"/>
                </a:spcAft>
                <a:buNone/>
              </a:pPr>
              <a:r>
                <a:rPr lang="mn-MN" sz="1600" b="1" kern="1200" dirty="0">
                  <a:solidFill>
                    <a:schemeClr val="bg1"/>
                  </a:solidFill>
                  <a:latin typeface="Arial" panose="020B0604020202020204" pitchFamily="34" charset="0"/>
                  <a:cs typeface="Arial" panose="020B0604020202020204" pitchFamily="34" charset="0"/>
                </a:rPr>
                <a:t>Хуульд</a:t>
              </a:r>
              <a:r>
                <a:rPr lang="x-none" sz="1600" b="1" kern="1200" dirty="0">
                  <a:solidFill>
                    <a:schemeClr val="bg1"/>
                  </a:solidFill>
                  <a:latin typeface="Arial" panose="020B0604020202020204" pitchFamily="34" charset="0"/>
                  <a:cs typeface="Arial" panose="020B0604020202020204" pitchFamily="34" charset="0"/>
                </a:rPr>
                <a:t> заасан </a:t>
              </a:r>
              <a:r>
                <a:rPr lang="mn-MN" sz="1600" b="1" kern="1200" dirty="0">
                  <a:solidFill>
                    <a:schemeClr val="bg1"/>
                  </a:solidFill>
                  <a:latin typeface="Arial" panose="020B0604020202020204" pitchFamily="34" charset="0"/>
                  <a:cs typeface="Arial" panose="020B0604020202020204" pitchFamily="34" charset="0"/>
                </a:rPr>
                <a:t>бол</a:t>
              </a:r>
              <a:r>
                <a:rPr lang="x-none" sz="1600" b="1" dirty="0">
                  <a:solidFill>
                    <a:schemeClr val="bg1"/>
                  </a:solidFill>
                  <a:latin typeface="Arial" panose="020B0604020202020204" pitchFamily="34" charset="0"/>
                  <a:cs typeface="Arial" panose="020B0604020202020204" pitchFamily="34" charset="0"/>
                </a:rPr>
                <a:t> нарийвчлан зохицуулна.</a:t>
              </a:r>
              <a:endParaRPr lang="mn-MN" sz="1600" b="1" kern="1200" dirty="0">
                <a:solidFill>
                  <a:schemeClr val="bg1"/>
                </a:solidFill>
                <a:latin typeface="Arial" panose="020B0604020202020204" pitchFamily="34" charset="0"/>
                <a:cs typeface="Arial" panose="020B0604020202020204" pitchFamily="34" charset="0"/>
              </a:endParaRPr>
            </a:p>
          </p:txBody>
        </p:sp>
      </p:grpSp>
      <p:grpSp>
        <p:nvGrpSpPr>
          <p:cNvPr id="10" name="Group 9">
            <a:extLst>
              <a:ext uri="{FF2B5EF4-FFF2-40B4-BE49-F238E27FC236}">
                <a16:creationId xmlns:a16="http://schemas.microsoft.com/office/drawing/2014/main" id="{5FE8EE21-373E-4F82-B297-BC820E5B63D5}"/>
              </a:ext>
            </a:extLst>
          </p:cNvPr>
          <p:cNvGrpSpPr/>
          <p:nvPr/>
        </p:nvGrpSpPr>
        <p:grpSpPr>
          <a:xfrm>
            <a:off x="7568899" y="2434761"/>
            <a:ext cx="4651899" cy="721637"/>
            <a:chOff x="7647284" y="3360737"/>
            <a:chExt cx="4651899" cy="721637"/>
          </a:xfrm>
        </p:grpSpPr>
        <p:sp>
          <p:nvSpPr>
            <p:cNvPr id="48" name="Rectangle 47">
              <a:extLst>
                <a:ext uri="{FF2B5EF4-FFF2-40B4-BE49-F238E27FC236}">
                  <a16:creationId xmlns:a16="http://schemas.microsoft.com/office/drawing/2014/main" id="{6A0CE483-A2DB-453E-B66A-0AECC8507155}"/>
                </a:ext>
              </a:extLst>
            </p:cNvPr>
            <p:cNvSpPr/>
            <p:nvPr/>
          </p:nvSpPr>
          <p:spPr>
            <a:xfrm>
              <a:off x="7647284" y="3360737"/>
              <a:ext cx="4651899" cy="721637"/>
            </a:xfrm>
            <a:prstGeom prst="rect">
              <a:avLst/>
            </a:prstGeom>
            <a:solidFill>
              <a:srgbClr val="0F16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mn-MN" b="1" dirty="0">
                  <a:latin typeface="Arial" panose="020B0604020202020204" pitchFamily="34" charset="0"/>
                  <a:cs typeface="Arial" panose="020B0604020202020204" pitchFamily="34" charset="0"/>
                </a:rPr>
                <a:t>Энэ хуулийн жагсаалтад нэмэх замаар</a:t>
              </a:r>
              <a:r>
                <a:rPr lang="x-none" b="1" dirty="0">
                  <a:latin typeface="Arial" panose="020B0604020202020204" pitchFamily="34" charset="0"/>
                  <a:cs typeface="Arial" panose="020B0604020202020204" pitchFamily="34" charset="0"/>
                </a:rPr>
                <a:t> шинэ  зөвшөөрөл бий болгоно.</a:t>
              </a:r>
              <a:r>
                <a:rPr lang="mn-MN" b="1" dirty="0">
                  <a:latin typeface="Arial" panose="020B0604020202020204" pitchFamily="34" charset="0"/>
                  <a:cs typeface="Arial" panose="020B0604020202020204" pitchFamily="34" charset="0"/>
                </a:rPr>
                <a:t> </a:t>
              </a:r>
              <a:endParaRPr lang="en-US" b="1" dirty="0">
                <a:latin typeface="Arial" panose="020B0604020202020204" pitchFamily="34" charset="0"/>
                <a:cs typeface="Arial" panose="020B0604020202020204" pitchFamily="34" charset="0"/>
              </a:endParaRPr>
            </a:p>
          </p:txBody>
        </p:sp>
        <p:sp>
          <p:nvSpPr>
            <p:cNvPr id="64" name="TextBox 63">
              <a:extLst>
                <a:ext uri="{FF2B5EF4-FFF2-40B4-BE49-F238E27FC236}">
                  <a16:creationId xmlns:a16="http://schemas.microsoft.com/office/drawing/2014/main" id="{DB7106E0-1FF0-4BBE-8049-DAAD41CF2579}"/>
                </a:ext>
              </a:extLst>
            </p:cNvPr>
            <p:cNvSpPr txBox="1"/>
            <p:nvPr/>
          </p:nvSpPr>
          <p:spPr>
            <a:xfrm>
              <a:off x="7857262" y="3452719"/>
              <a:ext cx="4114800" cy="313932"/>
            </a:xfrm>
            <a:prstGeom prst="rect">
              <a:avLst/>
            </a:prstGeom>
            <a:noFill/>
          </p:spPr>
          <p:txBody>
            <a:bodyPr wrap="square">
              <a:spAutoFit/>
            </a:bodyPr>
            <a:lstStyle/>
            <a:p>
              <a:pPr marL="0" lvl="0" indent="0" defTabSz="666750">
                <a:lnSpc>
                  <a:spcPct val="90000"/>
                </a:lnSpc>
                <a:spcBef>
                  <a:spcPct val="0"/>
                </a:spcBef>
                <a:spcAft>
                  <a:spcPct val="35000"/>
                </a:spcAft>
                <a:buNone/>
              </a:pPr>
              <a:endParaRPr lang="mn-MN" sz="1600" b="1" kern="1200" dirty="0">
                <a:solidFill>
                  <a:schemeClr val="bg1"/>
                </a:solidFill>
                <a:latin typeface="Arial" panose="020B0604020202020204" pitchFamily="34" charset="0"/>
                <a:cs typeface="Arial" panose="020B0604020202020204" pitchFamily="34" charset="0"/>
              </a:endParaRPr>
            </a:p>
          </p:txBody>
        </p:sp>
      </p:grpSp>
      <p:grpSp>
        <p:nvGrpSpPr>
          <p:cNvPr id="11" name="Group 10">
            <a:extLst>
              <a:ext uri="{FF2B5EF4-FFF2-40B4-BE49-F238E27FC236}">
                <a16:creationId xmlns:a16="http://schemas.microsoft.com/office/drawing/2014/main" id="{2F75E6D0-2E4E-419C-8A9E-D2559870B3CB}"/>
              </a:ext>
            </a:extLst>
          </p:cNvPr>
          <p:cNvGrpSpPr/>
          <p:nvPr/>
        </p:nvGrpSpPr>
        <p:grpSpPr>
          <a:xfrm>
            <a:off x="7540101" y="3221311"/>
            <a:ext cx="4651899" cy="811308"/>
            <a:chOff x="7540103" y="4127951"/>
            <a:chExt cx="4651899" cy="945355"/>
          </a:xfrm>
        </p:grpSpPr>
        <p:sp>
          <p:nvSpPr>
            <p:cNvPr id="49" name="Rectangle 48">
              <a:extLst>
                <a:ext uri="{FF2B5EF4-FFF2-40B4-BE49-F238E27FC236}">
                  <a16:creationId xmlns:a16="http://schemas.microsoft.com/office/drawing/2014/main" id="{4DD27161-C2AB-422C-8A1D-071FC581F48B}"/>
                </a:ext>
              </a:extLst>
            </p:cNvPr>
            <p:cNvSpPr/>
            <p:nvPr/>
          </p:nvSpPr>
          <p:spPr>
            <a:xfrm>
              <a:off x="7540103" y="4127951"/>
              <a:ext cx="4651899" cy="945355"/>
            </a:xfrm>
            <a:prstGeom prst="rect">
              <a:avLst/>
            </a:prstGeom>
            <a:solidFill>
              <a:srgbClr val="0F16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extBox 64">
              <a:extLst>
                <a:ext uri="{FF2B5EF4-FFF2-40B4-BE49-F238E27FC236}">
                  <a16:creationId xmlns:a16="http://schemas.microsoft.com/office/drawing/2014/main" id="{79709251-9045-4337-913D-E3E218D143EF}"/>
                </a:ext>
              </a:extLst>
            </p:cNvPr>
            <p:cNvSpPr txBox="1"/>
            <p:nvPr/>
          </p:nvSpPr>
          <p:spPr>
            <a:xfrm>
              <a:off x="8021988" y="4271706"/>
              <a:ext cx="3849302" cy="313932"/>
            </a:xfrm>
            <a:prstGeom prst="rect">
              <a:avLst/>
            </a:prstGeom>
            <a:noFill/>
          </p:spPr>
          <p:txBody>
            <a:bodyPr wrap="square">
              <a:spAutoFit/>
            </a:bodyPr>
            <a:lstStyle/>
            <a:p>
              <a:pPr marL="0" lvl="0" indent="0" algn="l" defTabSz="666750">
                <a:lnSpc>
                  <a:spcPct val="90000"/>
                </a:lnSpc>
                <a:spcBef>
                  <a:spcPct val="0"/>
                </a:spcBef>
                <a:spcAft>
                  <a:spcPct val="35000"/>
                </a:spcAft>
                <a:buNone/>
              </a:pPr>
              <a:endParaRPr lang="mn-MN" sz="1600" b="1" kern="1200" dirty="0">
                <a:solidFill>
                  <a:schemeClr val="bg1"/>
                </a:solidFill>
                <a:latin typeface="Montserrat" pitchFamily="2" charset="0"/>
              </a:endParaRPr>
            </a:p>
          </p:txBody>
        </p:sp>
      </p:grpSp>
      <p:grpSp>
        <p:nvGrpSpPr>
          <p:cNvPr id="12" name="Group 11">
            <a:extLst>
              <a:ext uri="{FF2B5EF4-FFF2-40B4-BE49-F238E27FC236}">
                <a16:creationId xmlns:a16="http://schemas.microsoft.com/office/drawing/2014/main" id="{BD94D4C5-F0CC-46C2-8C64-AE47D123A2D7}"/>
              </a:ext>
            </a:extLst>
          </p:cNvPr>
          <p:cNvGrpSpPr/>
          <p:nvPr/>
        </p:nvGrpSpPr>
        <p:grpSpPr>
          <a:xfrm>
            <a:off x="34409" y="4764645"/>
            <a:ext cx="4547120" cy="775505"/>
            <a:chOff x="7540104" y="5130524"/>
            <a:chExt cx="4651899" cy="497918"/>
          </a:xfrm>
        </p:grpSpPr>
        <p:sp>
          <p:nvSpPr>
            <p:cNvPr id="50" name="Rectangle 49">
              <a:extLst>
                <a:ext uri="{FF2B5EF4-FFF2-40B4-BE49-F238E27FC236}">
                  <a16:creationId xmlns:a16="http://schemas.microsoft.com/office/drawing/2014/main" id="{B3E63E50-540E-4981-B780-B0DE2F260634}"/>
                </a:ext>
              </a:extLst>
            </p:cNvPr>
            <p:cNvSpPr/>
            <p:nvPr/>
          </p:nvSpPr>
          <p:spPr>
            <a:xfrm>
              <a:off x="7540104" y="5130524"/>
              <a:ext cx="4651899" cy="497918"/>
            </a:xfrm>
            <a:prstGeom prst="rect">
              <a:avLst/>
            </a:prstGeom>
            <a:solidFill>
              <a:srgbClr val="0F16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latin typeface="Arial" panose="020B0604020202020204" pitchFamily="34" charset="0"/>
                <a:cs typeface="Arial" panose="020B0604020202020204" pitchFamily="34" charset="0"/>
              </a:endParaRPr>
            </a:p>
          </p:txBody>
        </p:sp>
        <p:sp>
          <p:nvSpPr>
            <p:cNvPr id="66" name="TextBox 65">
              <a:extLst>
                <a:ext uri="{FF2B5EF4-FFF2-40B4-BE49-F238E27FC236}">
                  <a16:creationId xmlns:a16="http://schemas.microsoft.com/office/drawing/2014/main" id="{43CCBD03-CE47-49A8-9A8B-5052E7B98C35}"/>
                </a:ext>
              </a:extLst>
            </p:cNvPr>
            <p:cNvSpPr txBox="1"/>
            <p:nvPr/>
          </p:nvSpPr>
          <p:spPr>
            <a:xfrm>
              <a:off x="7868161" y="5195529"/>
              <a:ext cx="4189747" cy="313932"/>
            </a:xfrm>
            <a:prstGeom prst="rect">
              <a:avLst/>
            </a:prstGeom>
            <a:noFill/>
          </p:spPr>
          <p:txBody>
            <a:bodyPr wrap="square">
              <a:spAutoFit/>
            </a:bodyPr>
            <a:lstStyle/>
            <a:p>
              <a:pPr marL="0" lvl="0" indent="0" algn="l" defTabSz="666750">
                <a:lnSpc>
                  <a:spcPct val="90000"/>
                </a:lnSpc>
                <a:spcBef>
                  <a:spcPct val="0"/>
                </a:spcBef>
                <a:spcAft>
                  <a:spcPct val="35000"/>
                </a:spcAft>
                <a:buNone/>
              </a:pPr>
              <a:endParaRPr lang="mn-MN" sz="1600" b="1" kern="1200" dirty="0">
                <a:solidFill>
                  <a:schemeClr val="bg1"/>
                </a:solidFill>
                <a:latin typeface="Arial" panose="020B0604020202020204" pitchFamily="34" charset="0"/>
                <a:cs typeface="Arial" panose="020B0604020202020204" pitchFamily="34" charset="0"/>
              </a:endParaRPr>
            </a:p>
          </p:txBody>
        </p:sp>
      </p:grpSp>
      <p:sp>
        <p:nvSpPr>
          <p:cNvPr id="67" name="Rectangle 66">
            <a:extLst>
              <a:ext uri="{FF2B5EF4-FFF2-40B4-BE49-F238E27FC236}">
                <a16:creationId xmlns:a16="http://schemas.microsoft.com/office/drawing/2014/main" id="{80594187-11E3-445D-B716-D76903D1C955}"/>
              </a:ext>
            </a:extLst>
          </p:cNvPr>
          <p:cNvSpPr/>
          <p:nvPr/>
        </p:nvSpPr>
        <p:spPr>
          <a:xfrm>
            <a:off x="-17981" y="13149"/>
            <a:ext cx="209551" cy="6858000"/>
          </a:xfrm>
          <a:prstGeom prst="rect">
            <a:avLst/>
          </a:prstGeom>
          <a:solidFill>
            <a:schemeClr val="bg1">
              <a:alpha val="1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DDE69012-0B0B-4659-86CE-7A9E40FDEBF7}"/>
              </a:ext>
            </a:extLst>
          </p:cNvPr>
          <p:cNvSpPr/>
          <p:nvPr/>
        </p:nvSpPr>
        <p:spPr>
          <a:xfrm>
            <a:off x="12049537" y="20715"/>
            <a:ext cx="142463" cy="6858000"/>
          </a:xfrm>
          <a:prstGeom prst="rect">
            <a:avLst/>
          </a:prstGeom>
          <a:solidFill>
            <a:schemeClr val="bg1">
              <a:alpha val="1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 name="Group 1">
            <a:extLst>
              <a:ext uri="{FF2B5EF4-FFF2-40B4-BE49-F238E27FC236}">
                <a16:creationId xmlns:a16="http://schemas.microsoft.com/office/drawing/2014/main" id="{01F5EB61-1CA4-4A18-9E6E-8245C25314E0}"/>
              </a:ext>
            </a:extLst>
          </p:cNvPr>
          <p:cNvGrpSpPr/>
          <p:nvPr/>
        </p:nvGrpSpPr>
        <p:grpSpPr>
          <a:xfrm>
            <a:off x="4513297" y="1636774"/>
            <a:ext cx="3101484" cy="4724392"/>
            <a:chOff x="4651897" y="2013090"/>
            <a:chExt cx="2888203" cy="4172505"/>
          </a:xfrm>
        </p:grpSpPr>
        <p:sp>
          <p:nvSpPr>
            <p:cNvPr id="54" name="Rectangle: Rounded Corners 53">
              <a:extLst>
                <a:ext uri="{FF2B5EF4-FFF2-40B4-BE49-F238E27FC236}">
                  <a16:creationId xmlns:a16="http://schemas.microsoft.com/office/drawing/2014/main" id="{798AEABC-00FE-4A52-8856-EA47C9B89D21}"/>
                </a:ext>
              </a:extLst>
            </p:cNvPr>
            <p:cNvSpPr/>
            <p:nvPr/>
          </p:nvSpPr>
          <p:spPr>
            <a:xfrm>
              <a:off x="4651897" y="2013090"/>
              <a:ext cx="2888203" cy="4172505"/>
            </a:xfrm>
            <a:prstGeom prst="roundRect">
              <a:avLst>
                <a:gd name="adj" fmla="val 8060"/>
              </a:avLst>
            </a:prstGeom>
            <a:solidFill>
              <a:schemeClr val="bg1"/>
            </a:solidFill>
            <a:ln w="57150">
              <a:solidFill>
                <a:srgbClr val="0F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56" name="TextBox 55">
              <a:extLst>
                <a:ext uri="{FF2B5EF4-FFF2-40B4-BE49-F238E27FC236}">
                  <a16:creationId xmlns:a16="http://schemas.microsoft.com/office/drawing/2014/main" id="{DC34E09D-8FED-4D37-8360-4A09F5C7E608}"/>
                </a:ext>
              </a:extLst>
            </p:cNvPr>
            <p:cNvSpPr txBox="1"/>
            <p:nvPr/>
          </p:nvSpPr>
          <p:spPr>
            <a:xfrm>
              <a:off x="4943229" y="3598096"/>
              <a:ext cx="2192786" cy="1603757"/>
            </a:xfrm>
            <a:prstGeom prst="rect">
              <a:avLst/>
            </a:prstGeom>
            <a:noFill/>
          </p:spPr>
          <p:txBody>
            <a:bodyPr wrap="square">
              <a:spAutoFit/>
            </a:bodyPr>
            <a:lstStyle/>
            <a:p>
              <a:pPr algn="ctr"/>
              <a:r>
                <a:rPr lang="x-none" sz="1600" b="1" dirty="0">
                  <a:latin typeface="Arial" panose="020B0604020202020204" pitchFamily="34" charset="0"/>
                  <a:cs typeface="Arial" panose="020B0604020202020204" pitchFamily="34" charset="0"/>
                </a:rPr>
                <a:t>ЗӨВШӨӨРЛИЙН </a:t>
              </a:r>
              <a:r>
                <a:rPr lang="x-none" sz="1600" b="1">
                  <a:latin typeface="Arial" panose="020B0604020202020204" pitchFamily="34" charset="0"/>
                  <a:cs typeface="Arial" panose="020B0604020202020204" pitchFamily="34" charset="0"/>
                </a:rPr>
                <a:t>ТУХАЙ ХУУЛЬ</a:t>
              </a:r>
              <a:endParaRPr lang="x-none" sz="1600" b="1" dirty="0">
                <a:latin typeface="Arial" panose="020B0604020202020204" pitchFamily="34" charset="0"/>
                <a:cs typeface="Arial" panose="020B0604020202020204" pitchFamily="34" charset="0"/>
              </a:endParaRPr>
            </a:p>
            <a:p>
              <a:pPr algn="ctr"/>
              <a:endParaRPr lang="x-none" sz="1600" b="1" dirty="0">
                <a:latin typeface="Arial" panose="020B0604020202020204" pitchFamily="34" charset="0"/>
                <a:cs typeface="Arial" panose="020B0604020202020204" pitchFamily="34" charset="0"/>
              </a:endParaRPr>
            </a:p>
            <a:p>
              <a:pPr algn="ctr"/>
              <a:endParaRPr lang="x-none" sz="1600" b="1" dirty="0">
                <a:latin typeface="Arial" panose="020B0604020202020204" pitchFamily="34" charset="0"/>
                <a:cs typeface="Arial" panose="020B0604020202020204" pitchFamily="34" charset="0"/>
              </a:endParaRPr>
            </a:p>
            <a:p>
              <a:pPr algn="ctr"/>
              <a:endParaRPr lang="x-none" sz="1600" b="1" dirty="0">
                <a:latin typeface="Arial" panose="020B0604020202020204" pitchFamily="34" charset="0"/>
                <a:cs typeface="Arial" panose="020B0604020202020204" pitchFamily="34" charset="0"/>
              </a:endParaRPr>
            </a:p>
            <a:p>
              <a:pPr algn="ctr"/>
              <a:r>
                <a:rPr lang="mn-MN" sz="1600" b="1" dirty="0">
                  <a:latin typeface="Arial" panose="020B0604020202020204" pitchFamily="34" charset="0"/>
                  <a:cs typeface="Arial" panose="020B0604020202020204" pitchFamily="34" charset="0"/>
                </a:rPr>
                <a:t>Х</a:t>
              </a:r>
              <a:r>
                <a:rPr lang="x-none" sz="1600" b="1" dirty="0">
                  <a:latin typeface="Arial" panose="020B0604020202020204" pitchFamily="34" charset="0"/>
                  <a:cs typeface="Arial" panose="020B0604020202020204" pitchFamily="34" charset="0"/>
                </a:rPr>
                <a:t>үчин төгөлдөр болох 2023.01.01</a:t>
              </a:r>
            </a:p>
          </p:txBody>
        </p:sp>
        <p:pic>
          <p:nvPicPr>
            <p:cNvPr id="57" name="Graphic 56" descr="Scales of justice with solid fill">
              <a:extLst>
                <a:ext uri="{FF2B5EF4-FFF2-40B4-BE49-F238E27FC236}">
                  <a16:creationId xmlns:a16="http://schemas.microsoft.com/office/drawing/2014/main" id="{648C84AE-62FC-4A32-BE03-9D2722411401}"/>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478269" y="2477766"/>
              <a:ext cx="1018012" cy="1018012"/>
            </a:xfrm>
            <a:prstGeom prst="rect">
              <a:avLst/>
            </a:prstGeom>
          </p:spPr>
        </p:pic>
      </p:grpSp>
      <p:sp>
        <p:nvSpPr>
          <p:cNvPr id="7" name="TextBox 6">
            <a:extLst>
              <a:ext uri="{FF2B5EF4-FFF2-40B4-BE49-F238E27FC236}">
                <a16:creationId xmlns:a16="http://schemas.microsoft.com/office/drawing/2014/main" id="{2092341B-5D8D-31F4-79E0-56A93CA1872F}"/>
              </a:ext>
            </a:extLst>
          </p:cNvPr>
          <p:cNvSpPr txBox="1"/>
          <p:nvPr/>
        </p:nvSpPr>
        <p:spPr>
          <a:xfrm>
            <a:off x="7607189" y="3217332"/>
            <a:ext cx="4180461" cy="584775"/>
          </a:xfrm>
          <a:prstGeom prst="rect">
            <a:avLst/>
          </a:prstGeom>
          <a:noFill/>
        </p:spPr>
        <p:txBody>
          <a:bodyPr wrap="square">
            <a:spAutoFit/>
          </a:bodyPr>
          <a:lstStyle/>
          <a:p>
            <a:r>
              <a:rPr lang="mn-MN" sz="1600" b="1" dirty="0">
                <a:solidFill>
                  <a:schemeClr val="bg1"/>
                </a:solidFill>
                <a:latin typeface="Arial" panose="020B0604020202020204" pitchFamily="34" charset="0"/>
                <a:cs typeface="Arial" panose="020B0604020202020204" pitchFamily="34" charset="0"/>
              </a:rPr>
              <a:t>төр өөрт байгаа мэдээллийг иргэн, хуулийн этгээдээс шаардахгүй</a:t>
            </a:r>
            <a:r>
              <a:rPr lang="x-none" sz="1600" b="1" dirty="0">
                <a:solidFill>
                  <a:schemeClr val="bg1"/>
                </a:solidFill>
                <a:latin typeface="Arial" panose="020B0604020202020204" pitchFamily="34" charset="0"/>
                <a:cs typeface="Arial" panose="020B0604020202020204" pitchFamily="34" charset="0"/>
              </a:rPr>
              <a:t>.</a:t>
            </a:r>
            <a:endParaRPr lang="en-US" sz="1600" b="1" dirty="0">
              <a:solidFill>
                <a:schemeClr val="bg1"/>
              </a:solidFill>
              <a:latin typeface="Arial" panose="020B0604020202020204" pitchFamily="34" charset="0"/>
              <a:cs typeface="Arial" panose="020B0604020202020204" pitchFamily="34" charset="0"/>
            </a:endParaRPr>
          </a:p>
        </p:txBody>
      </p:sp>
      <p:grpSp>
        <p:nvGrpSpPr>
          <p:cNvPr id="13" name="Group 12">
            <a:extLst>
              <a:ext uri="{FF2B5EF4-FFF2-40B4-BE49-F238E27FC236}">
                <a16:creationId xmlns:a16="http://schemas.microsoft.com/office/drawing/2014/main" id="{CD6CF5CA-E2DB-6A03-2F49-D477CE62A67C}"/>
              </a:ext>
            </a:extLst>
          </p:cNvPr>
          <p:cNvGrpSpPr/>
          <p:nvPr/>
        </p:nvGrpSpPr>
        <p:grpSpPr>
          <a:xfrm>
            <a:off x="7582245" y="4737679"/>
            <a:ext cx="4638553" cy="721637"/>
            <a:chOff x="7540102" y="3317354"/>
            <a:chExt cx="4651899" cy="721637"/>
          </a:xfrm>
        </p:grpSpPr>
        <p:sp>
          <p:nvSpPr>
            <p:cNvPr id="14" name="Rectangle 13">
              <a:extLst>
                <a:ext uri="{FF2B5EF4-FFF2-40B4-BE49-F238E27FC236}">
                  <a16:creationId xmlns:a16="http://schemas.microsoft.com/office/drawing/2014/main" id="{C5295413-9542-1F7C-1C4D-891F55CDA0CA}"/>
                </a:ext>
              </a:extLst>
            </p:cNvPr>
            <p:cNvSpPr/>
            <p:nvPr/>
          </p:nvSpPr>
          <p:spPr>
            <a:xfrm>
              <a:off x="7540102" y="3317354"/>
              <a:ext cx="4651899" cy="721637"/>
            </a:xfrm>
            <a:prstGeom prst="rect">
              <a:avLst/>
            </a:prstGeom>
            <a:solidFill>
              <a:srgbClr val="0F16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b="1" dirty="0"/>
            </a:p>
          </p:txBody>
        </p:sp>
        <p:sp>
          <p:nvSpPr>
            <p:cNvPr id="15" name="TextBox 14">
              <a:extLst>
                <a:ext uri="{FF2B5EF4-FFF2-40B4-BE49-F238E27FC236}">
                  <a16:creationId xmlns:a16="http://schemas.microsoft.com/office/drawing/2014/main" id="{1FEE676E-BB1D-37E1-45AB-FDA0DFB9EB98}"/>
                </a:ext>
              </a:extLst>
            </p:cNvPr>
            <p:cNvSpPr txBox="1"/>
            <p:nvPr/>
          </p:nvSpPr>
          <p:spPr>
            <a:xfrm>
              <a:off x="7762875" y="3442149"/>
              <a:ext cx="4114800" cy="313932"/>
            </a:xfrm>
            <a:prstGeom prst="rect">
              <a:avLst/>
            </a:prstGeom>
            <a:noFill/>
          </p:spPr>
          <p:txBody>
            <a:bodyPr wrap="square">
              <a:spAutoFit/>
            </a:bodyPr>
            <a:lstStyle/>
            <a:p>
              <a:pPr marL="0" lvl="0" indent="0" defTabSz="666750">
                <a:lnSpc>
                  <a:spcPct val="90000"/>
                </a:lnSpc>
                <a:spcBef>
                  <a:spcPct val="0"/>
                </a:spcBef>
                <a:spcAft>
                  <a:spcPct val="35000"/>
                </a:spcAft>
                <a:buNone/>
              </a:pPr>
              <a:endParaRPr lang="mn-MN" sz="1600" b="1" kern="1200" dirty="0">
                <a:solidFill>
                  <a:schemeClr val="bg1"/>
                </a:solidFill>
                <a:latin typeface="Montserrat" pitchFamily="2" charset="0"/>
              </a:endParaRPr>
            </a:p>
          </p:txBody>
        </p:sp>
      </p:grpSp>
      <p:sp>
        <p:nvSpPr>
          <p:cNvPr id="17" name="TextBox 16">
            <a:extLst>
              <a:ext uri="{FF2B5EF4-FFF2-40B4-BE49-F238E27FC236}">
                <a16:creationId xmlns:a16="http://schemas.microsoft.com/office/drawing/2014/main" id="{8B22C29E-922C-9E0C-0D48-0D2F02BF39EF}"/>
              </a:ext>
            </a:extLst>
          </p:cNvPr>
          <p:cNvSpPr txBox="1"/>
          <p:nvPr/>
        </p:nvSpPr>
        <p:spPr>
          <a:xfrm>
            <a:off x="7513469" y="4755827"/>
            <a:ext cx="6220838" cy="584775"/>
          </a:xfrm>
          <a:prstGeom prst="rect">
            <a:avLst/>
          </a:prstGeom>
          <a:noFill/>
        </p:spPr>
        <p:txBody>
          <a:bodyPr wrap="square">
            <a:spAutoFit/>
          </a:bodyPr>
          <a:lstStyle/>
          <a:p>
            <a:r>
              <a:rPr lang="x-none" sz="1600" b="1" dirty="0">
                <a:solidFill>
                  <a:schemeClr val="bg1"/>
                </a:solidFill>
                <a:latin typeface="Arial" panose="020B0604020202020204" pitchFamily="34" charset="0"/>
                <a:cs typeface="Arial" panose="020B0604020202020204" pitchFamily="34" charset="0"/>
              </a:rPr>
              <a:t>Б</a:t>
            </a:r>
            <a:r>
              <a:rPr lang="x-none" sz="1600" b="1">
                <a:solidFill>
                  <a:schemeClr val="bg1"/>
                </a:solidFill>
                <a:latin typeface="Arial" panose="020B0604020202020204" pitchFamily="34" charset="0"/>
                <a:cs typeface="Arial" panose="020B0604020202020204" pitchFamily="34" charset="0"/>
              </a:rPr>
              <a:t>үх зөвшөөрлийн мэдээлэл ил тод нээлттэй</a:t>
            </a:r>
            <a:endParaRPr lang="x-none" sz="1600" b="1" dirty="0">
              <a:solidFill>
                <a:schemeClr val="bg1"/>
              </a:solidFill>
              <a:latin typeface="Arial" panose="020B0604020202020204" pitchFamily="34" charset="0"/>
              <a:cs typeface="Arial" panose="020B0604020202020204" pitchFamily="34" charset="0"/>
            </a:endParaRPr>
          </a:p>
          <a:p>
            <a:r>
              <a:rPr lang="x-none" sz="1600" b="1">
                <a:solidFill>
                  <a:schemeClr val="bg1"/>
                </a:solidFill>
                <a:latin typeface="Arial" panose="020B0604020202020204" pitchFamily="34" charset="0"/>
                <a:cs typeface="Arial" panose="020B0604020202020204" pitchFamily="34" charset="0"/>
              </a:rPr>
              <a:t>болно. </a:t>
            </a:r>
            <a:r>
              <a:rPr lang="mn-MN" sz="1600" b="1" dirty="0">
                <a:solidFill>
                  <a:schemeClr val="bg1"/>
                </a:solidFill>
                <a:latin typeface="Arial" panose="020B0604020202020204" pitchFamily="34" charset="0"/>
                <a:cs typeface="Arial" panose="020B0604020202020204" pitchFamily="34" charset="0"/>
              </a:rPr>
              <a:t>Мэдээллийн</a:t>
            </a:r>
            <a:r>
              <a:rPr lang="mn-MN" sz="1600" b="1" dirty="0">
                <a:latin typeface="Arial" panose="020B0604020202020204" pitchFamily="34" charset="0"/>
                <a:cs typeface="Arial" panose="020B0604020202020204" pitchFamily="34" charset="0"/>
              </a:rPr>
              <a:t> </a:t>
            </a:r>
            <a:r>
              <a:rPr lang="mn-MN" sz="1600" b="1" dirty="0">
                <a:solidFill>
                  <a:schemeClr val="bg1"/>
                </a:solidFill>
                <a:latin typeface="Arial" panose="020B0604020202020204" pitchFamily="34" charset="0"/>
                <a:cs typeface="Arial" panose="020B0604020202020204" pitchFamily="34" charset="0"/>
              </a:rPr>
              <a:t>сан  цахимжина</a:t>
            </a:r>
            <a:r>
              <a:rPr lang="x-none" sz="1600" b="1" dirty="0">
                <a:solidFill>
                  <a:schemeClr val="bg1"/>
                </a:solidFill>
                <a:latin typeface="Arial" panose="020B0604020202020204" pitchFamily="34" charset="0"/>
                <a:cs typeface="Arial" panose="020B0604020202020204" pitchFamily="34" charset="0"/>
              </a:rPr>
              <a:t>.</a:t>
            </a:r>
            <a:endParaRPr lang="x-none" sz="1600" b="1" dirty="0">
              <a:latin typeface="Arial" panose="020B0604020202020204" pitchFamily="34" charset="0"/>
              <a:cs typeface="Arial" panose="020B0604020202020204" pitchFamily="34" charset="0"/>
            </a:endParaRPr>
          </a:p>
        </p:txBody>
      </p:sp>
      <p:grpSp>
        <p:nvGrpSpPr>
          <p:cNvPr id="18" name="Group 17">
            <a:extLst>
              <a:ext uri="{FF2B5EF4-FFF2-40B4-BE49-F238E27FC236}">
                <a16:creationId xmlns:a16="http://schemas.microsoft.com/office/drawing/2014/main" id="{FC8EA7B0-8E2C-186B-1497-D5698572C5F6}"/>
              </a:ext>
            </a:extLst>
          </p:cNvPr>
          <p:cNvGrpSpPr/>
          <p:nvPr/>
        </p:nvGrpSpPr>
        <p:grpSpPr>
          <a:xfrm>
            <a:off x="7592490" y="3834842"/>
            <a:ext cx="4599510" cy="811308"/>
            <a:chOff x="7540104" y="5089464"/>
            <a:chExt cx="4842189" cy="497918"/>
          </a:xfrm>
        </p:grpSpPr>
        <p:sp>
          <p:nvSpPr>
            <p:cNvPr id="19" name="Rectangle 18">
              <a:extLst>
                <a:ext uri="{FF2B5EF4-FFF2-40B4-BE49-F238E27FC236}">
                  <a16:creationId xmlns:a16="http://schemas.microsoft.com/office/drawing/2014/main" id="{342BE3F8-BCEE-6428-03DC-E6A36B2EB3FE}"/>
                </a:ext>
              </a:extLst>
            </p:cNvPr>
            <p:cNvSpPr/>
            <p:nvPr/>
          </p:nvSpPr>
          <p:spPr>
            <a:xfrm>
              <a:off x="7540104" y="5089464"/>
              <a:ext cx="4842189" cy="497918"/>
            </a:xfrm>
            <a:prstGeom prst="rect">
              <a:avLst/>
            </a:prstGeom>
            <a:solidFill>
              <a:srgbClr val="0F16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latin typeface="Arial" panose="020B0604020202020204" pitchFamily="34" charset="0"/>
                <a:cs typeface="Arial" panose="020B0604020202020204" pitchFamily="34" charset="0"/>
              </a:endParaRPr>
            </a:p>
          </p:txBody>
        </p:sp>
        <p:sp>
          <p:nvSpPr>
            <p:cNvPr id="20" name="TextBox 19">
              <a:extLst>
                <a:ext uri="{FF2B5EF4-FFF2-40B4-BE49-F238E27FC236}">
                  <a16:creationId xmlns:a16="http://schemas.microsoft.com/office/drawing/2014/main" id="{B8096F43-5079-96EE-EB38-2328C57784A0}"/>
                </a:ext>
              </a:extLst>
            </p:cNvPr>
            <p:cNvSpPr txBox="1"/>
            <p:nvPr/>
          </p:nvSpPr>
          <p:spPr>
            <a:xfrm>
              <a:off x="7709402" y="5203944"/>
              <a:ext cx="4189747" cy="313932"/>
            </a:xfrm>
            <a:prstGeom prst="rect">
              <a:avLst/>
            </a:prstGeom>
            <a:noFill/>
          </p:spPr>
          <p:txBody>
            <a:bodyPr wrap="square">
              <a:spAutoFit/>
            </a:bodyPr>
            <a:lstStyle/>
            <a:p>
              <a:pPr marL="0" lvl="0" indent="0" algn="l" defTabSz="666750">
                <a:lnSpc>
                  <a:spcPct val="90000"/>
                </a:lnSpc>
                <a:spcBef>
                  <a:spcPct val="0"/>
                </a:spcBef>
                <a:spcAft>
                  <a:spcPct val="35000"/>
                </a:spcAft>
                <a:buNone/>
              </a:pPr>
              <a:endParaRPr lang="mn-MN" sz="1600" b="1" kern="1200" dirty="0">
                <a:solidFill>
                  <a:schemeClr val="bg1"/>
                </a:solidFill>
                <a:latin typeface="Arial" panose="020B0604020202020204" pitchFamily="34" charset="0"/>
                <a:cs typeface="Arial" panose="020B0604020202020204" pitchFamily="34" charset="0"/>
              </a:endParaRPr>
            </a:p>
          </p:txBody>
        </p:sp>
      </p:grpSp>
      <p:sp>
        <p:nvSpPr>
          <p:cNvPr id="22" name="TextBox 21">
            <a:extLst>
              <a:ext uri="{FF2B5EF4-FFF2-40B4-BE49-F238E27FC236}">
                <a16:creationId xmlns:a16="http://schemas.microsoft.com/office/drawing/2014/main" id="{099689B8-B556-0ABF-0421-6E76840E983C}"/>
              </a:ext>
            </a:extLst>
          </p:cNvPr>
          <p:cNvSpPr txBox="1"/>
          <p:nvPr/>
        </p:nvSpPr>
        <p:spPr>
          <a:xfrm>
            <a:off x="245483" y="4825757"/>
            <a:ext cx="6940684" cy="584775"/>
          </a:xfrm>
          <a:prstGeom prst="rect">
            <a:avLst/>
          </a:prstGeom>
          <a:noFill/>
        </p:spPr>
        <p:txBody>
          <a:bodyPr wrap="square">
            <a:spAutoFit/>
          </a:bodyPr>
          <a:lstStyle/>
          <a:p>
            <a:r>
              <a:rPr lang="mn-MN" sz="1600" b="1" dirty="0">
                <a:solidFill>
                  <a:schemeClr val="bg1"/>
                </a:solidFill>
                <a:latin typeface="Arial" panose="020B0604020202020204" pitchFamily="34" charset="0"/>
                <a:cs typeface="Arial" panose="020B0604020202020204" pitchFamily="34" charset="0"/>
              </a:rPr>
              <a:t>Иргэн, хуулийн этгээдэд лавлагаа </a:t>
            </a:r>
            <a:r>
              <a:rPr lang="x-none" sz="1600" b="1" dirty="0">
                <a:solidFill>
                  <a:schemeClr val="bg1"/>
                </a:solidFill>
                <a:latin typeface="Arial" panose="020B0604020202020204" pitchFamily="34" charset="0"/>
                <a:cs typeface="Arial" panose="020B0604020202020204" pitchFamily="34" charset="0"/>
              </a:rPr>
              <a:t>                                        </a:t>
            </a:r>
            <a:r>
              <a:rPr lang="mn-MN" sz="1600" b="1" dirty="0">
                <a:solidFill>
                  <a:schemeClr val="bg1"/>
                </a:solidFill>
                <a:latin typeface="Arial" panose="020B0604020202020204" pitchFamily="34" charset="0"/>
                <a:cs typeface="Arial" panose="020B0604020202020204" pitchFamily="34" charset="0"/>
              </a:rPr>
              <a:t>мэдээллээр нээлттэй үйлчилнэ</a:t>
            </a:r>
            <a:r>
              <a:rPr lang="x-none" sz="1600" b="1" dirty="0">
                <a:solidFill>
                  <a:schemeClr val="bg1"/>
                </a:solidFill>
                <a:latin typeface="Arial" panose="020B0604020202020204" pitchFamily="34" charset="0"/>
                <a:cs typeface="Arial" panose="020B0604020202020204" pitchFamily="34" charset="0"/>
              </a:rPr>
              <a:t>.</a:t>
            </a:r>
            <a:endParaRPr lang="en-US" sz="1600" b="1" dirty="0">
              <a:solidFill>
                <a:schemeClr val="bg1"/>
              </a:solidFill>
              <a:latin typeface="Arial" panose="020B0604020202020204" pitchFamily="34" charset="0"/>
              <a:cs typeface="Arial" panose="020B0604020202020204" pitchFamily="34" charset="0"/>
            </a:endParaRPr>
          </a:p>
        </p:txBody>
      </p:sp>
      <p:grpSp>
        <p:nvGrpSpPr>
          <p:cNvPr id="23" name="Group 22">
            <a:extLst>
              <a:ext uri="{FF2B5EF4-FFF2-40B4-BE49-F238E27FC236}">
                <a16:creationId xmlns:a16="http://schemas.microsoft.com/office/drawing/2014/main" id="{F25F7B25-DB37-45A1-8629-A574640E4081}"/>
              </a:ext>
            </a:extLst>
          </p:cNvPr>
          <p:cNvGrpSpPr/>
          <p:nvPr/>
        </p:nvGrpSpPr>
        <p:grpSpPr>
          <a:xfrm>
            <a:off x="7627518" y="5535524"/>
            <a:ext cx="4530073" cy="721637"/>
            <a:chOff x="7540101" y="2570242"/>
            <a:chExt cx="4651899" cy="721637"/>
          </a:xfrm>
        </p:grpSpPr>
        <p:sp>
          <p:nvSpPr>
            <p:cNvPr id="24" name="Rectangle 23">
              <a:extLst>
                <a:ext uri="{FF2B5EF4-FFF2-40B4-BE49-F238E27FC236}">
                  <a16:creationId xmlns:a16="http://schemas.microsoft.com/office/drawing/2014/main" id="{E510F846-5979-179C-C292-EA9572B5616E}"/>
                </a:ext>
              </a:extLst>
            </p:cNvPr>
            <p:cNvSpPr/>
            <p:nvPr/>
          </p:nvSpPr>
          <p:spPr>
            <a:xfrm>
              <a:off x="7540101" y="2570242"/>
              <a:ext cx="4651899" cy="721637"/>
            </a:xfrm>
            <a:prstGeom prst="rect">
              <a:avLst/>
            </a:prstGeom>
            <a:solidFill>
              <a:srgbClr val="0F16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a:extLst>
                <a:ext uri="{FF2B5EF4-FFF2-40B4-BE49-F238E27FC236}">
                  <a16:creationId xmlns:a16="http://schemas.microsoft.com/office/drawing/2014/main" id="{E105C008-F39E-F158-DCD0-49A0FC5A8DD2}"/>
                </a:ext>
              </a:extLst>
            </p:cNvPr>
            <p:cNvSpPr txBox="1"/>
            <p:nvPr/>
          </p:nvSpPr>
          <p:spPr>
            <a:xfrm>
              <a:off x="7745994" y="2694445"/>
              <a:ext cx="4114800" cy="313932"/>
            </a:xfrm>
            <a:prstGeom prst="rect">
              <a:avLst/>
            </a:prstGeom>
            <a:noFill/>
          </p:spPr>
          <p:txBody>
            <a:bodyPr wrap="square">
              <a:spAutoFit/>
            </a:bodyPr>
            <a:lstStyle/>
            <a:p>
              <a:pPr marL="0" lvl="0" indent="0" defTabSz="666750">
                <a:lnSpc>
                  <a:spcPct val="90000"/>
                </a:lnSpc>
                <a:spcBef>
                  <a:spcPct val="0"/>
                </a:spcBef>
                <a:spcAft>
                  <a:spcPct val="35000"/>
                </a:spcAft>
                <a:buNone/>
              </a:pPr>
              <a:endParaRPr lang="mn-MN" sz="1600" b="1" kern="1200" dirty="0">
                <a:solidFill>
                  <a:schemeClr val="bg1"/>
                </a:solidFill>
                <a:latin typeface="Montserrat" pitchFamily="2" charset="0"/>
              </a:endParaRPr>
            </a:p>
          </p:txBody>
        </p:sp>
      </p:grpSp>
      <p:grpSp>
        <p:nvGrpSpPr>
          <p:cNvPr id="26" name="Group 25">
            <a:extLst>
              <a:ext uri="{FF2B5EF4-FFF2-40B4-BE49-F238E27FC236}">
                <a16:creationId xmlns:a16="http://schemas.microsoft.com/office/drawing/2014/main" id="{1FE8C11C-1379-B27A-4D5F-808082D399A9}"/>
              </a:ext>
            </a:extLst>
          </p:cNvPr>
          <p:cNvGrpSpPr/>
          <p:nvPr/>
        </p:nvGrpSpPr>
        <p:grpSpPr>
          <a:xfrm>
            <a:off x="82780" y="5574333"/>
            <a:ext cx="4362548" cy="721637"/>
            <a:chOff x="7540101" y="2570242"/>
            <a:chExt cx="4651899" cy="721637"/>
          </a:xfrm>
        </p:grpSpPr>
        <p:sp>
          <p:nvSpPr>
            <p:cNvPr id="27" name="Rectangle 26">
              <a:extLst>
                <a:ext uri="{FF2B5EF4-FFF2-40B4-BE49-F238E27FC236}">
                  <a16:creationId xmlns:a16="http://schemas.microsoft.com/office/drawing/2014/main" id="{2BA7D8A0-2853-E847-44D4-03390E8134A6}"/>
                </a:ext>
              </a:extLst>
            </p:cNvPr>
            <p:cNvSpPr/>
            <p:nvPr/>
          </p:nvSpPr>
          <p:spPr>
            <a:xfrm>
              <a:off x="7540101" y="2570242"/>
              <a:ext cx="4651899" cy="721637"/>
            </a:xfrm>
            <a:prstGeom prst="rect">
              <a:avLst/>
            </a:prstGeom>
            <a:solidFill>
              <a:srgbClr val="0F16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Box 27">
              <a:extLst>
                <a:ext uri="{FF2B5EF4-FFF2-40B4-BE49-F238E27FC236}">
                  <a16:creationId xmlns:a16="http://schemas.microsoft.com/office/drawing/2014/main" id="{71A82A2B-0957-0669-9004-67A0089107C0}"/>
                </a:ext>
              </a:extLst>
            </p:cNvPr>
            <p:cNvSpPr txBox="1"/>
            <p:nvPr/>
          </p:nvSpPr>
          <p:spPr>
            <a:xfrm>
              <a:off x="7745994" y="2694445"/>
              <a:ext cx="4114800" cy="313932"/>
            </a:xfrm>
            <a:prstGeom prst="rect">
              <a:avLst/>
            </a:prstGeom>
            <a:noFill/>
          </p:spPr>
          <p:txBody>
            <a:bodyPr wrap="square">
              <a:spAutoFit/>
            </a:bodyPr>
            <a:lstStyle/>
            <a:p>
              <a:pPr marL="0" lvl="0" indent="0" defTabSz="666750">
                <a:lnSpc>
                  <a:spcPct val="90000"/>
                </a:lnSpc>
                <a:spcBef>
                  <a:spcPct val="0"/>
                </a:spcBef>
                <a:spcAft>
                  <a:spcPct val="35000"/>
                </a:spcAft>
                <a:buNone/>
              </a:pPr>
              <a:r>
                <a:rPr lang="x-none" sz="1600" b="1" dirty="0">
                  <a:solidFill>
                    <a:schemeClr val="bg1"/>
                  </a:solidFill>
                  <a:latin typeface="Montserrat" pitchFamily="2" charset="0"/>
                </a:rPr>
                <a:t>.</a:t>
              </a:r>
              <a:endParaRPr lang="mn-MN" sz="1600" b="1" kern="1200" dirty="0">
                <a:solidFill>
                  <a:schemeClr val="bg1"/>
                </a:solidFill>
                <a:latin typeface="Montserrat" pitchFamily="2" charset="0"/>
              </a:endParaRPr>
            </a:p>
          </p:txBody>
        </p:sp>
      </p:grpSp>
      <p:sp>
        <p:nvSpPr>
          <p:cNvPr id="30" name="TextBox 29">
            <a:extLst>
              <a:ext uri="{FF2B5EF4-FFF2-40B4-BE49-F238E27FC236}">
                <a16:creationId xmlns:a16="http://schemas.microsoft.com/office/drawing/2014/main" id="{0898D564-4B11-4361-E2F0-66BF91C3416A}"/>
              </a:ext>
            </a:extLst>
          </p:cNvPr>
          <p:cNvSpPr txBox="1"/>
          <p:nvPr/>
        </p:nvSpPr>
        <p:spPr>
          <a:xfrm>
            <a:off x="69488" y="5552338"/>
            <a:ext cx="4413550" cy="830997"/>
          </a:xfrm>
          <a:prstGeom prst="rect">
            <a:avLst/>
          </a:prstGeom>
          <a:noFill/>
        </p:spPr>
        <p:txBody>
          <a:bodyPr wrap="square">
            <a:spAutoFit/>
          </a:bodyPr>
          <a:lstStyle/>
          <a:p>
            <a:r>
              <a:rPr lang="mn-MN" sz="1600" b="1" dirty="0">
                <a:solidFill>
                  <a:schemeClr val="bg1"/>
                </a:solidFill>
                <a:latin typeface="Arial" panose="020B0604020202020204" pitchFamily="34" charset="0"/>
                <a:cs typeface="Arial" panose="020B0604020202020204" pitchFamily="34" charset="0"/>
              </a:rPr>
              <a:t>Зөвшөөрөлтэйгээс бусад бүх  төрлийн үйл ажиллагааг чөлөөтэй эрхлэх боломж нээлттэй болно</a:t>
            </a:r>
            <a:r>
              <a:rPr lang="x-none" sz="1600" b="1" dirty="0">
                <a:solidFill>
                  <a:schemeClr val="bg1"/>
                </a:solidFill>
                <a:latin typeface="Arial" panose="020B0604020202020204" pitchFamily="34" charset="0"/>
                <a:cs typeface="Arial" panose="020B0604020202020204" pitchFamily="34" charset="0"/>
              </a:rPr>
              <a:t>.</a:t>
            </a:r>
            <a:endParaRPr lang="en-US" sz="1600" b="1" dirty="0">
              <a:solidFill>
                <a:schemeClr val="bg1"/>
              </a:solidFill>
              <a:latin typeface="Arial" panose="020B0604020202020204" pitchFamily="34" charset="0"/>
              <a:cs typeface="Arial" panose="020B0604020202020204" pitchFamily="34" charset="0"/>
            </a:endParaRPr>
          </a:p>
        </p:txBody>
      </p:sp>
      <p:sp>
        <p:nvSpPr>
          <p:cNvPr id="32" name="TextBox 31">
            <a:extLst>
              <a:ext uri="{FF2B5EF4-FFF2-40B4-BE49-F238E27FC236}">
                <a16:creationId xmlns:a16="http://schemas.microsoft.com/office/drawing/2014/main" id="{4F62BB32-2D6F-B550-4D2F-543F6B00F791}"/>
              </a:ext>
            </a:extLst>
          </p:cNvPr>
          <p:cNvSpPr txBox="1"/>
          <p:nvPr/>
        </p:nvSpPr>
        <p:spPr>
          <a:xfrm>
            <a:off x="7555724" y="5535524"/>
            <a:ext cx="5797518" cy="584775"/>
          </a:xfrm>
          <a:prstGeom prst="rect">
            <a:avLst/>
          </a:prstGeom>
          <a:noFill/>
        </p:spPr>
        <p:txBody>
          <a:bodyPr wrap="square">
            <a:spAutoFit/>
          </a:bodyPr>
          <a:lstStyle/>
          <a:p>
            <a:r>
              <a:rPr lang="mn-MN" sz="1600" b="1" dirty="0">
                <a:solidFill>
                  <a:schemeClr val="bg1"/>
                </a:solidFill>
                <a:latin typeface="Arial" panose="020B0604020202020204" pitchFamily="34" charset="0"/>
                <a:cs typeface="Arial" panose="020B0604020202020204" pitchFamily="34" charset="0"/>
              </a:rPr>
              <a:t>Өргөдөл хянан шийдвэрлэх хугацаа, процессыг  нарийн тусгаж шуурхай байдлыг хангана</a:t>
            </a:r>
            <a:endParaRPr lang="x-none" sz="1600" b="1" dirty="0">
              <a:latin typeface="Arial" panose="020B0604020202020204" pitchFamily="34" charset="0"/>
              <a:cs typeface="Arial" panose="020B0604020202020204" pitchFamily="34" charset="0"/>
            </a:endParaRPr>
          </a:p>
        </p:txBody>
      </p:sp>
      <p:sp>
        <p:nvSpPr>
          <p:cNvPr id="34" name="TextBox 33">
            <a:extLst>
              <a:ext uri="{FF2B5EF4-FFF2-40B4-BE49-F238E27FC236}">
                <a16:creationId xmlns:a16="http://schemas.microsoft.com/office/drawing/2014/main" id="{A688C1F0-441A-E452-632A-E4C9A807372C}"/>
              </a:ext>
            </a:extLst>
          </p:cNvPr>
          <p:cNvSpPr txBox="1"/>
          <p:nvPr/>
        </p:nvSpPr>
        <p:spPr>
          <a:xfrm>
            <a:off x="7540101" y="3846042"/>
            <a:ext cx="5146769" cy="830997"/>
          </a:xfrm>
          <a:prstGeom prst="rect">
            <a:avLst/>
          </a:prstGeom>
          <a:noFill/>
        </p:spPr>
        <p:txBody>
          <a:bodyPr wrap="square">
            <a:spAutoFit/>
          </a:bodyPr>
          <a:lstStyle/>
          <a:p>
            <a:r>
              <a:rPr lang="mn-MN" sz="1600" b="1" dirty="0">
                <a:solidFill>
                  <a:schemeClr val="bg1"/>
                </a:solidFill>
                <a:latin typeface="Arial" panose="020B0604020202020204" pitchFamily="34" charset="0"/>
                <a:cs typeface="Arial" panose="020B0604020202020204" pitchFamily="34" charset="0"/>
              </a:rPr>
              <a:t>дутуу, буруу ирүүлсэн материалыг  нөхөн бүрдүүлэх боломж өгөх,  нэгэнт өгсөн материалыг дахин шаардахгүй</a:t>
            </a:r>
            <a:r>
              <a:rPr lang="x-none" sz="1600" b="1" dirty="0">
                <a:solidFill>
                  <a:schemeClr val="bg1"/>
                </a:solidFill>
                <a:latin typeface="Arial" panose="020B0604020202020204" pitchFamily="34" charset="0"/>
                <a:cs typeface="Arial" panose="020B0604020202020204" pitchFamily="34" charset="0"/>
              </a:rPr>
              <a:t>.</a:t>
            </a:r>
            <a:endParaRPr lang="en-US" sz="16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80323242"/>
      </p:ext>
    </p:extLst>
  </p:cSld>
  <p:clrMapOvr>
    <a:masterClrMapping/>
  </p:clrMapOvr>
  <p:transition spd="slow">
    <p:cover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decel="10000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0-#ppt_w/2"/>
                                          </p:val>
                                        </p:tav>
                                        <p:tav tm="100000">
                                          <p:val>
                                            <p:strVal val="#ppt_x"/>
                                          </p:val>
                                        </p:tav>
                                      </p:tavLst>
                                    </p:anim>
                                    <p:anim calcmode="lin" valueType="num">
                                      <p:cBhvr additive="base">
                                        <p:cTn id="13" dur="500" fill="hold"/>
                                        <p:tgtEl>
                                          <p:spTgt spid="3"/>
                                        </p:tgtEl>
                                        <p:attrNameLst>
                                          <p:attrName>ppt_y</p:attrName>
                                        </p:attrNameLst>
                                      </p:cBhvr>
                                      <p:tavLst>
                                        <p:tav tm="0">
                                          <p:val>
                                            <p:strVal val="#ppt_y"/>
                                          </p:val>
                                        </p:tav>
                                        <p:tav tm="100000">
                                          <p:val>
                                            <p:strVal val="#ppt_y"/>
                                          </p:val>
                                        </p:tav>
                                      </p:tavLst>
                                    </p:anim>
                                  </p:childTnLst>
                                </p:cTn>
                              </p:par>
                              <p:par>
                                <p:cTn id="14" presetID="2" presetClass="entr" presetSubtype="2" decel="100000" fill="hold" nodeType="with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additive="base">
                                        <p:cTn id="16" dur="500" fill="hold"/>
                                        <p:tgtEl>
                                          <p:spTgt spid="9"/>
                                        </p:tgtEl>
                                        <p:attrNameLst>
                                          <p:attrName>ppt_x</p:attrName>
                                        </p:attrNameLst>
                                      </p:cBhvr>
                                      <p:tavLst>
                                        <p:tav tm="0">
                                          <p:val>
                                            <p:strVal val="1+#ppt_w/2"/>
                                          </p:val>
                                        </p:tav>
                                        <p:tav tm="100000">
                                          <p:val>
                                            <p:strVal val="#ppt_x"/>
                                          </p:val>
                                        </p:tav>
                                      </p:tavLst>
                                    </p:anim>
                                    <p:anim calcmode="lin" valueType="num">
                                      <p:cBhvr additive="base">
                                        <p:cTn id="17"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8" decel="10000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additive="base">
                                        <p:cTn id="22" dur="500" fill="hold"/>
                                        <p:tgtEl>
                                          <p:spTgt spid="4"/>
                                        </p:tgtEl>
                                        <p:attrNameLst>
                                          <p:attrName>ppt_x</p:attrName>
                                        </p:attrNameLst>
                                      </p:cBhvr>
                                      <p:tavLst>
                                        <p:tav tm="0">
                                          <p:val>
                                            <p:strVal val="0-#ppt_w/2"/>
                                          </p:val>
                                        </p:tav>
                                        <p:tav tm="100000">
                                          <p:val>
                                            <p:strVal val="#ppt_x"/>
                                          </p:val>
                                        </p:tav>
                                      </p:tavLst>
                                    </p:anim>
                                    <p:anim calcmode="lin" valueType="num">
                                      <p:cBhvr additive="base">
                                        <p:cTn id="23" dur="500" fill="hold"/>
                                        <p:tgtEl>
                                          <p:spTgt spid="4"/>
                                        </p:tgtEl>
                                        <p:attrNameLst>
                                          <p:attrName>ppt_y</p:attrName>
                                        </p:attrNameLst>
                                      </p:cBhvr>
                                      <p:tavLst>
                                        <p:tav tm="0">
                                          <p:val>
                                            <p:strVal val="#ppt_y"/>
                                          </p:val>
                                        </p:tav>
                                        <p:tav tm="100000">
                                          <p:val>
                                            <p:strVal val="#ppt_y"/>
                                          </p:val>
                                        </p:tav>
                                      </p:tavLst>
                                    </p:anim>
                                  </p:childTnLst>
                                </p:cTn>
                              </p:par>
                              <p:par>
                                <p:cTn id="24" presetID="2" presetClass="entr" presetSubtype="2" decel="100000" fill="hold" nodeType="withEffect">
                                  <p:stCondLst>
                                    <p:cond delay="0"/>
                                  </p:stCondLst>
                                  <p:childTnLst>
                                    <p:set>
                                      <p:cBhvr>
                                        <p:cTn id="25" dur="1" fill="hold">
                                          <p:stCondLst>
                                            <p:cond delay="0"/>
                                          </p:stCondLst>
                                        </p:cTn>
                                        <p:tgtEl>
                                          <p:spTgt spid="10"/>
                                        </p:tgtEl>
                                        <p:attrNameLst>
                                          <p:attrName>style.visibility</p:attrName>
                                        </p:attrNameLst>
                                      </p:cBhvr>
                                      <p:to>
                                        <p:strVal val="visible"/>
                                      </p:to>
                                    </p:set>
                                    <p:anim calcmode="lin" valueType="num">
                                      <p:cBhvr additive="base">
                                        <p:cTn id="26" dur="500" fill="hold"/>
                                        <p:tgtEl>
                                          <p:spTgt spid="10"/>
                                        </p:tgtEl>
                                        <p:attrNameLst>
                                          <p:attrName>ppt_x</p:attrName>
                                        </p:attrNameLst>
                                      </p:cBhvr>
                                      <p:tavLst>
                                        <p:tav tm="0">
                                          <p:val>
                                            <p:strVal val="1+#ppt_w/2"/>
                                          </p:val>
                                        </p:tav>
                                        <p:tav tm="100000">
                                          <p:val>
                                            <p:strVal val="#ppt_x"/>
                                          </p:val>
                                        </p:tav>
                                      </p:tavLst>
                                    </p:anim>
                                    <p:anim calcmode="lin" valueType="num">
                                      <p:cBhvr additive="base">
                                        <p:cTn id="27"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8" decel="100000" fill="hold" nodeType="clickEffect">
                                  <p:stCondLst>
                                    <p:cond delay="0"/>
                                  </p:stCondLst>
                                  <p:childTnLst>
                                    <p:set>
                                      <p:cBhvr>
                                        <p:cTn id="31" dur="1" fill="hold">
                                          <p:stCondLst>
                                            <p:cond delay="0"/>
                                          </p:stCondLst>
                                        </p:cTn>
                                        <p:tgtEl>
                                          <p:spTgt spid="5"/>
                                        </p:tgtEl>
                                        <p:attrNameLst>
                                          <p:attrName>style.visibility</p:attrName>
                                        </p:attrNameLst>
                                      </p:cBhvr>
                                      <p:to>
                                        <p:strVal val="visible"/>
                                      </p:to>
                                    </p:set>
                                    <p:anim calcmode="lin" valueType="num">
                                      <p:cBhvr additive="base">
                                        <p:cTn id="32" dur="500" fill="hold"/>
                                        <p:tgtEl>
                                          <p:spTgt spid="5"/>
                                        </p:tgtEl>
                                        <p:attrNameLst>
                                          <p:attrName>ppt_x</p:attrName>
                                        </p:attrNameLst>
                                      </p:cBhvr>
                                      <p:tavLst>
                                        <p:tav tm="0">
                                          <p:val>
                                            <p:strVal val="0-#ppt_w/2"/>
                                          </p:val>
                                        </p:tav>
                                        <p:tav tm="100000">
                                          <p:val>
                                            <p:strVal val="#ppt_x"/>
                                          </p:val>
                                        </p:tav>
                                      </p:tavLst>
                                    </p:anim>
                                    <p:anim calcmode="lin" valueType="num">
                                      <p:cBhvr additive="base">
                                        <p:cTn id="33" dur="500" fill="hold"/>
                                        <p:tgtEl>
                                          <p:spTgt spid="5"/>
                                        </p:tgtEl>
                                        <p:attrNameLst>
                                          <p:attrName>ppt_y</p:attrName>
                                        </p:attrNameLst>
                                      </p:cBhvr>
                                      <p:tavLst>
                                        <p:tav tm="0">
                                          <p:val>
                                            <p:strVal val="#ppt_y"/>
                                          </p:val>
                                        </p:tav>
                                        <p:tav tm="100000">
                                          <p:val>
                                            <p:strVal val="#ppt_y"/>
                                          </p:val>
                                        </p:tav>
                                      </p:tavLst>
                                    </p:anim>
                                  </p:childTnLst>
                                </p:cTn>
                              </p:par>
                              <p:par>
                                <p:cTn id="34" presetID="2" presetClass="entr" presetSubtype="2" decel="100000" fill="hold" nodeType="withEffect">
                                  <p:stCondLst>
                                    <p:cond delay="0"/>
                                  </p:stCondLst>
                                  <p:childTnLst>
                                    <p:set>
                                      <p:cBhvr>
                                        <p:cTn id="35" dur="1" fill="hold">
                                          <p:stCondLst>
                                            <p:cond delay="0"/>
                                          </p:stCondLst>
                                        </p:cTn>
                                        <p:tgtEl>
                                          <p:spTgt spid="11"/>
                                        </p:tgtEl>
                                        <p:attrNameLst>
                                          <p:attrName>style.visibility</p:attrName>
                                        </p:attrNameLst>
                                      </p:cBhvr>
                                      <p:to>
                                        <p:strVal val="visible"/>
                                      </p:to>
                                    </p:set>
                                    <p:anim calcmode="lin" valueType="num">
                                      <p:cBhvr additive="base">
                                        <p:cTn id="36" dur="500" fill="hold"/>
                                        <p:tgtEl>
                                          <p:spTgt spid="11"/>
                                        </p:tgtEl>
                                        <p:attrNameLst>
                                          <p:attrName>ppt_x</p:attrName>
                                        </p:attrNameLst>
                                      </p:cBhvr>
                                      <p:tavLst>
                                        <p:tav tm="0">
                                          <p:val>
                                            <p:strVal val="1+#ppt_w/2"/>
                                          </p:val>
                                        </p:tav>
                                        <p:tav tm="100000">
                                          <p:val>
                                            <p:strVal val="#ppt_x"/>
                                          </p:val>
                                        </p:tav>
                                      </p:tavLst>
                                    </p:anim>
                                    <p:anim calcmode="lin" valueType="num">
                                      <p:cBhvr additive="base">
                                        <p:cTn id="37"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8" decel="100000" fill="hold" nodeType="clickEffect">
                                  <p:stCondLst>
                                    <p:cond delay="0"/>
                                  </p:stCondLst>
                                  <p:childTnLst>
                                    <p:set>
                                      <p:cBhvr>
                                        <p:cTn id="41" dur="1" fill="hold">
                                          <p:stCondLst>
                                            <p:cond delay="0"/>
                                          </p:stCondLst>
                                        </p:cTn>
                                        <p:tgtEl>
                                          <p:spTgt spid="8"/>
                                        </p:tgtEl>
                                        <p:attrNameLst>
                                          <p:attrName>style.visibility</p:attrName>
                                        </p:attrNameLst>
                                      </p:cBhvr>
                                      <p:to>
                                        <p:strVal val="visible"/>
                                      </p:to>
                                    </p:set>
                                    <p:anim calcmode="lin" valueType="num">
                                      <p:cBhvr additive="base">
                                        <p:cTn id="42" dur="500" fill="hold"/>
                                        <p:tgtEl>
                                          <p:spTgt spid="8"/>
                                        </p:tgtEl>
                                        <p:attrNameLst>
                                          <p:attrName>ppt_x</p:attrName>
                                        </p:attrNameLst>
                                      </p:cBhvr>
                                      <p:tavLst>
                                        <p:tav tm="0">
                                          <p:val>
                                            <p:strVal val="0-#ppt_w/2"/>
                                          </p:val>
                                        </p:tav>
                                        <p:tav tm="100000">
                                          <p:val>
                                            <p:strVal val="#ppt_x"/>
                                          </p:val>
                                        </p:tav>
                                      </p:tavLst>
                                    </p:anim>
                                    <p:anim calcmode="lin" valueType="num">
                                      <p:cBhvr additive="base">
                                        <p:cTn id="43" dur="500" fill="hold"/>
                                        <p:tgtEl>
                                          <p:spTgt spid="8"/>
                                        </p:tgtEl>
                                        <p:attrNameLst>
                                          <p:attrName>ppt_y</p:attrName>
                                        </p:attrNameLst>
                                      </p:cBhvr>
                                      <p:tavLst>
                                        <p:tav tm="0">
                                          <p:val>
                                            <p:strVal val="#ppt_y"/>
                                          </p:val>
                                        </p:tav>
                                        <p:tav tm="100000">
                                          <p:val>
                                            <p:strVal val="#ppt_y"/>
                                          </p:val>
                                        </p:tav>
                                      </p:tavLst>
                                    </p:anim>
                                  </p:childTnLst>
                                </p:cTn>
                              </p:par>
                              <p:par>
                                <p:cTn id="44" presetID="2" presetClass="entr" presetSubtype="2" decel="100000" fill="hold" nodeType="with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additive="base">
                                        <p:cTn id="46" dur="500" fill="hold"/>
                                        <p:tgtEl>
                                          <p:spTgt spid="12"/>
                                        </p:tgtEl>
                                        <p:attrNameLst>
                                          <p:attrName>ppt_x</p:attrName>
                                        </p:attrNameLst>
                                      </p:cBhvr>
                                      <p:tavLst>
                                        <p:tav tm="0">
                                          <p:val>
                                            <p:strVal val="1+#ppt_w/2"/>
                                          </p:val>
                                        </p:tav>
                                        <p:tav tm="100000">
                                          <p:val>
                                            <p:strVal val="#ppt_x"/>
                                          </p:val>
                                        </p:tav>
                                      </p:tavLst>
                                    </p:anim>
                                    <p:anim calcmode="lin" valueType="num">
                                      <p:cBhvr additive="base">
                                        <p:cTn id="47" dur="500" fill="hold"/>
                                        <p:tgtEl>
                                          <p:spTgt spid="12"/>
                                        </p:tgtEl>
                                        <p:attrNameLst>
                                          <p:attrName>ppt_y</p:attrName>
                                        </p:attrNameLst>
                                      </p:cBhvr>
                                      <p:tavLst>
                                        <p:tav tm="0">
                                          <p:val>
                                            <p:strVal val="#ppt_y"/>
                                          </p:val>
                                        </p:tav>
                                        <p:tav tm="100000">
                                          <p:val>
                                            <p:strVal val="#ppt_y"/>
                                          </p:val>
                                        </p:tav>
                                      </p:tavLst>
                                    </p:anim>
                                  </p:childTnLst>
                                </p:cTn>
                              </p:par>
                              <p:par>
                                <p:cTn id="48" presetID="2" presetClass="entr" presetSubtype="2" decel="100000" fill="hold" nodeType="withEffect">
                                  <p:stCondLst>
                                    <p:cond delay="0"/>
                                  </p:stCondLst>
                                  <p:childTnLst>
                                    <p:set>
                                      <p:cBhvr>
                                        <p:cTn id="49" dur="1" fill="hold">
                                          <p:stCondLst>
                                            <p:cond delay="0"/>
                                          </p:stCondLst>
                                        </p:cTn>
                                        <p:tgtEl>
                                          <p:spTgt spid="13"/>
                                        </p:tgtEl>
                                        <p:attrNameLst>
                                          <p:attrName>style.visibility</p:attrName>
                                        </p:attrNameLst>
                                      </p:cBhvr>
                                      <p:to>
                                        <p:strVal val="visible"/>
                                      </p:to>
                                    </p:set>
                                    <p:anim calcmode="lin" valueType="num">
                                      <p:cBhvr additive="base">
                                        <p:cTn id="50" dur="500" fill="hold"/>
                                        <p:tgtEl>
                                          <p:spTgt spid="13"/>
                                        </p:tgtEl>
                                        <p:attrNameLst>
                                          <p:attrName>ppt_x</p:attrName>
                                        </p:attrNameLst>
                                      </p:cBhvr>
                                      <p:tavLst>
                                        <p:tav tm="0">
                                          <p:val>
                                            <p:strVal val="1+#ppt_w/2"/>
                                          </p:val>
                                        </p:tav>
                                        <p:tav tm="100000">
                                          <p:val>
                                            <p:strVal val="#ppt_x"/>
                                          </p:val>
                                        </p:tav>
                                      </p:tavLst>
                                    </p:anim>
                                    <p:anim calcmode="lin" valueType="num">
                                      <p:cBhvr additive="base">
                                        <p:cTn id="51" dur="500" fill="hold"/>
                                        <p:tgtEl>
                                          <p:spTgt spid="13"/>
                                        </p:tgtEl>
                                        <p:attrNameLst>
                                          <p:attrName>ppt_y</p:attrName>
                                        </p:attrNameLst>
                                      </p:cBhvr>
                                      <p:tavLst>
                                        <p:tav tm="0">
                                          <p:val>
                                            <p:strVal val="#ppt_y"/>
                                          </p:val>
                                        </p:tav>
                                        <p:tav tm="100000">
                                          <p:val>
                                            <p:strVal val="#ppt_y"/>
                                          </p:val>
                                        </p:tav>
                                      </p:tavLst>
                                    </p:anim>
                                  </p:childTnLst>
                                </p:cTn>
                              </p:par>
                              <p:par>
                                <p:cTn id="52" presetID="2" presetClass="entr" presetSubtype="2" decel="100000" fill="hold" nodeType="withEffect">
                                  <p:stCondLst>
                                    <p:cond delay="0"/>
                                  </p:stCondLst>
                                  <p:childTnLst>
                                    <p:set>
                                      <p:cBhvr>
                                        <p:cTn id="53" dur="1" fill="hold">
                                          <p:stCondLst>
                                            <p:cond delay="0"/>
                                          </p:stCondLst>
                                        </p:cTn>
                                        <p:tgtEl>
                                          <p:spTgt spid="18"/>
                                        </p:tgtEl>
                                        <p:attrNameLst>
                                          <p:attrName>style.visibility</p:attrName>
                                        </p:attrNameLst>
                                      </p:cBhvr>
                                      <p:to>
                                        <p:strVal val="visible"/>
                                      </p:to>
                                    </p:set>
                                    <p:anim calcmode="lin" valueType="num">
                                      <p:cBhvr additive="base">
                                        <p:cTn id="54" dur="500" fill="hold"/>
                                        <p:tgtEl>
                                          <p:spTgt spid="18"/>
                                        </p:tgtEl>
                                        <p:attrNameLst>
                                          <p:attrName>ppt_x</p:attrName>
                                        </p:attrNameLst>
                                      </p:cBhvr>
                                      <p:tavLst>
                                        <p:tav tm="0">
                                          <p:val>
                                            <p:strVal val="1+#ppt_w/2"/>
                                          </p:val>
                                        </p:tav>
                                        <p:tav tm="100000">
                                          <p:val>
                                            <p:strVal val="#ppt_x"/>
                                          </p:val>
                                        </p:tav>
                                      </p:tavLst>
                                    </p:anim>
                                    <p:anim calcmode="lin" valueType="num">
                                      <p:cBhvr additive="base">
                                        <p:cTn id="55" dur="500" fill="hold"/>
                                        <p:tgtEl>
                                          <p:spTgt spid="18"/>
                                        </p:tgtEl>
                                        <p:attrNameLst>
                                          <p:attrName>ppt_y</p:attrName>
                                        </p:attrNameLst>
                                      </p:cBhvr>
                                      <p:tavLst>
                                        <p:tav tm="0">
                                          <p:val>
                                            <p:strVal val="#ppt_y"/>
                                          </p:val>
                                        </p:tav>
                                        <p:tav tm="100000">
                                          <p:val>
                                            <p:strVal val="#ppt_y"/>
                                          </p:val>
                                        </p:tav>
                                      </p:tavLst>
                                    </p:anim>
                                  </p:childTnLst>
                                </p:cTn>
                              </p:par>
                              <p:par>
                                <p:cTn id="56" presetID="2" presetClass="entr" presetSubtype="2" decel="100000" fill="hold" nodeType="withEffect">
                                  <p:stCondLst>
                                    <p:cond delay="0"/>
                                  </p:stCondLst>
                                  <p:childTnLst>
                                    <p:set>
                                      <p:cBhvr>
                                        <p:cTn id="57" dur="1" fill="hold">
                                          <p:stCondLst>
                                            <p:cond delay="0"/>
                                          </p:stCondLst>
                                        </p:cTn>
                                        <p:tgtEl>
                                          <p:spTgt spid="23"/>
                                        </p:tgtEl>
                                        <p:attrNameLst>
                                          <p:attrName>style.visibility</p:attrName>
                                        </p:attrNameLst>
                                      </p:cBhvr>
                                      <p:to>
                                        <p:strVal val="visible"/>
                                      </p:to>
                                    </p:set>
                                    <p:anim calcmode="lin" valueType="num">
                                      <p:cBhvr additive="base">
                                        <p:cTn id="58" dur="500" fill="hold"/>
                                        <p:tgtEl>
                                          <p:spTgt spid="23"/>
                                        </p:tgtEl>
                                        <p:attrNameLst>
                                          <p:attrName>ppt_x</p:attrName>
                                        </p:attrNameLst>
                                      </p:cBhvr>
                                      <p:tavLst>
                                        <p:tav tm="0">
                                          <p:val>
                                            <p:strVal val="1+#ppt_w/2"/>
                                          </p:val>
                                        </p:tav>
                                        <p:tav tm="100000">
                                          <p:val>
                                            <p:strVal val="#ppt_x"/>
                                          </p:val>
                                        </p:tav>
                                      </p:tavLst>
                                    </p:anim>
                                    <p:anim calcmode="lin" valueType="num">
                                      <p:cBhvr additive="base">
                                        <p:cTn id="59" dur="500" fill="hold"/>
                                        <p:tgtEl>
                                          <p:spTgt spid="23"/>
                                        </p:tgtEl>
                                        <p:attrNameLst>
                                          <p:attrName>ppt_y</p:attrName>
                                        </p:attrNameLst>
                                      </p:cBhvr>
                                      <p:tavLst>
                                        <p:tav tm="0">
                                          <p:val>
                                            <p:strVal val="#ppt_y"/>
                                          </p:val>
                                        </p:tav>
                                        <p:tav tm="100000">
                                          <p:val>
                                            <p:strVal val="#ppt_y"/>
                                          </p:val>
                                        </p:tav>
                                      </p:tavLst>
                                    </p:anim>
                                  </p:childTnLst>
                                </p:cTn>
                              </p:par>
                              <p:par>
                                <p:cTn id="60" presetID="2" presetClass="entr" presetSubtype="2" decel="100000" fill="hold" nodeType="withEffect">
                                  <p:stCondLst>
                                    <p:cond delay="0"/>
                                  </p:stCondLst>
                                  <p:childTnLst>
                                    <p:set>
                                      <p:cBhvr>
                                        <p:cTn id="61" dur="1" fill="hold">
                                          <p:stCondLst>
                                            <p:cond delay="0"/>
                                          </p:stCondLst>
                                        </p:cTn>
                                        <p:tgtEl>
                                          <p:spTgt spid="26"/>
                                        </p:tgtEl>
                                        <p:attrNameLst>
                                          <p:attrName>style.visibility</p:attrName>
                                        </p:attrNameLst>
                                      </p:cBhvr>
                                      <p:to>
                                        <p:strVal val="visible"/>
                                      </p:to>
                                    </p:set>
                                    <p:anim calcmode="lin" valueType="num">
                                      <p:cBhvr additive="base">
                                        <p:cTn id="62" dur="500" fill="hold"/>
                                        <p:tgtEl>
                                          <p:spTgt spid="26"/>
                                        </p:tgtEl>
                                        <p:attrNameLst>
                                          <p:attrName>ppt_x</p:attrName>
                                        </p:attrNameLst>
                                      </p:cBhvr>
                                      <p:tavLst>
                                        <p:tav tm="0">
                                          <p:val>
                                            <p:strVal val="1+#ppt_w/2"/>
                                          </p:val>
                                        </p:tav>
                                        <p:tav tm="100000">
                                          <p:val>
                                            <p:strVal val="#ppt_x"/>
                                          </p:val>
                                        </p:tav>
                                      </p:tavLst>
                                    </p:anim>
                                    <p:anim calcmode="lin" valueType="num">
                                      <p:cBhvr additive="base">
                                        <p:cTn id="63" dur="500" fill="hold"/>
                                        <p:tgtEl>
                                          <p:spTgt spid="2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8AE31B13-BF71-450B-9DD8-26371576022B}"/>
              </a:ext>
            </a:extLst>
          </p:cNvPr>
          <p:cNvGrpSpPr/>
          <p:nvPr/>
        </p:nvGrpSpPr>
        <p:grpSpPr>
          <a:xfrm>
            <a:off x="-1" y="2122567"/>
            <a:ext cx="4651899" cy="721637"/>
            <a:chOff x="-1" y="2570242"/>
            <a:chExt cx="4651899" cy="721637"/>
          </a:xfrm>
        </p:grpSpPr>
        <p:sp>
          <p:nvSpPr>
            <p:cNvPr id="41" name="Rectangle 40">
              <a:extLst>
                <a:ext uri="{FF2B5EF4-FFF2-40B4-BE49-F238E27FC236}">
                  <a16:creationId xmlns:a16="http://schemas.microsoft.com/office/drawing/2014/main" id="{F092C154-FB1E-40CB-9C21-C976031A126D}"/>
                </a:ext>
              </a:extLst>
            </p:cNvPr>
            <p:cNvSpPr/>
            <p:nvPr/>
          </p:nvSpPr>
          <p:spPr>
            <a:xfrm>
              <a:off x="-1" y="2570242"/>
              <a:ext cx="4651899" cy="721637"/>
            </a:xfrm>
            <a:prstGeom prst="rect">
              <a:avLst/>
            </a:prstGeom>
            <a:solidFill>
              <a:srgbClr val="0F16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59" name="TextBox 58">
              <a:extLst>
                <a:ext uri="{FF2B5EF4-FFF2-40B4-BE49-F238E27FC236}">
                  <a16:creationId xmlns:a16="http://schemas.microsoft.com/office/drawing/2014/main" id="{DB1E9ABC-EA96-4ADD-A86F-9266CC283EDF}"/>
                </a:ext>
              </a:extLst>
            </p:cNvPr>
            <p:cNvSpPr txBox="1"/>
            <p:nvPr/>
          </p:nvSpPr>
          <p:spPr>
            <a:xfrm>
              <a:off x="314325" y="2774094"/>
              <a:ext cx="4114800" cy="313932"/>
            </a:xfrm>
            <a:prstGeom prst="rect">
              <a:avLst/>
            </a:prstGeom>
            <a:noFill/>
          </p:spPr>
          <p:txBody>
            <a:bodyPr wrap="square">
              <a:spAutoFit/>
            </a:bodyPr>
            <a:lstStyle/>
            <a:p>
              <a:pPr marL="0" lvl="0" indent="0" algn="l" defTabSz="666750">
                <a:lnSpc>
                  <a:spcPct val="90000"/>
                </a:lnSpc>
                <a:spcBef>
                  <a:spcPct val="0"/>
                </a:spcBef>
                <a:spcAft>
                  <a:spcPct val="35000"/>
                </a:spcAft>
                <a:buNone/>
              </a:pPr>
              <a:r>
                <a:rPr lang="mn-MN" sz="1600" b="1" kern="1200" dirty="0">
                  <a:solidFill>
                    <a:schemeClr val="bg1"/>
                  </a:solidFill>
                  <a:latin typeface="Arial" panose="020B0604020202020204" pitchFamily="34" charset="0"/>
                  <a:cs typeface="Arial" panose="020B0604020202020204" pitchFamily="34" charset="0"/>
                </a:rPr>
                <a:t>С</a:t>
              </a:r>
              <a:r>
                <a:rPr lang="en-US" sz="1600" b="1" kern="1200" dirty="0">
                  <a:solidFill>
                    <a:schemeClr val="bg1"/>
                  </a:solidFill>
                  <a:latin typeface="Arial" panose="020B0604020202020204" pitchFamily="34" charset="0"/>
                  <a:cs typeface="Arial" panose="020B0604020202020204" pitchFamily="34" charset="0"/>
                </a:rPr>
                <a:t>ануулах шийтгэлийн төрөл нэмэх</a:t>
              </a:r>
            </a:p>
          </p:txBody>
        </p:sp>
      </p:grpSp>
      <p:grpSp>
        <p:nvGrpSpPr>
          <p:cNvPr id="4" name="Group 3">
            <a:extLst>
              <a:ext uri="{FF2B5EF4-FFF2-40B4-BE49-F238E27FC236}">
                <a16:creationId xmlns:a16="http://schemas.microsoft.com/office/drawing/2014/main" id="{F69193DE-1BBA-449C-9620-25AF623C3211}"/>
              </a:ext>
            </a:extLst>
          </p:cNvPr>
          <p:cNvGrpSpPr/>
          <p:nvPr/>
        </p:nvGrpSpPr>
        <p:grpSpPr>
          <a:xfrm>
            <a:off x="0" y="2901421"/>
            <a:ext cx="4651899" cy="721637"/>
            <a:chOff x="0" y="3349096"/>
            <a:chExt cx="4651899" cy="721637"/>
          </a:xfrm>
        </p:grpSpPr>
        <p:sp>
          <p:nvSpPr>
            <p:cNvPr id="44" name="Rectangle 43">
              <a:extLst>
                <a:ext uri="{FF2B5EF4-FFF2-40B4-BE49-F238E27FC236}">
                  <a16:creationId xmlns:a16="http://schemas.microsoft.com/office/drawing/2014/main" id="{8C99B284-29DF-4447-B641-DE409732A5FF}"/>
                </a:ext>
              </a:extLst>
            </p:cNvPr>
            <p:cNvSpPr/>
            <p:nvPr/>
          </p:nvSpPr>
          <p:spPr>
            <a:xfrm>
              <a:off x="0" y="3349096"/>
              <a:ext cx="4651899" cy="721637"/>
            </a:xfrm>
            <a:prstGeom prst="rect">
              <a:avLst/>
            </a:prstGeom>
            <a:solidFill>
              <a:srgbClr val="0F16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60" name="TextBox 59">
              <a:extLst>
                <a:ext uri="{FF2B5EF4-FFF2-40B4-BE49-F238E27FC236}">
                  <a16:creationId xmlns:a16="http://schemas.microsoft.com/office/drawing/2014/main" id="{CE391934-D4BB-4F09-B494-797C7AEF298F}"/>
                </a:ext>
              </a:extLst>
            </p:cNvPr>
            <p:cNvSpPr txBox="1"/>
            <p:nvPr/>
          </p:nvSpPr>
          <p:spPr>
            <a:xfrm>
              <a:off x="314325" y="3442149"/>
              <a:ext cx="4114800" cy="535531"/>
            </a:xfrm>
            <a:prstGeom prst="rect">
              <a:avLst/>
            </a:prstGeom>
            <a:noFill/>
          </p:spPr>
          <p:txBody>
            <a:bodyPr wrap="square">
              <a:spAutoFit/>
            </a:bodyPr>
            <a:lstStyle/>
            <a:p>
              <a:pPr marL="0" lvl="0" indent="0" algn="l" defTabSz="666750">
                <a:lnSpc>
                  <a:spcPct val="90000"/>
                </a:lnSpc>
                <a:spcBef>
                  <a:spcPct val="0"/>
                </a:spcBef>
                <a:spcAft>
                  <a:spcPct val="35000"/>
                </a:spcAft>
                <a:buNone/>
              </a:pPr>
              <a:r>
                <a:rPr lang="mn-MN" sz="1600" b="1" kern="1200" dirty="0">
                  <a:solidFill>
                    <a:schemeClr val="bg1"/>
                  </a:solidFill>
                  <a:latin typeface="Arial" panose="020B0604020202020204" pitchFamily="34" charset="0"/>
                  <a:cs typeface="Arial" panose="020B0604020202020204" pitchFamily="34" charset="0"/>
                </a:rPr>
                <a:t>Торгох шийтгэлийг 2 дахин хөнгөрүүлэх</a:t>
              </a:r>
            </a:p>
          </p:txBody>
        </p:sp>
      </p:grpSp>
      <p:grpSp>
        <p:nvGrpSpPr>
          <p:cNvPr id="5" name="Group 4">
            <a:extLst>
              <a:ext uri="{FF2B5EF4-FFF2-40B4-BE49-F238E27FC236}">
                <a16:creationId xmlns:a16="http://schemas.microsoft.com/office/drawing/2014/main" id="{9D42C483-EBA6-4C37-8F6D-B6F682C55951}"/>
              </a:ext>
            </a:extLst>
          </p:cNvPr>
          <p:cNvGrpSpPr/>
          <p:nvPr/>
        </p:nvGrpSpPr>
        <p:grpSpPr>
          <a:xfrm>
            <a:off x="1" y="3680276"/>
            <a:ext cx="4651899" cy="721637"/>
            <a:chOff x="1" y="4127951"/>
            <a:chExt cx="4651899" cy="721637"/>
          </a:xfrm>
        </p:grpSpPr>
        <p:sp>
          <p:nvSpPr>
            <p:cNvPr id="45" name="Rectangle 44">
              <a:extLst>
                <a:ext uri="{FF2B5EF4-FFF2-40B4-BE49-F238E27FC236}">
                  <a16:creationId xmlns:a16="http://schemas.microsoft.com/office/drawing/2014/main" id="{E181B9A1-980E-4946-B4B5-260CF4A26195}"/>
                </a:ext>
              </a:extLst>
            </p:cNvPr>
            <p:cNvSpPr/>
            <p:nvPr/>
          </p:nvSpPr>
          <p:spPr>
            <a:xfrm>
              <a:off x="1" y="4127951"/>
              <a:ext cx="4651899" cy="721637"/>
            </a:xfrm>
            <a:prstGeom prst="rect">
              <a:avLst/>
            </a:prstGeom>
            <a:solidFill>
              <a:srgbClr val="0F16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61" name="TextBox 60">
              <a:extLst>
                <a:ext uri="{FF2B5EF4-FFF2-40B4-BE49-F238E27FC236}">
                  <a16:creationId xmlns:a16="http://schemas.microsoft.com/office/drawing/2014/main" id="{E352DC67-011B-453B-87E4-A8A6CB494164}"/>
                </a:ext>
              </a:extLst>
            </p:cNvPr>
            <p:cNvSpPr txBox="1"/>
            <p:nvPr/>
          </p:nvSpPr>
          <p:spPr>
            <a:xfrm>
              <a:off x="314325" y="4221003"/>
              <a:ext cx="3849302" cy="535531"/>
            </a:xfrm>
            <a:prstGeom prst="rect">
              <a:avLst/>
            </a:prstGeom>
            <a:noFill/>
          </p:spPr>
          <p:txBody>
            <a:bodyPr wrap="square">
              <a:spAutoFit/>
            </a:bodyPr>
            <a:lstStyle/>
            <a:p>
              <a:pPr marL="0" lvl="0" indent="0" algn="l" defTabSz="666750">
                <a:lnSpc>
                  <a:spcPct val="90000"/>
                </a:lnSpc>
                <a:spcBef>
                  <a:spcPct val="0"/>
                </a:spcBef>
                <a:spcAft>
                  <a:spcPct val="35000"/>
                </a:spcAft>
                <a:buNone/>
              </a:pPr>
              <a:r>
                <a:rPr lang="mn-MN" sz="1600" b="1" kern="1200" dirty="0">
                  <a:solidFill>
                    <a:schemeClr val="bg1"/>
                  </a:solidFill>
                  <a:latin typeface="Arial" panose="020B0604020202020204" pitchFamily="34" charset="0"/>
                  <a:cs typeface="Arial" panose="020B0604020202020204" pitchFamily="34" charset="0"/>
                </a:rPr>
                <a:t>Торгох шийтгэлийн хэмжээ дээд, доод хязгаартай  болох</a:t>
              </a:r>
            </a:p>
          </p:txBody>
        </p:sp>
      </p:grpSp>
      <p:grpSp>
        <p:nvGrpSpPr>
          <p:cNvPr id="8" name="Group 7">
            <a:extLst>
              <a:ext uri="{FF2B5EF4-FFF2-40B4-BE49-F238E27FC236}">
                <a16:creationId xmlns:a16="http://schemas.microsoft.com/office/drawing/2014/main" id="{C21AC0D9-E47F-4979-BE90-A820B3DBDF99}"/>
              </a:ext>
            </a:extLst>
          </p:cNvPr>
          <p:cNvGrpSpPr/>
          <p:nvPr/>
        </p:nvGrpSpPr>
        <p:grpSpPr>
          <a:xfrm>
            <a:off x="2" y="4459130"/>
            <a:ext cx="4651899" cy="721637"/>
            <a:chOff x="2" y="4906805"/>
            <a:chExt cx="4651899" cy="721637"/>
          </a:xfrm>
        </p:grpSpPr>
        <p:sp>
          <p:nvSpPr>
            <p:cNvPr id="46" name="Rectangle 45">
              <a:extLst>
                <a:ext uri="{FF2B5EF4-FFF2-40B4-BE49-F238E27FC236}">
                  <a16:creationId xmlns:a16="http://schemas.microsoft.com/office/drawing/2014/main" id="{8543E2C9-F02C-492B-B077-3D2FE02F5791}"/>
                </a:ext>
              </a:extLst>
            </p:cNvPr>
            <p:cNvSpPr/>
            <p:nvPr/>
          </p:nvSpPr>
          <p:spPr>
            <a:xfrm>
              <a:off x="2" y="4906805"/>
              <a:ext cx="4651899" cy="721637"/>
            </a:xfrm>
            <a:prstGeom prst="rect">
              <a:avLst/>
            </a:prstGeom>
            <a:solidFill>
              <a:srgbClr val="0F16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62" name="TextBox 61">
              <a:extLst>
                <a:ext uri="{FF2B5EF4-FFF2-40B4-BE49-F238E27FC236}">
                  <a16:creationId xmlns:a16="http://schemas.microsoft.com/office/drawing/2014/main" id="{FC278D3C-A732-4949-BB77-1BC70C03C97E}"/>
                </a:ext>
              </a:extLst>
            </p:cNvPr>
            <p:cNvSpPr txBox="1"/>
            <p:nvPr/>
          </p:nvSpPr>
          <p:spPr>
            <a:xfrm>
              <a:off x="314325" y="4999857"/>
              <a:ext cx="4114800" cy="535531"/>
            </a:xfrm>
            <a:prstGeom prst="rect">
              <a:avLst/>
            </a:prstGeom>
            <a:noFill/>
          </p:spPr>
          <p:txBody>
            <a:bodyPr wrap="square">
              <a:spAutoFit/>
            </a:bodyPr>
            <a:lstStyle/>
            <a:p>
              <a:pPr marL="0" lvl="0" indent="0" algn="l" defTabSz="666750">
                <a:lnSpc>
                  <a:spcPct val="90000"/>
                </a:lnSpc>
                <a:spcBef>
                  <a:spcPct val="0"/>
                </a:spcBef>
                <a:spcAft>
                  <a:spcPct val="35000"/>
                </a:spcAft>
                <a:buNone/>
              </a:pPr>
              <a:r>
                <a:rPr lang="mn-MN" sz="1600" b="1" kern="1200" dirty="0">
                  <a:solidFill>
                    <a:schemeClr val="bg1"/>
                  </a:solidFill>
                  <a:latin typeface="Arial" panose="020B0604020202020204" pitchFamily="34" charset="0"/>
                  <a:cs typeface="Arial" panose="020B0604020202020204" pitchFamily="34" charset="0"/>
                </a:rPr>
                <a:t>Зарим  төрлийн зөрчлийг гэмт  хэрэгт тооцох</a:t>
              </a:r>
            </a:p>
          </p:txBody>
        </p:sp>
      </p:grpSp>
      <p:grpSp>
        <p:nvGrpSpPr>
          <p:cNvPr id="9" name="Group 8">
            <a:extLst>
              <a:ext uri="{FF2B5EF4-FFF2-40B4-BE49-F238E27FC236}">
                <a16:creationId xmlns:a16="http://schemas.microsoft.com/office/drawing/2014/main" id="{BB9460A5-AE98-4E55-8BFE-3893CDD3D018}"/>
              </a:ext>
            </a:extLst>
          </p:cNvPr>
          <p:cNvGrpSpPr/>
          <p:nvPr/>
        </p:nvGrpSpPr>
        <p:grpSpPr>
          <a:xfrm>
            <a:off x="7540101" y="2122567"/>
            <a:ext cx="4651899" cy="721637"/>
            <a:chOff x="7540101" y="2570242"/>
            <a:chExt cx="4651899" cy="721637"/>
          </a:xfrm>
        </p:grpSpPr>
        <p:sp>
          <p:nvSpPr>
            <p:cNvPr id="47" name="Rectangle 46">
              <a:extLst>
                <a:ext uri="{FF2B5EF4-FFF2-40B4-BE49-F238E27FC236}">
                  <a16:creationId xmlns:a16="http://schemas.microsoft.com/office/drawing/2014/main" id="{8F377272-B55F-4F6B-8BFB-8A0D55658A01}"/>
                </a:ext>
              </a:extLst>
            </p:cNvPr>
            <p:cNvSpPr/>
            <p:nvPr/>
          </p:nvSpPr>
          <p:spPr>
            <a:xfrm>
              <a:off x="7540101" y="2570242"/>
              <a:ext cx="4651899" cy="721637"/>
            </a:xfrm>
            <a:prstGeom prst="rect">
              <a:avLst/>
            </a:prstGeom>
            <a:solidFill>
              <a:srgbClr val="0F16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63" name="TextBox 62">
              <a:extLst>
                <a:ext uri="{FF2B5EF4-FFF2-40B4-BE49-F238E27FC236}">
                  <a16:creationId xmlns:a16="http://schemas.microsoft.com/office/drawing/2014/main" id="{1C7891E3-9D6A-4DAF-8065-76F170B48D23}"/>
                </a:ext>
              </a:extLst>
            </p:cNvPr>
            <p:cNvSpPr txBox="1"/>
            <p:nvPr/>
          </p:nvSpPr>
          <p:spPr>
            <a:xfrm>
              <a:off x="7762875" y="2663294"/>
              <a:ext cx="4114800" cy="535531"/>
            </a:xfrm>
            <a:prstGeom prst="rect">
              <a:avLst/>
            </a:prstGeom>
            <a:noFill/>
          </p:spPr>
          <p:txBody>
            <a:bodyPr wrap="square">
              <a:spAutoFit/>
            </a:bodyPr>
            <a:lstStyle/>
            <a:p>
              <a:pPr marL="0" lvl="0" indent="0" algn="l" defTabSz="666750">
                <a:lnSpc>
                  <a:spcPct val="90000"/>
                </a:lnSpc>
                <a:spcBef>
                  <a:spcPct val="0"/>
                </a:spcBef>
                <a:spcAft>
                  <a:spcPct val="35000"/>
                </a:spcAft>
                <a:buNone/>
              </a:pPr>
              <a:r>
                <a:rPr lang="mn-MN" sz="1600" b="1" kern="1200" dirty="0">
                  <a:solidFill>
                    <a:schemeClr val="bg1"/>
                  </a:solidFill>
                  <a:latin typeface="Arial" panose="020B0604020202020204" pitchFamily="34" charset="0"/>
                  <a:cs typeface="Arial" panose="020B0604020202020204" pitchFamily="34" charset="0"/>
                </a:rPr>
                <a:t>Баривчлах шийтгэл оногдуулахгүй байх этгээдийн хүрээг өргөжүүлэх</a:t>
              </a:r>
            </a:p>
          </p:txBody>
        </p:sp>
      </p:grpSp>
      <p:grpSp>
        <p:nvGrpSpPr>
          <p:cNvPr id="10" name="Group 9">
            <a:extLst>
              <a:ext uri="{FF2B5EF4-FFF2-40B4-BE49-F238E27FC236}">
                <a16:creationId xmlns:a16="http://schemas.microsoft.com/office/drawing/2014/main" id="{5FE8EE21-373E-4F82-B297-BC820E5B63D5}"/>
              </a:ext>
            </a:extLst>
          </p:cNvPr>
          <p:cNvGrpSpPr/>
          <p:nvPr/>
        </p:nvGrpSpPr>
        <p:grpSpPr>
          <a:xfrm>
            <a:off x="7540102" y="2901421"/>
            <a:ext cx="4651899" cy="721637"/>
            <a:chOff x="7540102" y="3349096"/>
            <a:chExt cx="4651899" cy="721637"/>
          </a:xfrm>
        </p:grpSpPr>
        <p:sp>
          <p:nvSpPr>
            <p:cNvPr id="48" name="Rectangle 47">
              <a:extLst>
                <a:ext uri="{FF2B5EF4-FFF2-40B4-BE49-F238E27FC236}">
                  <a16:creationId xmlns:a16="http://schemas.microsoft.com/office/drawing/2014/main" id="{6A0CE483-A2DB-453E-B66A-0AECC8507155}"/>
                </a:ext>
              </a:extLst>
            </p:cNvPr>
            <p:cNvSpPr/>
            <p:nvPr/>
          </p:nvSpPr>
          <p:spPr>
            <a:xfrm>
              <a:off x="7540102" y="3349096"/>
              <a:ext cx="4651899" cy="721637"/>
            </a:xfrm>
            <a:prstGeom prst="rect">
              <a:avLst/>
            </a:prstGeom>
            <a:solidFill>
              <a:srgbClr val="0F16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64" name="TextBox 63">
              <a:extLst>
                <a:ext uri="{FF2B5EF4-FFF2-40B4-BE49-F238E27FC236}">
                  <a16:creationId xmlns:a16="http://schemas.microsoft.com/office/drawing/2014/main" id="{DB7106E0-1FF0-4BBE-8049-DAAD41CF2579}"/>
                </a:ext>
              </a:extLst>
            </p:cNvPr>
            <p:cNvSpPr txBox="1"/>
            <p:nvPr/>
          </p:nvSpPr>
          <p:spPr>
            <a:xfrm>
              <a:off x="7762875" y="3442149"/>
              <a:ext cx="4114800" cy="535531"/>
            </a:xfrm>
            <a:prstGeom prst="rect">
              <a:avLst/>
            </a:prstGeom>
            <a:noFill/>
          </p:spPr>
          <p:txBody>
            <a:bodyPr wrap="square">
              <a:spAutoFit/>
            </a:bodyPr>
            <a:lstStyle/>
            <a:p>
              <a:pPr marL="0" lvl="0" indent="0" algn="l" defTabSz="666750">
                <a:lnSpc>
                  <a:spcPct val="90000"/>
                </a:lnSpc>
                <a:spcBef>
                  <a:spcPct val="0"/>
                </a:spcBef>
                <a:spcAft>
                  <a:spcPct val="35000"/>
                </a:spcAft>
                <a:buNone/>
              </a:pPr>
              <a:r>
                <a:rPr lang="mn-MN" sz="1600" b="1" kern="1200" dirty="0">
                  <a:solidFill>
                    <a:schemeClr val="bg1"/>
                  </a:solidFill>
                  <a:latin typeface="Arial" panose="020B0604020202020204" pitchFamily="34" charset="0"/>
                  <a:cs typeface="Arial" panose="020B0604020202020204" pitchFamily="34" charset="0"/>
                </a:rPr>
                <a:t>Зөрчлийн үйлд</a:t>
              </a:r>
              <a:r>
                <a:rPr lang="mn-MN" sz="1600" b="1" dirty="0">
                  <a:solidFill>
                    <a:schemeClr val="bg1"/>
                  </a:solidFill>
                  <a:latin typeface="Arial" panose="020B0604020202020204" pitchFamily="34" charset="0"/>
                  <a:cs typeface="Arial" panose="020B0604020202020204" pitchFamily="34" charset="0"/>
                </a:rPr>
                <a:t>л</a:t>
              </a:r>
              <a:r>
                <a:rPr lang="mn-MN" sz="1600" b="1" kern="1200" dirty="0">
                  <a:solidFill>
                    <a:schemeClr val="bg1"/>
                  </a:solidFill>
                  <a:latin typeface="Arial" panose="020B0604020202020204" pitchFamily="34" charset="0"/>
                  <a:cs typeface="Arial" panose="020B0604020202020204" pitchFamily="34" charset="0"/>
                </a:rPr>
                <a:t>үүдийг тодорхой болгох</a:t>
              </a:r>
            </a:p>
          </p:txBody>
        </p:sp>
      </p:grpSp>
      <p:grpSp>
        <p:nvGrpSpPr>
          <p:cNvPr id="11" name="Group 10">
            <a:extLst>
              <a:ext uri="{FF2B5EF4-FFF2-40B4-BE49-F238E27FC236}">
                <a16:creationId xmlns:a16="http://schemas.microsoft.com/office/drawing/2014/main" id="{2F75E6D0-2E4E-419C-8A9E-D2559870B3CB}"/>
              </a:ext>
            </a:extLst>
          </p:cNvPr>
          <p:cNvGrpSpPr/>
          <p:nvPr/>
        </p:nvGrpSpPr>
        <p:grpSpPr>
          <a:xfrm>
            <a:off x="7540103" y="3680276"/>
            <a:ext cx="4651899" cy="945355"/>
            <a:chOff x="7540103" y="4127951"/>
            <a:chExt cx="4651899" cy="945355"/>
          </a:xfrm>
        </p:grpSpPr>
        <p:sp>
          <p:nvSpPr>
            <p:cNvPr id="49" name="Rectangle 48">
              <a:extLst>
                <a:ext uri="{FF2B5EF4-FFF2-40B4-BE49-F238E27FC236}">
                  <a16:creationId xmlns:a16="http://schemas.microsoft.com/office/drawing/2014/main" id="{4DD27161-C2AB-422C-8A1D-071FC581F48B}"/>
                </a:ext>
              </a:extLst>
            </p:cNvPr>
            <p:cNvSpPr/>
            <p:nvPr/>
          </p:nvSpPr>
          <p:spPr>
            <a:xfrm>
              <a:off x="7540103" y="4127951"/>
              <a:ext cx="4651899" cy="945355"/>
            </a:xfrm>
            <a:prstGeom prst="rect">
              <a:avLst/>
            </a:prstGeom>
            <a:solidFill>
              <a:srgbClr val="0F16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65" name="TextBox 64">
              <a:extLst>
                <a:ext uri="{FF2B5EF4-FFF2-40B4-BE49-F238E27FC236}">
                  <a16:creationId xmlns:a16="http://schemas.microsoft.com/office/drawing/2014/main" id="{79709251-9045-4337-913D-E3E218D143EF}"/>
                </a:ext>
              </a:extLst>
            </p:cNvPr>
            <p:cNvSpPr txBox="1"/>
            <p:nvPr/>
          </p:nvSpPr>
          <p:spPr>
            <a:xfrm>
              <a:off x="7762875" y="4213863"/>
              <a:ext cx="3849302" cy="757130"/>
            </a:xfrm>
            <a:prstGeom prst="rect">
              <a:avLst/>
            </a:prstGeom>
            <a:noFill/>
          </p:spPr>
          <p:txBody>
            <a:bodyPr wrap="square">
              <a:spAutoFit/>
            </a:bodyPr>
            <a:lstStyle/>
            <a:p>
              <a:pPr marL="0" lvl="0" indent="0" algn="l" defTabSz="666750">
                <a:lnSpc>
                  <a:spcPct val="90000"/>
                </a:lnSpc>
                <a:spcBef>
                  <a:spcPct val="0"/>
                </a:spcBef>
                <a:spcAft>
                  <a:spcPct val="35000"/>
                </a:spcAft>
                <a:buNone/>
              </a:pPr>
              <a:r>
                <a:rPr lang="mn-MN" sz="1600" b="1" kern="1200" dirty="0">
                  <a:solidFill>
                    <a:schemeClr val="bg1"/>
                  </a:solidFill>
                  <a:latin typeface="Arial" panose="020B0604020202020204" pitchFamily="34" charset="0"/>
                  <a:cs typeface="Arial" panose="020B0604020202020204" pitchFamily="34" charset="0"/>
                </a:rPr>
                <a:t>Зарим  төрлийн зөрчлийг хасаж  төрийн хяналт шалгалтын хүрээнд шилжүүлэх</a:t>
              </a:r>
            </a:p>
          </p:txBody>
        </p:sp>
      </p:grpSp>
      <p:grpSp>
        <p:nvGrpSpPr>
          <p:cNvPr id="12" name="Group 11">
            <a:extLst>
              <a:ext uri="{FF2B5EF4-FFF2-40B4-BE49-F238E27FC236}">
                <a16:creationId xmlns:a16="http://schemas.microsoft.com/office/drawing/2014/main" id="{BD94D4C5-F0CC-46C2-8C64-AE47D123A2D7}"/>
              </a:ext>
            </a:extLst>
          </p:cNvPr>
          <p:cNvGrpSpPr/>
          <p:nvPr/>
        </p:nvGrpSpPr>
        <p:grpSpPr>
          <a:xfrm>
            <a:off x="7540104" y="4682849"/>
            <a:ext cx="4651899" cy="571063"/>
            <a:chOff x="7540104" y="5130524"/>
            <a:chExt cx="4651899" cy="571063"/>
          </a:xfrm>
        </p:grpSpPr>
        <p:sp>
          <p:nvSpPr>
            <p:cNvPr id="50" name="Rectangle 49">
              <a:extLst>
                <a:ext uri="{FF2B5EF4-FFF2-40B4-BE49-F238E27FC236}">
                  <a16:creationId xmlns:a16="http://schemas.microsoft.com/office/drawing/2014/main" id="{B3E63E50-540E-4981-B780-B0DE2F260634}"/>
                </a:ext>
              </a:extLst>
            </p:cNvPr>
            <p:cNvSpPr/>
            <p:nvPr/>
          </p:nvSpPr>
          <p:spPr>
            <a:xfrm>
              <a:off x="7540104" y="5130524"/>
              <a:ext cx="4651899" cy="497918"/>
            </a:xfrm>
            <a:prstGeom prst="rect">
              <a:avLst/>
            </a:prstGeom>
            <a:solidFill>
              <a:srgbClr val="0F16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66" name="TextBox 65">
              <a:extLst>
                <a:ext uri="{FF2B5EF4-FFF2-40B4-BE49-F238E27FC236}">
                  <a16:creationId xmlns:a16="http://schemas.microsoft.com/office/drawing/2014/main" id="{43CCBD03-CE47-49A8-9A8B-5052E7B98C35}"/>
                </a:ext>
              </a:extLst>
            </p:cNvPr>
            <p:cNvSpPr txBox="1"/>
            <p:nvPr/>
          </p:nvSpPr>
          <p:spPr>
            <a:xfrm>
              <a:off x="7762875" y="5221456"/>
              <a:ext cx="4114800" cy="480131"/>
            </a:xfrm>
            <a:prstGeom prst="rect">
              <a:avLst/>
            </a:prstGeom>
            <a:noFill/>
          </p:spPr>
          <p:txBody>
            <a:bodyPr wrap="square">
              <a:spAutoFit/>
            </a:bodyPr>
            <a:lstStyle/>
            <a:p>
              <a:pPr marL="0" lvl="0" indent="0" algn="l" defTabSz="666750">
                <a:lnSpc>
                  <a:spcPct val="90000"/>
                </a:lnSpc>
                <a:spcBef>
                  <a:spcPct val="0"/>
                </a:spcBef>
                <a:spcAft>
                  <a:spcPct val="35000"/>
                </a:spcAft>
                <a:buNone/>
              </a:pPr>
              <a:r>
                <a:rPr lang="x-none" sz="1400" b="1" kern="1200" dirty="0">
                  <a:solidFill>
                    <a:schemeClr val="bg1"/>
                  </a:solidFill>
                  <a:latin typeface="Arial" panose="020B0604020202020204" pitchFamily="34" charset="0"/>
                  <a:cs typeface="Arial" panose="020B0604020202020204" pitchFamily="34" charset="0"/>
                </a:rPr>
                <a:t>Торгох шийтгэл </a:t>
              </a:r>
              <a:r>
                <a:rPr lang="x-none" sz="1400" b="1" kern="1200">
                  <a:solidFill>
                    <a:schemeClr val="bg1"/>
                  </a:solidFill>
                  <a:latin typeface="Arial" panose="020B0604020202020204" pitchFamily="34" charset="0"/>
                  <a:cs typeface="Arial" panose="020B0604020202020204" pitchFamily="34" charset="0"/>
                </a:rPr>
                <a:t>биелүүлээгүй этгээдэд </a:t>
              </a:r>
              <a:r>
                <a:rPr lang="x-none" sz="1400" b="1" kern="1200" dirty="0">
                  <a:solidFill>
                    <a:schemeClr val="bg1"/>
                  </a:solidFill>
                  <a:latin typeface="Arial" panose="020B0604020202020204" pitchFamily="34" charset="0"/>
                  <a:cs typeface="Arial" panose="020B0604020202020204" pitchFamily="34" charset="0"/>
                </a:rPr>
                <a:t>төрийн зарим үйлчилгээг хязгаарлах </a:t>
              </a:r>
              <a:r>
                <a:rPr lang="mn-MN" sz="1400" b="1" kern="1200" dirty="0">
                  <a:solidFill>
                    <a:schemeClr val="bg1"/>
                  </a:solidFill>
                  <a:latin typeface="Arial" panose="020B0604020202020204" pitchFamily="34" charset="0"/>
                  <a:cs typeface="Arial" panose="020B0604020202020204" pitchFamily="34" charset="0"/>
                </a:rPr>
                <a:t> </a:t>
              </a:r>
            </a:p>
          </p:txBody>
        </p:sp>
      </p:grpSp>
      <p:sp>
        <p:nvSpPr>
          <p:cNvPr id="67" name="Rectangle 66">
            <a:extLst>
              <a:ext uri="{FF2B5EF4-FFF2-40B4-BE49-F238E27FC236}">
                <a16:creationId xmlns:a16="http://schemas.microsoft.com/office/drawing/2014/main" id="{80594187-11E3-445D-B716-D76903D1C955}"/>
              </a:ext>
            </a:extLst>
          </p:cNvPr>
          <p:cNvSpPr/>
          <p:nvPr/>
        </p:nvSpPr>
        <p:spPr>
          <a:xfrm>
            <a:off x="-1" y="0"/>
            <a:ext cx="209551" cy="6858000"/>
          </a:xfrm>
          <a:prstGeom prst="rect">
            <a:avLst/>
          </a:prstGeom>
          <a:solidFill>
            <a:schemeClr val="bg1">
              <a:alpha val="1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DDE69012-0B0B-4659-86CE-7A9E40FDEBF7}"/>
              </a:ext>
            </a:extLst>
          </p:cNvPr>
          <p:cNvSpPr/>
          <p:nvPr/>
        </p:nvSpPr>
        <p:spPr>
          <a:xfrm>
            <a:off x="11982449" y="13149"/>
            <a:ext cx="209551" cy="6858000"/>
          </a:xfrm>
          <a:prstGeom prst="rect">
            <a:avLst/>
          </a:prstGeom>
          <a:solidFill>
            <a:schemeClr val="bg1">
              <a:alpha val="1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 name="Group 1">
            <a:extLst>
              <a:ext uri="{FF2B5EF4-FFF2-40B4-BE49-F238E27FC236}">
                <a16:creationId xmlns:a16="http://schemas.microsoft.com/office/drawing/2014/main" id="{01F5EB61-1CA4-4A18-9E6E-8245C25314E0}"/>
              </a:ext>
            </a:extLst>
          </p:cNvPr>
          <p:cNvGrpSpPr/>
          <p:nvPr/>
        </p:nvGrpSpPr>
        <p:grpSpPr>
          <a:xfrm>
            <a:off x="4545258" y="1279428"/>
            <a:ext cx="3101484" cy="4501153"/>
            <a:chOff x="4651897" y="2013090"/>
            <a:chExt cx="2888203" cy="4172505"/>
          </a:xfrm>
        </p:grpSpPr>
        <p:sp>
          <p:nvSpPr>
            <p:cNvPr id="54" name="Rectangle: Rounded Corners 53">
              <a:extLst>
                <a:ext uri="{FF2B5EF4-FFF2-40B4-BE49-F238E27FC236}">
                  <a16:creationId xmlns:a16="http://schemas.microsoft.com/office/drawing/2014/main" id="{798AEABC-00FE-4A52-8856-EA47C9B89D21}"/>
                </a:ext>
              </a:extLst>
            </p:cNvPr>
            <p:cNvSpPr/>
            <p:nvPr/>
          </p:nvSpPr>
          <p:spPr>
            <a:xfrm>
              <a:off x="4651897" y="2013090"/>
              <a:ext cx="2888203" cy="4172505"/>
            </a:xfrm>
            <a:prstGeom prst="roundRect">
              <a:avLst>
                <a:gd name="adj" fmla="val 8060"/>
              </a:avLst>
            </a:prstGeom>
            <a:solidFill>
              <a:schemeClr val="bg1"/>
            </a:solidFill>
            <a:ln w="57150">
              <a:solidFill>
                <a:srgbClr val="0F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extBox 55">
              <a:extLst>
                <a:ext uri="{FF2B5EF4-FFF2-40B4-BE49-F238E27FC236}">
                  <a16:creationId xmlns:a16="http://schemas.microsoft.com/office/drawing/2014/main" id="{DC34E09D-8FED-4D37-8360-4A09F5C7E608}"/>
                </a:ext>
              </a:extLst>
            </p:cNvPr>
            <p:cNvSpPr txBox="1"/>
            <p:nvPr/>
          </p:nvSpPr>
          <p:spPr>
            <a:xfrm>
              <a:off x="4999604" y="3686098"/>
              <a:ext cx="2192786" cy="2139784"/>
            </a:xfrm>
            <a:prstGeom prst="rect">
              <a:avLst/>
            </a:prstGeom>
            <a:noFill/>
          </p:spPr>
          <p:txBody>
            <a:bodyPr wrap="square">
              <a:spAutoFit/>
            </a:bodyPr>
            <a:lstStyle/>
            <a:p>
              <a:pPr algn="ctr"/>
              <a:r>
                <a:rPr lang="x-none" sz="1600" b="1" dirty="0">
                  <a:latin typeface="Arial" panose="020B0604020202020204" pitchFamily="34" charset="0"/>
                  <a:cs typeface="Arial" panose="020B0604020202020204" pitchFamily="34" charset="0"/>
                </a:rPr>
                <a:t>ЗӨРЧЛИЙН ТУХАЙ ХУУЛИЙН ШИНЭЧИЛСЭН </a:t>
              </a:r>
              <a:r>
                <a:rPr lang="x-none" sz="1600" b="1">
                  <a:latin typeface="Arial" panose="020B0604020202020204" pitchFamily="34" charset="0"/>
                  <a:cs typeface="Arial" panose="020B0604020202020204" pitchFamily="34" charset="0"/>
                </a:rPr>
                <a:t>НАЙРУУЛГЫН ТӨСӨЛ</a:t>
              </a:r>
              <a:endParaRPr lang="x-none" sz="1600" b="1" dirty="0">
                <a:latin typeface="Arial" panose="020B0604020202020204" pitchFamily="34" charset="0"/>
                <a:cs typeface="Arial" panose="020B0604020202020204" pitchFamily="34" charset="0"/>
              </a:endParaRPr>
            </a:p>
            <a:p>
              <a:pPr algn="ctr"/>
              <a:endParaRPr lang="x-none" sz="1600" b="1" dirty="0">
                <a:latin typeface="Arial" panose="020B0604020202020204" pitchFamily="34" charset="0"/>
                <a:cs typeface="Arial" panose="020B0604020202020204" pitchFamily="34" charset="0"/>
              </a:endParaRPr>
            </a:p>
            <a:p>
              <a:pPr algn="ctr"/>
              <a:r>
                <a:rPr lang="x-none" sz="1600" b="1" dirty="0">
                  <a:latin typeface="Arial" panose="020B0604020202020204" pitchFamily="34" charset="0"/>
                  <a:cs typeface="Arial" panose="020B0604020202020204" pitchFamily="34" charset="0"/>
                </a:rPr>
                <a:t>2022.04.12  </a:t>
              </a:r>
            </a:p>
            <a:p>
              <a:pPr algn="ctr"/>
              <a:r>
                <a:rPr lang="x-none" sz="1600" b="1" dirty="0">
                  <a:latin typeface="Arial" panose="020B0604020202020204" pitchFamily="34" charset="0"/>
                  <a:cs typeface="Arial" panose="020B0604020202020204" pitchFamily="34" charset="0"/>
                </a:rPr>
                <a:t>УИХ-д өргөн мэдүүлсэн</a:t>
              </a:r>
            </a:p>
          </p:txBody>
        </p:sp>
        <p:pic>
          <p:nvPicPr>
            <p:cNvPr id="57" name="Graphic 56" descr="Scales of justice with solid fill">
              <a:extLst>
                <a:ext uri="{FF2B5EF4-FFF2-40B4-BE49-F238E27FC236}">
                  <a16:creationId xmlns:a16="http://schemas.microsoft.com/office/drawing/2014/main" id="{648C84AE-62FC-4A32-BE03-9D2722411401}"/>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585514" y="2584901"/>
              <a:ext cx="1018012" cy="1018012"/>
            </a:xfrm>
            <a:prstGeom prst="rect">
              <a:avLst/>
            </a:prstGeom>
          </p:spPr>
        </p:pic>
      </p:grpSp>
    </p:spTree>
    <p:extLst>
      <p:ext uri="{BB962C8B-B14F-4D97-AF65-F5344CB8AC3E}">
        <p14:creationId xmlns:p14="http://schemas.microsoft.com/office/powerpoint/2010/main" val="2700413717"/>
      </p:ext>
    </p:extLst>
  </p:cSld>
  <p:clrMapOvr>
    <a:masterClrMapping/>
  </p:clrMapOvr>
  <p:transition spd="slow">
    <p:cover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decel="10000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0-#ppt_w/2"/>
                                          </p:val>
                                        </p:tav>
                                        <p:tav tm="100000">
                                          <p:val>
                                            <p:strVal val="#ppt_x"/>
                                          </p:val>
                                        </p:tav>
                                      </p:tavLst>
                                    </p:anim>
                                    <p:anim calcmode="lin" valueType="num">
                                      <p:cBhvr additive="base">
                                        <p:cTn id="13" dur="500" fill="hold"/>
                                        <p:tgtEl>
                                          <p:spTgt spid="3"/>
                                        </p:tgtEl>
                                        <p:attrNameLst>
                                          <p:attrName>ppt_y</p:attrName>
                                        </p:attrNameLst>
                                      </p:cBhvr>
                                      <p:tavLst>
                                        <p:tav tm="0">
                                          <p:val>
                                            <p:strVal val="#ppt_y"/>
                                          </p:val>
                                        </p:tav>
                                        <p:tav tm="100000">
                                          <p:val>
                                            <p:strVal val="#ppt_y"/>
                                          </p:val>
                                        </p:tav>
                                      </p:tavLst>
                                    </p:anim>
                                  </p:childTnLst>
                                </p:cTn>
                              </p:par>
                              <p:par>
                                <p:cTn id="14" presetID="2" presetClass="entr" presetSubtype="2" decel="100000" fill="hold" nodeType="with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additive="base">
                                        <p:cTn id="16" dur="500" fill="hold"/>
                                        <p:tgtEl>
                                          <p:spTgt spid="9"/>
                                        </p:tgtEl>
                                        <p:attrNameLst>
                                          <p:attrName>ppt_x</p:attrName>
                                        </p:attrNameLst>
                                      </p:cBhvr>
                                      <p:tavLst>
                                        <p:tav tm="0">
                                          <p:val>
                                            <p:strVal val="1+#ppt_w/2"/>
                                          </p:val>
                                        </p:tav>
                                        <p:tav tm="100000">
                                          <p:val>
                                            <p:strVal val="#ppt_x"/>
                                          </p:val>
                                        </p:tav>
                                      </p:tavLst>
                                    </p:anim>
                                    <p:anim calcmode="lin" valueType="num">
                                      <p:cBhvr additive="base">
                                        <p:cTn id="17"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8" decel="10000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additive="base">
                                        <p:cTn id="22" dur="500" fill="hold"/>
                                        <p:tgtEl>
                                          <p:spTgt spid="4"/>
                                        </p:tgtEl>
                                        <p:attrNameLst>
                                          <p:attrName>ppt_x</p:attrName>
                                        </p:attrNameLst>
                                      </p:cBhvr>
                                      <p:tavLst>
                                        <p:tav tm="0">
                                          <p:val>
                                            <p:strVal val="0-#ppt_w/2"/>
                                          </p:val>
                                        </p:tav>
                                        <p:tav tm="100000">
                                          <p:val>
                                            <p:strVal val="#ppt_x"/>
                                          </p:val>
                                        </p:tav>
                                      </p:tavLst>
                                    </p:anim>
                                    <p:anim calcmode="lin" valueType="num">
                                      <p:cBhvr additive="base">
                                        <p:cTn id="23" dur="500" fill="hold"/>
                                        <p:tgtEl>
                                          <p:spTgt spid="4"/>
                                        </p:tgtEl>
                                        <p:attrNameLst>
                                          <p:attrName>ppt_y</p:attrName>
                                        </p:attrNameLst>
                                      </p:cBhvr>
                                      <p:tavLst>
                                        <p:tav tm="0">
                                          <p:val>
                                            <p:strVal val="#ppt_y"/>
                                          </p:val>
                                        </p:tav>
                                        <p:tav tm="100000">
                                          <p:val>
                                            <p:strVal val="#ppt_y"/>
                                          </p:val>
                                        </p:tav>
                                      </p:tavLst>
                                    </p:anim>
                                  </p:childTnLst>
                                </p:cTn>
                              </p:par>
                              <p:par>
                                <p:cTn id="24" presetID="2" presetClass="entr" presetSubtype="2" decel="100000" fill="hold" nodeType="withEffect">
                                  <p:stCondLst>
                                    <p:cond delay="0"/>
                                  </p:stCondLst>
                                  <p:childTnLst>
                                    <p:set>
                                      <p:cBhvr>
                                        <p:cTn id="25" dur="1" fill="hold">
                                          <p:stCondLst>
                                            <p:cond delay="0"/>
                                          </p:stCondLst>
                                        </p:cTn>
                                        <p:tgtEl>
                                          <p:spTgt spid="10"/>
                                        </p:tgtEl>
                                        <p:attrNameLst>
                                          <p:attrName>style.visibility</p:attrName>
                                        </p:attrNameLst>
                                      </p:cBhvr>
                                      <p:to>
                                        <p:strVal val="visible"/>
                                      </p:to>
                                    </p:set>
                                    <p:anim calcmode="lin" valueType="num">
                                      <p:cBhvr additive="base">
                                        <p:cTn id="26" dur="500" fill="hold"/>
                                        <p:tgtEl>
                                          <p:spTgt spid="10"/>
                                        </p:tgtEl>
                                        <p:attrNameLst>
                                          <p:attrName>ppt_x</p:attrName>
                                        </p:attrNameLst>
                                      </p:cBhvr>
                                      <p:tavLst>
                                        <p:tav tm="0">
                                          <p:val>
                                            <p:strVal val="1+#ppt_w/2"/>
                                          </p:val>
                                        </p:tav>
                                        <p:tav tm="100000">
                                          <p:val>
                                            <p:strVal val="#ppt_x"/>
                                          </p:val>
                                        </p:tav>
                                      </p:tavLst>
                                    </p:anim>
                                    <p:anim calcmode="lin" valueType="num">
                                      <p:cBhvr additive="base">
                                        <p:cTn id="27"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8" decel="100000" fill="hold" nodeType="clickEffect">
                                  <p:stCondLst>
                                    <p:cond delay="0"/>
                                  </p:stCondLst>
                                  <p:childTnLst>
                                    <p:set>
                                      <p:cBhvr>
                                        <p:cTn id="31" dur="1" fill="hold">
                                          <p:stCondLst>
                                            <p:cond delay="0"/>
                                          </p:stCondLst>
                                        </p:cTn>
                                        <p:tgtEl>
                                          <p:spTgt spid="5"/>
                                        </p:tgtEl>
                                        <p:attrNameLst>
                                          <p:attrName>style.visibility</p:attrName>
                                        </p:attrNameLst>
                                      </p:cBhvr>
                                      <p:to>
                                        <p:strVal val="visible"/>
                                      </p:to>
                                    </p:set>
                                    <p:anim calcmode="lin" valueType="num">
                                      <p:cBhvr additive="base">
                                        <p:cTn id="32" dur="500" fill="hold"/>
                                        <p:tgtEl>
                                          <p:spTgt spid="5"/>
                                        </p:tgtEl>
                                        <p:attrNameLst>
                                          <p:attrName>ppt_x</p:attrName>
                                        </p:attrNameLst>
                                      </p:cBhvr>
                                      <p:tavLst>
                                        <p:tav tm="0">
                                          <p:val>
                                            <p:strVal val="0-#ppt_w/2"/>
                                          </p:val>
                                        </p:tav>
                                        <p:tav tm="100000">
                                          <p:val>
                                            <p:strVal val="#ppt_x"/>
                                          </p:val>
                                        </p:tav>
                                      </p:tavLst>
                                    </p:anim>
                                    <p:anim calcmode="lin" valueType="num">
                                      <p:cBhvr additive="base">
                                        <p:cTn id="33" dur="500" fill="hold"/>
                                        <p:tgtEl>
                                          <p:spTgt spid="5"/>
                                        </p:tgtEl>
                                        <p:attrNameLst>
                                          <p:attrName>ppt_y</p:attrName>
                                        </p:attrNameLst>
                                      </p:cBhvr>
                                      <p:tavLst>
                                        <p:tav tm="0">
                                          <p:val>
                                            <p:strVal val="#ppt_y"/>
                                          </p:val>
                                        </p:tav>
                                        <p:tav tm="100000">
                                          <p:val>
                                            <p:strVal val="#ppt_y"/>
                                          </p:val>
                                        </p:tav>
                                      </p:tavLst>
                                    </p:anim>
                                  </p:childTnLst>
                                </p:cTn>
                              </p:par>
                              <p:par>
                                <p:cTn id="34" presetID="2" presetClass="entr" presetSubtype="2" decel="100000" fill="hold" nodeType="withEffect">
                                  <p:stCondLst>
                                    <p:cond delay="0"/>
                                  </p:stCondLst>
                                  <p:childTnLst>
                                    <p:set>
                                      <p:cBhvr>
                                        <p:cTn id="35" dur="1" fill="hold">
                                          <p:stCondLst>
                                            <p:cond delay="0"/>
                                          </p:stCondLst>
                                        </p:cTn>
                                        <p:tgtEl>
                                          <p:spTgt spid="11"/>
                                        </p:tgtEl>
                                        <p:attrNameLst>
                                          <p:attrName>style.visibility</p:attrName>
                                        </p:attrNameLst>
                                      </p:cBhvr>
                                      <p:to>
                                        <p:strVal val="visible"/>
                                      </p:to>
                                    </p:set>
                                    <p:anim calcmode="lin" valueType="num">
                                      <p:cBhvr additive="base">
                                        <p:cTn id="36" dur="500" fill="hold"/>
                                        <p:tgtEl>
                                          <p:spTgt spid="11"/>
                                        </p:tgtEl>
                                        <p:attrNameLst>
                                          <p:attrName>ppt_x</p:attrName>
                                        </p:attrNameLst>
                                      </p:cBhvr>
                                      <p:tavLst>
                                        <p:tav tm="0">
                                          <p:val>
                                            <p:strVal val="1+#ppt_w/2"/>
                                          </p:val>
                                        </p:tav>
                                        <p:tav tm="100000">
                                          <p:val>
                                            <p:strVal val="#ppt_x"/>
                                          </p:val>
                                        </p:tav>
                                      </p:tavLst>
                                    </p:anim>
                                    <p:anim calcmode="lin" valueType="num">
                                      <p:cBhvr additive="base">
                                        <p:cTn id="37"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8" decel="100000" fill="hold" nodeType="clickEffect">
                                  <p:stCondLst>
                                    <p:cond delay="0"/>
                                  </p:stCondLst>
                                  <p:childTnLst>
                                    <p:set>
                                      <p:cBhvr>
                                        <p:cTn id="41" dur="1" fill="hold">
                                          <p:stCondLst>
                                            <p:cond delay="0"/>
                                          </p:stCondLst>
                                        </p:cTn>
                                        <p:tgtEl>
                                          <p:spTgt spid="8"/>
                                        </p:tgtEl>
                                        <p:attrNameLst>
                                          <p:attrName>style.visibility</p:attrName>
                                        </p:attrNameLst>
                                      </p:cBhvr>
                                      <p:to>
                                        <p:strVal val="visible"/>
                                      </p:to>
                                    </p:set>
                                    <p:anim calcmode="lin" valueType="num">
                                      <p:cBhvr additive="base">
                                        <p:cTn id="42" dur="500" fill="hold"/>
                                        <p:tgtEl>
                                          <p:spTgt spid="8"/>
                                        </p:tgtEl>
                                        <p:attrNameLst>
                                          <p:attrName>ppt_x</p:attrName>
                                        </p:attrNameLst>
                                      </p:cBhvr>
                                      <p:tavLst>
                                        <p:tav tm="0">
                                          <p:val>
                                            <p:strVal val="0-#ppt_w/2"/>
                                          </p:val>
                                        </p:tav>
                                        <p:tav tm="100000">
                                          <p:val>
                                            <p:strVal val="#ppt_x"/>
                                          </p:val>
                                        </p:tav>
                                      </p:tavLst>
                                    </p:anim>
                                    <p:anim calcmode="lin" valueType="num">
                                      <p:cBhvr additive="base">
                                        <p:cTn id="43" dur="500" fill="hold"/>
                                        <p:tgtEl>
                                          <p:spTgt spid="8"/>
                                        </p:tgtEl>
                                        <p:attrNameLst>
                                          <p:attrName>ppt_y</p:attrName>
                                        </p:attrNameLst>
                                      </p:cBhvr>
                                      <p:tavLst>
                                        <p:tav tm="0">
                                          <p:val>
                                            <p:strVal val="#ppt_y"/>
                                          </p:val>
                                        </p:tav>
                                        <p:tav tm="100000">
                                          <p:val>
                                            <p:strVal val="#ppt_y"/>
                                          </p:val>
                                        </p:tav>
                                      </p:tavLst>
                                    </p:anim>
                                  </p:childTnLst>
                                </p:cTn>
                              </p:par>
                              <p:par>
                                <p:cTn id="44" presetID="2" presetClass="entr" presetSubtype="2" decel="100000" fill="hold" nodeType="with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additive="base">
                                        <p:cTn id="46" dur="500" fill="hold"/>
                                        <p:tgtEl>
                                          <p:spTgt spid="12"/>
                                        </p:tgtEl>
                                        <p:attrNameLst>
                                          <p:attrName>ppt_x</p:attrName>
                                        </p:attrNameLst>
                                      </p:cBhvr>
                                      <p:tavLst>
                                        <p:tav tm="0">
                                          <p:val>
                                            <p:strVal val="1+#ppt_w/2"/>
                                          </p:val>
                                        </p:tav>
                                        <p:tav tm="100000">
                                          <p:val>
                                            <p:strVal val="#ppt_x"/>
                                          </p:val>
                                        </p:tav>
                                      </p:tavLst>
                                    </p:anim>
                                    <p:anim calcmode="lin" valueType="num">
                                      <p:cBhvr additive="base">
                                        <p:cTn id="47" dur="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Status xmlns="71af3243-3dd4-4a8d-8c0d-dd76da1f02a5">Not started</Statu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b385d60f68dd989dca1fdc827799d853">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1911b479caf7b199da365455750e4572"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F5C8BF1-B0E4-49A1-808F-40F2AD30E743}">
  <ds:schemaRefs>
    <ds:schemaRef ds:uri="http://purl.org/dc/dcmitype/"/>
    <ds:schemaRef ds:uri="http://purl.org/dc/terms/"/>
    <ds:schemaRef ds:uri="71af3243-3dd4-4a8d-8c0d-dd76da1f02a5"/>
    <ds:schemaRef ds:uri="16c05727-aa75-4e4a-9b5f-8a80a1165891"/>
    <ds:schemaRef ds:uri="http://schemas.microsoft.com/office/2006/metadata/properties"/>
    <ds:schemaRef ds:uri="http://schemas.microsoft.com/office/2006/documentManagement/types"/>
    <ds:schemaRef ds:uri="http://schemas.microsoft.com/office/infopath/2007/PartnerControls"/>
    <ds:schemaRef ds:uri="http://purl.org/dc/elements/1.1/"/>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E3852F5D-AAE7-473B-9767-8875B60BC63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3FC8A1C-A436-42C0-AC33-FAFFFAF219B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Tech design</Template>
  <TotalTime>0</TotalTime>
  <Words>5294</Words>
  <Application>Microsoft Office PowerPoint</Application>
  <PresentationFormat>Widescreen</PresentationFormat>
  <Paragraphs>738</Paragraphs>
  <Slides>37</Slides>
  <Notes>7</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37</vt:i4>
      </vt:variant>
    </vt:vector>
  </HeadingPairs>
  <TitlesOfParts>
    <vt:vector size="48" baseType="lpstr">
      <vt:lpstr>Arial</vt:lpstr>
      <vt:lpstr>Calibri</vt:lpstr>
      <vt:lpstr>Corbel</vt:lpstr>
      <vt:lpstr>Courier New</vt:lpstr>
      <vt:lpstr>Gill Sans MT</vt:lpstr>
      <vt:lpstr>Lato Light</vt:lpstr>
      <vt:lpstr>Montserrat</vt:lpstr>
      <vt:lpstr>Times New Roman</vt:lpstr>
      <vt:lpstr>Wingdings</vt:lpstr>
      <vt:lpstr>Wingdings 2</vt:lpstr>
      <vt:lpstr>Dividend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cp:lastPrinted>2022-10-28T09:58:23Z</cp:lastPrinted>
  <dcterms:created xsi:type="dcterms:W3CDTF">2021-08-31T11:08:54Z</dcterms:created>
  <dcterms:modified xsi:type="dcterms:W3CDTF">2023-02-03T03:32:33Z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