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267" r:id="rId6"/>
    <p:sldId id="269" r:id="rId7"/>
    <p:sldId id="265" r:id="rId8"/>
    <p:sldId id="263" r:id="rId9"/>
    <p:sldId id="271" r:id="rId10"/>
    <p:sldId id="262" r:id="rId11"/>
    <p:sldId id="272" r:id="rId12"/>
    <p:sldId id="273" r:id="rId13"/>
    <p:sldId id="274" r:id="rId14"/>
    <p:sldId id="275"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44529"/>
    <a:srgbClr val="2B3922"/>
    <a:srgbClr val="2E3722"/>
    <a:srgbClr val="FCF7F1"/>
    <a:srgbClr val="B8D233"/>
    <a:srgbClr val="5CC6D6"/>
    <a:srgbClr val="F8D22F"/>
    <a:srgbClr val="F03F2B"/>
    <a:srgbClr val="3488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9225C73-1633-42F1-AB3B-7CB183E5F8B8}">
      <dgm:prSet/>
      <dgm:spPr/>
      <dgm:t>
        <a:bodyPr/>
        <a:lstStyle/>
        <a:p>
          <a:pPr>
            <a:lnSpc>
              <a:spcPct val="100000"/>
            </a:lnSpc>
            <a:defRPr cap="all"/>
          </a:pPr>
          <a:r>
            <a:rPr lang="mn-MN" dirty="0"/>
            <a:t>,</a:t>
          </a:r>
          <a:endParaRPr lang="en-US" dirty="0"/>
        </a:p>
      </dgm:t>
    </dgm:pt>
    <dgm:pt modelId="{1A0E2090-1D4F-438A-8766-B6030CE01ADD}" type="parTrans" cxnId="{A9154303-8225-4248-91DC-1B0156A35F07}">
      <dgm:prSet/>
      <dgm:spPr/>
      <dgm:t>
        <a:bodyPr/>
        <a:lstStyle/>
        <a:p>
          <a:endParaRPr lang="en-US"/>
        </a:p>
      </dgm:t>
    </dgm:pt>
    <dgm:pt modelId="{9646853A-8964-4519-A5B1-0B7D18B2983D}" type="sibTrans" cxnId="{A9154303-8225-4248-91DC-1B0156A35F07}">
      <dgm:prSet/>
      <dgm:spPr/>
      <dgm:t>
        <a:bodyPr/>
        <a:lstStyle/>
        <a:p>
          <a:endParaRPr lang="en-US"/>
        </a:p>
      </dgm:t>
    </dgm:pt>
    <dgm:pt modelId="{1C383F32-22E8-4F62-A3E0-BDC3D5F48992}">
      <dgm:prSet/>
      <dgm:spPr/>
      <dgm:t>
        <a:bodyPr/>
        <a:lstStyle/>
        <a:p>
          <a:pPr>
            <a:lnSpc>
              <a:spcPct val="100000"/>
            </a:lnSpc>
            <a:defRPr cap="all"/>
          </a:pPr>
          <a:r>
            <a:rPr lang="mn-MN" dirty="0"/>
            <a:t>,</a:t>
          </a:r>
          <a:endParaRPr lang="en-US" dirty="0"/>
        </a:p>
      </dgm:t>
    </dgm:pt>
    <dgm:pt modelId="{A7920A2F-3244-4159-AF04-6A1D38B7B317}" type="parTrans" cxnId="{C4CCE57E-E871-46D6-BAD5-880252C95D22}">
      <dgm:prSet/>
      <dgm:spPr/>
      <dgm:t>
        <a:bodyPr/>
        <a:lstStyle/>
        <a:p>
          <a:endParaRPr lang="en-US"/>
        </a:p>
      </dgm:t>
    </dgm:pt>
    <dgm:pt modelId="{8500F72A-2C6D-4FDF-9C1D-CA691380EB0B}" type="sibTrans" cxnId="{C4CCE57E-E871-46D6-BAD5-880252C95D22}">
      <dgm:prSet/>
      <dgm:spPr/>
      <dgm:t>
        <a:bodyPr/>
        <a:lstStyle/>
        <a:p>
          <a:endParaRPr lang="en-US"/>
        </a:p>
      </dgm:t>
    </dgm:pt>
    <dgm:pt modelId="{40FC4FFE-8987-4A26-B7F4-8A516F18ADAE}">
      <dgm:prSet/>
      <dgm:spPr/>
      <dgm:t>
        <a:bodyPr/>
        <a:lstStyle/>
        <a:p>
          <a:pPr>
            <a:lnSpc>
              <a:spcPct val="100000"/>
            </a:lnSpc>
            <a:defRPr cap="all"/>
          </a:pPr>
          <a:r>
            <a:rPr lang="en-US" dirty="0"/>
            <a:t>,</a:t>
          </a:r>
        </a:p>
      </dgm:t>
    </dgm:pt>
    <dgm:pt modelId="{5B62599A-5C9B-48E7-896E-EA782AC60C8B}" type="sibTrans" cxnId="{C7AD8469-3C68-4AF9-AB82-79B0043AA120}">
      <dgm:prSet/>
      <dgm:spPr/>
      <dgm:t>
        <a:bodyPr/>
        <a:lstStyle/>
        <a:p>
          <a:endParaRPr lang="en-US"/>
        </a:p>
      </dgm:t>
    </dgm:pt>
    <dgm:pt modelId="{CAD7EF86-FB23-41F6-BF42-040B36DEFDB1}" type="parTrans" cxnId="{C7AD8469-3C68-4AF9-AB82-79B0043AA120}">
      <dgm:prSet/>
      <dgm:spPr/>
      <dgm:t>
        <a:bodyPr/>
        <a:lstStyle/>
        <a:p>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r graph with downward trend"/>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1004512" y="697868"/>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778000">
            <a:lnSpc>
              <a:spcPct val="100000"/>
            </a:lnSpc>
            <a:spcBef>
              <a:spcPct val="0"/>
            </a:spcBef>
            <a:spcAft>
              <a:spcPct val="35000"/>
            </a:spcAft>
            <a:buNone/>
            <a:defRPr cap="all"/>
          </a:pPr>
          <a:r>
            <a:rPr lang="en-US" sz="4000" kern="1200" dirty="0"/>
            <a:t>,</a:t>
          </a:r>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7481" y="697868"/>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778000">
            <a:lnSpc>
              <a:spcPct val="100000"/>
            </a:lnSpc>
            <a:spcBef>
              <a:spcPct val="0"/>
            </a:spcBef>
            <a:spcAft>
              <a:spcPct val="35000"/>
            </a:spcAft>
            <a:buNone/>
            <a:defRPr cap="all"/>
          </a:pPr>
          <a:r>
            <a:rPr lang="mn-MN" sz="4000" kern="1200" dirty="0"/>
            <a:t>,</a:t>
          </a:r>
          <a:endParaRPr lang="en-US" sz="4000" kern="1200" dirty="0"/>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778000">
            <a:lnSpc>
              <a:spcPct val="100000"/>
            </a:lnSpc>
            <a:spcBef>
              <a:spcPct val="0"/>
            </a:spcBef>
            <a:spcAft>
              <a:spcPct val="35000"/>
            </a:spcAft>
            <a:buNone/>
            <a:defRPr cap="all"/>
          </a:pPr>
          <a:r>
            <a:rPr lang="mn-MN" sz="4000" kern="1200" dirty="0"/>
            <a:t>,</a:t>
          </a:r>
          <a:endParaRPr lang="en-US" sz="4000" kern="1200" dirty="0"/>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12/6/2021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12/6/2021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12/6/2021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12/6/2021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12/6/2021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96000" y="2504722"/>
            <a:ext cx="4775075" cy="1630907"/>
          </a:xfrm>
        </p:spPr>
        <p:txBody>
          <a:bodyPr>
            <a:normAutofit/>
          </a:bodyPr>
          <a:lstStyle/>
          <a:p>
            <a:r>
              <a:rPr lang="mn-MN" sz="2800" dirty="0">
                <a:solidFill>
                  <a:schemeClr val="tx1"/>
                </a:solidFill>
                <a:latin typeface="Arial" panose="020B0604020202020204" pitchFamily="34" charset="0"/>
                <a:cs typeface="Arial" panose="020B0604020202020204" pitchFamily="34" charset="0"/>
              </a:rPr>
              <a:t>ТӨРИЙН АЛБАНЫ САЛБАР ЗӨВЛӨЛИЙН ҮЙЛ АЖИЛЛАГАА</a:t>
            </a:r>
            <a:endParaRPr lang="en-US" sz="2800"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8784122" y="4323240"/>
            <a:ext cx="2197528" cy="559656"/>
          </a:xfrm>
        </p:spPr>
        <p:txBody>
          <a:bodyPr>
            <a:normAutofit fontScale="77500" lnSpcReduction="20000"/>
          </a:bodyPr>
          <a:lstStyle/>
          <a:p>
            <a:pPr>
              <a:spcAft>
                <a:spcPts val="600"/>
              </a:spcAft>
            </a:pPr>
            <a:r>
              <a:rPr lang="mn-MN" dirty="0">
                <a:solidFill>
                  <a:schemeClr val="tx1"/>
                </a:solidFill>
              </a:rPr>
              <a:t>Судалгааны тайлан</a:t>
            </a:r>
          </a:p>
          <a:p>
            <a:pPr>
              <a:spcAft>
                <a:spcPts val="600"/>
              </a:spcAft>
            </a:pPr>
            <a:r>
              <a:rPr lang="mn-MN" dirty="0">
                <a:solidFill>
                  <a:schemeClr val="tx1"/>
                </a:solidFill>
              </a:rPr>
              <a:t>2021.12.08</a:t>
            </a:r>
            <a:endParaRPr lang="en-US"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FAB41E-F936-4D09-BA7D-3E070D373014}"/>
              </a:ext>
            </a:extLst>
          </p:cNvPr>
          <p:cNvSpPr txBox="1"/>
          <p:nvPr/>
        </p:nvSpPr>
        <p:spPr>
          <a:xfrm>
            <a:off x="816746" y="604551"/>
            <a:ext cx="10005134" cy="307777"/>
          </a:xfrm>
          <a:prstGeom prst="rect">
            <a:avLst/>
          </a:prstGeom>
          <a:noFill/>
        </p:spPr>
        <p:txBody>
          <a:bodyPr wrap="square">
            <a:spAutoFit/>
          </a:bodyPr>
          <a:lstStyle/>
          <a:p>
            <a:r>
              <a:rPr lang="mn-MN" sz="1400" b="1" i="0" dirty="0">
                <a:solidFill>
                  <a:srgbClr val="20212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 ТАСЗ 2022 онд ямар ажил, арга хэмжээг зохион байгуулаасай гэж бодож байна вэ?</a:t>
            </a:r>
            <a:endParaRPr lang="en-US" sz="1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FEE81046-950F-4454-9E14-4A0AA8B9E321}"/>
              </a:ext>
            </a:extLst>
          </p:cNvPr>
          <p:cNvSpPr txBox="1"/>
          <p:nvPr/>
        </p:nvSpPr>
        <p:spPr>
          <a:xfrm>
            <a:off x="816745" y="1129227"/>
            <a:ext cx="10315853" cy="4893647"/>
          </a:xfrm>
          <a:prstGeom prst="rect">
            <a:avLst/>
          </a:prstGeom>
          <a:noFill/>
        </p:spPr>
        <p:txBody>
          <a:bodyPr wrap="square">
            <a:spAutoFit/>
          </a:bodyPr>
          <a:lstStyle/>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Сургалт-2</a:t>
            </a:r>
          </a:p>
          <a:p>
            <a:pPr marL="171450" indent="-171450" algn="l">
              <a:buFont typeface="Arial" panose="020B0604020202020204" pitchFamily="34" charset="0"/>
              <a:buChar char="•"/>
            </a:pPr>
            <a:r>
              <a:rPr lang="mn-MN" sz="1200" dirty="0">
                <a:solidFill>
                  <a:srgbClr val="202124"/>
                </a:solidFill>
                <a:latin typeface="Roboto" panose="02000000000000000000" pitchFamily="2" charset="0"/>
              </a:rPr>
              <a:t>Т</a:t>
            </a:r>
            <a:r>
              <a:rPr lang="mn-MN" sz="1200" b="0" dirty="0">
                <a:solidFill>
                  <a:srgbClr val="202124"/>
                </a:solidFill>
                <a:effectLst/>
                <a:latin typeface="Roboto" panose="02000000000000000000" pitchFamily="2" charset="0"/>
              </a:rPr>
              <a:t>өрийн албан хаагчдыг сургалтад хамруулах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Эхлээд мэдээлэл ойлголтыг сайн өгмөөр байна</a:t>
            </a:r>
            <a:endParaRPr lang="en-US" sz="1200" b="0" dirty="0">
              <a:solidFill>
                <a:srgbClr val="202124"/>
              </a:solidFill>
              <a:effectLst/>
              <a:latin typeface="Roboto" panose="02000000000000000000" pitchFamily="2" charset="0"/>
            </a:endParaRPr>
          </a:p>
          <a:p>
            <a:pPr marL="171450" indent="-171450" algn="l">
              <a:buFont typeface="Arial" panose="020B0604020202020204" pitchFamily="34" charset="0"/>
              <a:buChar char="•"/>
            </a:pPr>
            <a:r>
              <a:rPr lang="mn-MN" sz="1200" dirty="0">
                <a:solidFill>
                  <a:srgbClr val="202124"/>
                </a:solidFill>
                <a:latin typeface="Roboto" panose="02000000000000000000" pitchFamily="2" charset="0"/>
              </a:rPr>
              <a:t>Х</a:t>
            </a:r>
            <a:r>
              <a:rPr lang="mn-MN" sz="1200" b="0" dirty="0">
                <a:solidFill>
                  <a:srgbClr val="202124"/>
                </a:solidFill>
                <a:effectLst/>
                <a:latin typeface="Roboto" panose="02000000000000000000" pitchFamily="2" charset="0"/>
              </a:rPr>
              <a:t>ууль хэрэгжүүлэх сургалт</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Төрийн албаны мэргэшүүлэх сургалт</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Цалингын нэмэгдэлийг хугацаанд нь олгох</a:t>
            </a:r>
          </a:p>
          <a:p>
            <a:pPr marL="171450" indent="-171450" algn="l">
              <a:buFont typeface="Arial" panose="020B0604020202020204" pitchFamily="34" charset="0"/>
              <a:buChar char="•"/>
            </a:pPr>
            <a:r>
              <a:rPr lang="mn-MN" sz="1200" dirty="0">
                <a:solidFill>
                  <a:srgbClr val="202124"/>
                </a:solidFill>
                <a:latin typeface="Roboto" panose="02000000000000000000" pitchFamily="2" charset="0"/>
              </a:rPr>
              <a:t>Т</a:t>
            </a:r>
            <a:r>
              <a:rPr lang="mn-MN" sz="1200" b="0" dirty="0">
                <a:solidFill>
                  <a:srgbClr val="202124"/>
                </a:solidFill>
                <a:effectLst/>
                <a:latin typeface="Roboto" panose="02000000000000000000" pitchFamily="2" charset="0"/>
              </a:rPr>
              <a:t>өрийн албан хаагчдын ар гэрт анхаарал хандуулах. 0-3 настай хүүхэдтэй хүмүүст хүүхэддээ хоол өгөх цаг гаргаж өгч байх </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Дадлагажуулан сургах</a:t>
            </a:r>
            <a:endParaRPr lang="en-US" sz="1200" b="0" dirty="0">
              <a:solidFill>
                <a:srgbClr val="202124"/>
              </a:solidFill>
              <a:effectLst/>
              <a:latin typeface="Roboto" panose="02000000000000000000" pitchFamily="2" charset="0"/>
            </a:endParaRPr>
          </a:p>
          <a:p>
            <a:pPr marL="171450" indent="-171450" algn="l">
              <a:buFont typeface="Arial" panose="020B0604020202020204" pitchFamily="34" charset="0"/>
              <a:buChar char="•"/>
            </a:pPr>
            <a:r>
              <a:rPr lang="mn-MN" sz="1200" dirty="0">
                <a:solidFill>
                  <a:srgbClr val="202124"/>
                </a:solidFill>
                <a:latin typeface="Roboto" panose="02000000000000000000" pitchFamily="2" charset="0"/>
              </a:rPr>
              <a:t>Т</a:t>
            </a:r>
            <a:r>
              <a:rPr lang="mn-MN" sz="1200" b="0" dirty="0">
                <a:solidFill>
                  <a:srgbClr val="202124"/>
                </a:solidFill>
                <a:effectLst/>
                <a:latin typeface="Roboto" panose="02000000000000000000" pitchFamily="2" charset="0"/>
              </a:rPr>
              <a:t>өрийн албаны шалгалтын хугацааг богино болгож ажилд орох залуучуудыг дэмжиж ажиллах хэрэгтэй байна. Орон тоо их байгаа ч шалгалтанд тэнцэхгүй шалтгаанаар ажилд орж чадахгүй байдал ажиглагдах юм.</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Ажлын байрны өмнөх дадлага </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Төрийн албаны тухай хууль болон холбогдох дүрэм журмыг сурталчлах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Томилгооны зөрчлүүдийг арилгах, сул орон тоо гарсан даруйд ажлын байрыг зарлах, нийтэд мэдээллэх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Албан хаагчдын нийгмийн баталгааг сайжруулахад чиглэсэн арга хэмжээ</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Төрийн албаны тухай хуулийг сурталчлах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Зөвлөмж сургалт явуулах</a:t>
            </a:r>
            <a:endParaRPr lang="en-US" sz="1200" b="0" dirty="0">
              <a:solidFill>
                <a:srgbClr val="202124"/>
              </a:solidFill>
              <a:effectLst/>
              <a:latin typeface="Roboto" panose="02000000000000000000" pitchFamily="2" charset="0"/>
            </a:endParaRP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Төрийн жинхэнэ албан тушаалын цалинг нэмэх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Байгууллага, иргэдтэй ойр харьцаж уялдаа холбоо сайн байх</a:t>
            </a:r>
            <a:endParaRPr lang="en-US" sz="1200" b="0" dirty="0">
              <a:solidFill>
                <a:srgbClr val="202124"/>
              </a:solidFill>
              <a:effectLst/>
              <a:latin typeface="Roboto" panose="02000000000000000000" pitchFamily="2" charset="0"/>
            </a:endParaRP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Аливаа шинэ гарсан хуулийн заалтуудаар хариуцсан мэргэжилтэн сургалт явуулах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Мэргэшүүлэх багц сургалтаа хүртээмжтэй явуулах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Сүрхий том нэр шигээ улсын хэмжээний бүх зөрчилтэй томилгоог зөрчилгүй болгож чадвал нэрнийх нь утга учир гарах байх.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Төрийн албан хаагчдыг мэргэшүүлэх чиглэлээр вакум сургалт явуулах</a:t>
            </a:r>
            <a:endParaRPr lang="en-US" sz="1200" b="0" dirty="0">
              <a:solidFill>
                <a:srgbClr val="202124"/>
              </a:solidFill>
              <a:effectLst/>
              <a:latin typeface="Roboto" panose="02000000000000000000" pitchFamily="2" charset="0"/>
            </a:endParaRPr>
          </a:p>
          <a:p>
            <a:pPr marL="171450" indent="-171450" algn="l">
              <a:buFont typeface="Arial" panose="020B0604020202020204" pitchFamily="34" charset="0"/>
              <a:buChar char="•"/>
            </a:pPr>
            <a:r>
              <a:rPr lang="mn-MN" sz="1200" dirty="0">
                <a:solidFill>
                  <a:srgbClr val="202124"/>
                </a:solidFill>
                <a:latin typeface="Roboto" panose="02000000000000000000" pitchFamily="2" charset="0"/>
              </a:rPr>
              <a:t>Т</a:t>
            </a:r>
            <a:r>
              <a:rPr lang="mn-MN" sz="1200" b="0" dirty="0">
                <a:solidFill>
                  <a:srgbClr val="202124"/>
                </a:solidFill>
                <a:effectLst/>
                <a:latin typeface="Roboto" panose="02000000000000000000" pitchFamily="2" charset="0"/>
              </a:rPr>
              <a:t>өрийн албыг мэргэшсэн тогтвортой байлгах, хувь хүний хөгжлийн талаарх сургалтуудыг нилээд сайн хийх</a:t>
            </a:r>
          </a:p>
          <a:p>
            <a:pPr marL="171450" indent="-171450" algn="l">
              <a:buFont typeface="Arial" panose="020B0604020202020204" pitchFamily="34" charset="0"/>
              <a:buChar char="•"/>
            </a:pPr>
            <a:r>
              <a:rPr lang="mn-MN" sz="1200" b="0" dirty="0">
                <a:solidFill>
                  <a:srgbClr val="202124"/>
                </a:solidFill>
                <a:effectLst/>
                <a:latin typeface="Roboto" panose="02000000000000000000" pitchFamily="2" charset="0"/>
              </a:rPr>
              <a:t>Төрийн албаны босоо тогтолцоог өөрчлөх , цалин хөлсийг нь суманд ажиллаж буй төрийн жинхэнэ албан хаагчидтай адил түвшинд болгох Энэ гол зөрчлийг арилгахад анхаарч хурдан хэрэгжүүлэх</a:t>
            </a:r>
          </a:p>
        </p:txBody>
      </p:sp>
    </p:spTree>
    <p:extLst>
      <p:ext uri="{BB962C8B-B14F-4D97-AF65-F5344CB8AC3E}">
        <p14:creationId xmlns:p14="http://schemas.microsoft.com/office/powerpoint/2010/main" val="3967830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86B20E-8A80-4A96-8D68-1DE577CFCADD}"/>
              </a:ext>
            </a:extLst>
          </p:cNvPr>
          <p:cNvSpPr txBox="1"/>
          <p:nvPr/>
        </p:nvSpPr>
        <p:spPr>
          <a:xfrm>
            <a:off x="692459" y="455058"/>
            <a:ext cx="10593280" cy="5847755"/>
          </a:xfrm>
          <a:prstGeom prst="rect">
            <a:avLst/>
          </a:prstGeom>
          <a:noFill/>
        </p:spPr>
        <p:txBody>
          <a:bodyPr wrap="square">
            <a:spAutoFit/>
          </a:bodyPr>
          <a:lstStyle/>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Хүнд суртал багасгах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ТАСЗ-ийн эрхлэх ажил, үйлчилгээг иргэдэд илүү тодорхой мэдээлж, тэдний санал гомдлыг сонсдог байх. ТАХ-ийн хариуцлага, ажилдаа хандах ахндлага, сэтгэлд өөрчлөлт гаргах. ТАХ-ийн монгол хэлний мэдлэгийг сайжруулж, эх хэлээрээ зөв бичиж, ярьдаг болгох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Төрийн албан хаагчдын орон сууцны зээлийн асуудал</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Ард иргэдрүүгээ хандах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ТАХ-ыг чадавхжуулах танхимын төрөл бүрийн сургалт</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Төрийн албан хаагчдыг чадвахжуулах сургалт</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Сургалт зохион байгуулах, хүний нөөцийн бодлогыг тодорхойлж хэрэгжүүлэх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Хууль эрх зүйг хэрэгжүүлэх зөвлөмж</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Шалгалтууд улирал бүр явагддаг байх хэрэгтэй</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Залуусаа дэмжлэг бодлого</a:t>
            </a:r>
            <a:endParaRPr lang="en-US" sz="1100" b="0" dirty="0">
              <a:solidFill>
                <a:srgbClr val="202124"/>
              </a:solidFill>
              <a:effectLst/>
              <a:latin typeface="Roboto" panose="02000000000000000000" pitchFamily="2" charset="0"/>
            </a:endParaRP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Төрийн албанд тэнцсэн иргэдийг тогтвор суурьшилтай байлгах талаас нь бодлого барьж ажиллаасай гэж бодож бна</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ТА сургалтыг зохион байгуулах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Төрийн албан хаагчидыг чадавхижуулах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Хууль сурталчлах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ТАХ ийн дунд мэтгэлцээн, уралдаан тэмцээн</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Шинэлэг ажлуудыг санаачлан хийх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Хүний нөөц бүрдүүлэх сонгон шалгаруулалт</a:t>
            </a:r>
          </a:p>
          <a:p>
            <a:pPr marL="171450" indent="-171450" algn="l">
              <a:buFont typeface="Arial" panose="020B0604020202020204" pitchFamily="34" charset="0"/>
              <a:buChar char="•"/>
            </a:pPr>
            <a:r>
              <a:rPr lang="mn-MN" sz="1100" dirty="0">
                <a:solidFill>
                  <a:srgbClr val="202124"/>
                </a:solidFill>
                <a:latin typeface="Roboto" panose="02000000000000000000" pitchFamily="2" charset="0"/>
              </a:rPr>
              <a:t>Х</a:t>
            </a:r>
            <a:r>
              <a:rPr lang="mn-MN" sz="1100" b="0" dirty="0">
                <a:solidFill>
                  <a:srgbClr val="202124"/>
                </a:solidFill>
                <a:effectLst/>
                <a:latin typeface="Roboto" panose="02000000000000000000" pitchFamily="2" charset="0"/>
              </a:rPr>
              <a:t>ууль бус халаа сэлгээг зогсоох, тусгай шаардлага хангахгүй хүмүүсийн томилгоо</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Албан хаагчдыг чадваржуулах сургалтуудад хамруулах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Албан тушаалын томилгоо үнэн шударга байх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Шалгалтыг ойр ойрхон зарладаг байх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Давхар ажиллах бололцоотой болгох хөдөө оронд нутагт нэмэгдэл өгөх </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СУРГАЛТЫГ ШАТ ДАРААЛАЛТАЙ ЗОХИОН БАЙГУУЛАХ</a:t>
            </a:r>
          </a:p>
          <a:p>
            <a:pPr marL="171450" indent="-171450" algn="l">
              <a:buFont typeface="Arial" panose="020B0604020202020204" pitchFamily="34" charset="0"/>
              <a:buChar char="•"/>
            </a:pPr>
            <a:r>
              <a:rPr lang="mn-MN" sz="1100" dirty="0">
                <a:solidFill>
                  <a:srgbClr val="202124"/>
                </a:solidFill>
                <a:latin typeface="Roboto" panose="02000000000000000000" pitchFamily="2" charset="0"/>
              </a:rPr>
              <a:t>Т</a:t>
            </a:r>
            <a:r>
              <a:rPr lang="mn-MN" sz="1100" b="0" dirty="0">
                <a:solidFill>
                  <a:srgbClr val="202124"/>
                </a:solidFill>
                <a:effectLst/>
                <a:latin typeface="Roboto" panose="02000000000000000000" pitchFamily="2" charset="0"/>
              </a:rPr>
              <a:t>өрийн албан хаагч нарыг ёс зүй, харилцаа хандлагыг маш сайн сайжруулах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Төрийн албан хаагчдын сахилга хариуцлагыг сайжруулах талаар</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Нөөц бүрдүүлэлийн талаар олон нийтэд нээлттэй ажиллах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Иргэддээ хүрч ажиллах</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Мэдээлэл сургалт</a:t>
            </a:r>
          </a:p>
          <a:p>
            <a:pPr marL="171450" indent="-171450" algn="l">
              <a:buFont typeface="Arial" panose="020B0604020202020204" pitchFamily="34" charset="0"/>
              <a:buChar char="•"/>
            </a:pPr>
            <a:r>
              <a:rPr lang="mn-MN" sz="1100" dirty="0">
                <a:solidFill>
                  <a:srgbClr val="202124"/>
                </a:solidFill>
                <a:latin typeface="Roboto" panose="02000000000000000000" pitchFamily="2" charset="0"/>
              </a:rPr>
              <a:t>Төрийн албан хаагчдын нийгмийн асуудал</a:t>
            </a:r>
            <a:endParaRPr lang="en-US" sz="1100" b="0" dirty="0">
              <a:solidFill>
                <a:srgbClr val="202124"/>
              </a:solidFill>
              <a:effectLst/>
              <a:latin typeface="Roboto" panose="02000000000000000000" pitchFamily="2" charset="0"/>
            </a:endParaRP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Төрийн албаны томилгоо, сонгон шалгаруулалт</a:t>
            </a:r>
          </a:p>
          <a:p>
            <a:pPr marL="171450" indent="-171450" algn="l">
              <a:buFont typeface="Arial" panose="020B0604020202020204" pitchFamily="34" charset="0"/>
              <a:buChar char="•"/>
            </a:pPr>
            <a:r>
              <a:rPr lang="mn-MN" sz="1100" b="0" dirty="0">
                <a:solidFill>
                  <a:srgbClr val="202124"/>
                </a:solidFill>
                <a:effectLst/>
                <a:latin typeface="Roboto" panose="02000000000000000000" pitchFamily="2" charset="0"/>
              </a:rPr>
              <a:t>Тусгай шалгалтын бүртгэлийг цахимаар явуулахад материал дутуу гээд шалгалтын урд өдөр хүмүүс их хасагдаж байна. иймд бүртгэл хийх явцад материал дутуу тул бүртгэгдэж болохгүй байна гэх санамж анхааруулах хэрэгтэй байх эсвэл хяналт хийсний дараа дутуу материалыг 1 удаа бүрдүүлж авах зэрэг арга хэмжээ авч байх нь зөв байх</a:t>
            </a:r>
          </a:p>
        </p:txBody>
      </p:sp>
    </p:spTree>
    <p:extLst>
      <p:ext uri="{BB962C8B-B14F-4D97-AF65-F5344CB8AC3E}">
        <p14:creationId xmlns:p14="http://schemas.microsoft.com/office/powerpoint/2010/main" val="2706786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1371600"/>
          </a:xfrm>
        </p:spPr>
        <p:txBody>
          <a:bodyPr>
            <a:normAutofit/>
          </a:bodyPr>
          <a:lstStyle/>
          <a:p>
            <a:pPr algn="ctr"/>
            <a:r>
              <a:rPr lang="mn-MN"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АНХААРАЛ ХАНДУУЛСАНД БАЯРЛАЛАА</a:t>
            </a:r>
            <a:endParaRPr lang="en-US"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5" name="Content Placeholder 2" descr="SmartArt graphic">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1600044796"/>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243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No description available.">
            <a:extLst>
              <a:ext uri="{FF2B5EF4-FFF2-40B4-BE49-F238E27FC236}">
                <a16:creationId xmlns:a16="http://schemas.microsoft.com/office/drawing/2014/main" id="{7CB4DD5D-95E7-453F-8B27-322F77C991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616" y="250657"/>
            <a:ext cx="6735559" cy="317834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No description available.">
            <a:extLst>
              <a:ext uri="{FF2B5EF4-FFF2-40B4-BE49-F238E27FC236}">
                <a16:creationId xmlns:a16="http://schemas.microsoft.com/office/drawing/2014/main" id="{56D30F13-5DD7-492B-8094-A307B3799D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8507" y="3428999"/>
            <a:ext cx="7671289" cy="3178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357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No description available.">
            <a:extLst>
              <a:ext uri="{FF2B5EF4-FFF2-40B4-BE49-F238E27FC236}">
                <a16:creationId xmlns:a16="http://schemas.microsoft.com/office/drawing/2014/main" id="{9930DAA6-609C-4532-816A-888E9A6AE1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462" y="263326"/>
            <a:ext cx="7944413" cy="31101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No description available.">
            <a:extLst>
              <a:ext uri="{FF2B5EF4-FFF2-40B4-BE49-F238E27FC236}">
                <a16:creationId xmlns:a16="http://schemas.microsoft.com/office/drawing/2014/main" id="{925122D6-1304-4658-858B-52A135A715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1181" y="3372749"/>
            <a:ext cx="7475968" cy="3110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18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o description available.">
            <a:extLst>
              <a:ext uri="{FF2B5EF4-FFF2-40B4-BE49-F238E27FC236}">
                <a16:creationId xmlns:a16="http://schemas.microsoft.com/office/drawing/2014/main" id="{E9D5C6FB-B83A-48DD-81E3-D1B1901A11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166" y="234379"/>
            <a:ext cx="7275171" cy="332556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No description available.">
            <a:extLst>
              <a:ext uri="{FF2B5EF4-FFF2-40B4-BE49-F238E27FC236}">
                <a16:creationId xmlns:a16="http://schemas.microsoft.com/office/drawing/2014/main" id="{FB680C68-C9E0-4C30-83E3-9C1629056A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2031" y="3559946"/>
            <a:ext cx="7410242" cy="2929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907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o description available.">
            <a:extLst>
              <a:ext uri="{FF2B5EF4-FFF2-40B4-BE49-F238E27FC236}">
                <a16:creationId xmlns:a16="http://schemas.microsoft.com/office/drawing/2014/main" id="{3ACD4BF3-C896-4D46-893D-EB576C80D5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290" y="241916"/>
            <a:ext cx="7909612" cy="318708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No description available.">
            <a:extLst>
              <a:ext uri="{FF2B5EF4-FFF2-40B4-BE49-F238E27FC236}">
                <a16:creationId xmlns:a16="http://schemas.microsoft.com/office/drawing/2014/main" id="{3BAAD64F-48C7-4E11-B705-B2F865AB8F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4548" y="3431060"/>
            <a:ext cx="7524243" cy="305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79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No description available.">
            <a:extLst>
              <a:ext uri="{FF2B5EF4-FFF2-40B4-BE49-F238E27FC236}">
                <a16:creationId xmlns:a16="http://schemas.microsoft.com/office/drawing/2014/main" id="{C7BB63C6-26E1-4837-B864-4B5ACDE3DF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861" y="248900"/>
            <a:ext cx="6920152" cy="31068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No description available.">
            <a:extLst>
              <a:ext uri="{FF2B5EF4-FFF2-40B4-BE49-F238E27FC236}">
                <a16:creationId xmlns:a16="http://schemas.microsoft.com/office/drawing/2014/main" id="{D78290CD-14C4-47AD-AA91-ACAF1DB73E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1281" y="3349749"/>
            <a:ext cx="7560815" cy="3142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037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 description available.">
            <a:extLst>
              <a:ext uri="{FF2B5EF4-FFF2-40B4-BE49-F238E27FC236}">
                <a16:creationId xmlns:a16="http://schemas.microsoft.com/office/drawing/2014/main" id="{D664A1F1-BAF6-436A-B639-D91BA393B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423" y="242634"/>
            <a:ext cx="6701873" cy="318636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D5AA3FB-FA88-4189-A7B8-FA7E3011B969}"/>
              </a:ext>
            </a:extLst>
          </p:cNvPr>
          <p:cNvSpPr txBox="1"/>
          <p:nvPr/>
        </p:nvSpPr>
        <p:spPr>
          <a:xfrm>
            <a:off x="6866152" y="712485"/>
            <a:ext cx="5037281" cy="5078313"/>
          </a:xfrm>
          <a:prstGeom prst="rect">
            <a:avLst/>
          </a:prstGeom>
          <a:noFill/>
        </p:spPr>
        <p:txBody>
          <a:bodyPr wrap="square">
            <a:spAutoFit/>
          </a:bodyPr>
          <a:lstStyle/>
          <a:p>
            <a:pPr marL="285750" indent="-285750" algn="l">
              <a:buFont typeface="Arial" panose="020B0604020202020204" pitchFamily="34" charset="0"/>
              <a:buChar char="•"/>
            </a:pPr>
            <a:r>
              <a:rPr lang="mn-MN" sz="1200" dirty="0">
                <a:solidFill>
                  <a:srgbClr val="202124"/>
                </a:solidFill>
                <a:latin typeface="Arial" panose="020B0604020202020204" pitchFamily="34" charset="0"/>
                <a:cs typeface="Arial" panose="020B0604020202020204" pitchFamily="34" charset="0"/>
              </a:rPr>
              <a:t>Х</a:t>
            </a:r>
            <a:r>
              <a:rPr lang="mn-MN" sz="1200" b="0" dirty="0">
                <a:solidFill>
                  <a:srgbClr val="202124"/>
                </a:solidFill>
                <a:effectLst/>
                <a:latin typeface="Arial" panose="020B0604020202020204" pitchFamily="34" charset="0"/>
                <a:cs typeface="Arial" panose="020B0604020202020204" pitchFamily="34" charset="0"/>
              </a:rPr>
              <a:t>үнд суртал ихтэй-2</a:t>
            </a:r>
          </a:p>
          <a:p>
            <a:pPr marL="285750" indent="-285750" algn="l">
              <a:buFont typeface="Arial" panose="020B0604020202020204" pitchFamily="34" charset="0"/>
              <a:buChar char="•"/>
            </a:pPr>
            <a:r>
              <a:rPr lang="mn-MN" sz="1200" dirty="0">
                <a:solidFill>
                  <a:srgbClr val="202124"/>
                </a:solidFill>
                <a:latin typeface="Arial" panose="020B0604020202020204" pitchFamily="34" charset="0"/>
                <a:cs typeface="Arial" panose="020B0604020202020204" pitchFamily="34" charset="0"/>
              </a:rPr>
              <a:t>О</a:t>
            </a:r>
            <a:r>
              <a:rPr lang="mn-MN" sz="1200" b="0" dirty="0">
                <a:solidFill>
                  <a:srgbClr val="202124"/>
                </a:solidFill>
                <a:effectLst/>
                <a:latin typeface="Arial" panose="020B0604020202020204" pitchFamily="34" charset="0"/>
                <a:cs typeface="Arial" panose="020B0604020202020204" pitchFamily="34" charset="0"/>
              </a:rPr>
              <a:t>йлгомжгүй заалт их байдаг</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Хууль бус томилгоо их байна, зөрчлөө залруулах, сул ажлын байрыг шуурхай нөхөхгүй байгаа захиалгаа даруй ТАСЗ-д өгдөггүй</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Улс төрийн томилгоо хийгддэг</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Хууль хэрэгжихгүй байна. Хэрэгжилтэд хяналт тавихгүй байна. Зөрчөөд байгаа этгээдүүдэд хариуцлага ногдуулахгүй байна.</a:t>
            </a:r>
          </a:p>
          <a:p>
            <a:pPr marL="285750" indent="-285750" algn="l">
              <a:buFont typeface="Arial" panose="020B0604020202020204" pitchFamily="34" charset="0"/>
              <a:buChar char="•"/>
            </a:pPr>
            <a:r>
              <a:rPr lang="mn-MN" sz="1200" dirty="0">
                <a:solidFill>
                  <a:srgbClr val="202124"/>
                </a:solidFill>
                <a:latin typeface="Arial" panose="020B0604020202020204" pitchFamily="34" charset="0"/>
                <a:cs typeface="Arial" panose="020B0604020202020204" pitchFamily="34" charset="0"/>
              </a:rPr>
              <a:t>Дарга нарын томилгоонд хууль үйлчилдэггүй, жишээ нь Улсын бүртгэлийн хэлтэс</a:t>
            </a:r>
            <a:endParaRPr lang="en-US" sz="1200" b="0" dirty="0">
              <a:solidFill>
                <a:srgbClr val="202124"/>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mn-MN" sz="1200" dirty="0">
                <a:solidFill>
                  <a:srgbClr val="202124"/>
                </a:solidFill>
                <a:latin typeface="Arial" panose="020B0604020202020204" pitchFamily="34" charset="0"/>
                <a:cs typeface="Arial" panose="020B0604020202020204" pitchFamily="34" charset="0"/>
              </a:rPr>
              <a:t>Т</a:t>
            </a:r>
            <a:r>
              <a:rPr lang="mn-MN" sz="1200" b="0" dirty="0">
                <a:solidFill>
                  <a:srgbClr val="202124"/>
                </a:solidFill>
                <a:effectLst/>
                <a:latin typeface="Arial" panose="020B0604020202020204" pitchFamily="34" charset="0"/>
                <a:cs typeface="Arial" panose="020B0604020202020204" pitchFamily="34" charset="0"/>
              </a:rPr>
              <a:t>өрийн алба улс төрөөс их хамааралтай болсон мэргэшсэн албан хаагчид сумын түвшинд байхгүй болсон</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Хуулийн хэрэгжилтээс зөвхөн харахад албан хаагчдын тогтвор суурьшил тааруу нь үр дүнг бууруулж байна</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Удаан жил ажилласан 5 хувийн нэмэгдэл өгсөнгүй</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Иргэдэд үйлчлэх гэдгээ ихэнх төрийн захиргааны болон агентлагийн албан хаагчид ойлгодоггүй, даргын байр сууринаас ханддаг. Хүнд сурталтай.</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Хуулиа мэдэхгүй байгаа учир</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Хууль дагаж гарсан журмуудын талаар практикт суурилсан сургалт, чадавх эзэмшүүлэх ажил хангалтгүй</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Хувийн үзлээр ханддаг</a:t>
            </a:r>
          </a:p>
          <a:p>
            <a:pPr marL="285750" indent="-285750" algn="l">
              <a:buFont typeface="Arial" panose="020B0604020202020204" pitchFamily="34" charset="0"/>
              <a:buChar char="•"/>
            </a:pPr>
            <a:r>
              <a:rPr lang="mn-MN" sz="1200" dirty="0">
                <a:solidFill>
                  <a:srgbClr val="202124"/>
                </a:solidFill>
                <a:latin typeface="Arial" panose="020B0604020202020204" pitchFamily="34" charset="0"/>
                <a:cs typeface="Arial" panose="020B0604020202020204" pitchFamily="34" charset="0"/>
              </a:rPr>
              <a:t>У</a:t>
            </a:r>
            <a:r>
              <a:rPr lang="mn-MN" sz="1200" b="0" dirty="0">
                <a:solidFill>
                  <a:srgbClr val="202124"/>
                </a:solidFill>
                <a:effectLst/>
                <a:latin typeface="Arial" panose="020B0604020202020204" pitchFamily="34" charset="0"/>
                <a:cs typeface="Arial" panose="020B0604020202020204" pitchFamily="34" charset="0"/>
              </a:rPr>
              <a:t>дирдах албан тушаалтныг сонгон шалгаруулалтгүй үүрэг гүйцэтгэгчээр шууд томилдог. Жишээ нь сургалтын менежерээр 3 жил ажиллах шалгуур хангаагүй багшийг захирлаар томилж тухайн шалгуур хангах хүртэл нь үүрэг гүйцэтгэгчээр ажиллуулж байгаа тохиолдлууд ч гарсаар байна.</a:t>
            </a:r>
          </a:p>
        </p:txBody>
      </p:sp>
      <p:sp>
        <p:nvSpPr>
          <p:cNvPr id="8" name="TextBox 7">
            <a:extLst>
              <a:ext uri="{FF2B5EF4-FFF2-40B4-BE49-F238E27FC236}">
                <a16:creationId xmlns:a16="http://schemas.microsoft.com/office/drawing/2014/main" id="{465419D7-9AE4-42CF-B502-A76D09D5E795}"/>
              </a:ext>
            </a:extLst>
          </p:cNvPr>
          <p:cNvSpPr txBox="1"/>
          <p:nvPr/>
        </p:nvSpPr>
        <p:spPr>
          <a:xfrm>
            <a:off x="605901" y="3789764"/>
            <a:ext cx="6094520" cy="2308324"/>
          </a:xfrm>
          <a:prstGeom prst="rect">
            <a:avLst/>
          </a:prstGeom>
          <a:noFill/>
        </p:spPr>
        <p:txBody>
          <a:bodyPr wrap="square">
            <a:spAutoFit/>
          </a:bodyPr>
          <a:lstStyle/>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Шатлал дэвших томилгоо</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Хариуцлагтай баймаар байна</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Удирдлага нь хуулиа мэддэггүй</a:t>
            </a:r>
          </a:p>
          <a:p>
            <a:pPr marL="285750" indent="-285750" algn="l">
              <a:buFont typeface="Arial" panose="020B0604020202020204" pitchFamily="34" charset="0"/>
              <a:buChar char="•"/>
            </a:pPr>
            <a:r>
              <a:rPr lang="mn-MN" sz="1200" dirty="0">
                <a:solidFill>
                  <a:srgbClr val="202124"/>
                </a:solidFill>
                <a:latin typeface="Arial" panose="020B0604020202020204" pitchFamily="34" charset="0"/>
                <a:cs typeface="Arial" panose="020B0604020202020204" pitchFamily="34" charset="0"/>
              </a:rPr>
              <a:t>Т</a:t>
            </a:r>
            <a:r>
              <a:rPr lang="mn-MN" sz="1200" b="0" dirty="0">
                <a:solidFill>
                  <a:srgbClr val="202124"/>
                </a:solidFill>
                <a:effectLst/>
                <a:latin typeface="Arial" panose="020B0604020202020204" pitchFamily="34" charset="0"/>
                <a:cs typeface="Arial" panose="020B0604020202020204" pitchFamily="34" charset="0"/>
              </a:rPr>
              <a:t>анил талтай хүмүүсийг их ажиллуулж бгаа</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Хууль зөрчсөн үйлдлүүд их байна</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Төрийн албаны зөвлөл үнэн шударга ажилдаггүй ойрын жишээ байна</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тэр бүр уншиж судалдаггүй</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Хууль бус томилгоо ихтэй</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Өөрсдөө хууль дүрмээ бүрэн мэдэхгүй бна</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Нам, төрөл, танилын нүүрээр төрийн албыг үнэгүйдүүлдэг. Чадваргүй хүмүүс ордог.</a:t>
            </a:r>
          </a:p>
          <a:p>
            <a:pPr marL="285750" indent="-285750" algn="l">
              <a:buFont typeface="Arial" panose="020B0604020202020204" pitchFamily="34" charset="0"/>
              <a:buChar char="•"/>
            </a:pPr>
            <a:r>
              <a:rPr lang="mn-MN" sz="1200" b="0" dirty="0">
                <a:solidFill>
                  <a:srgbClr val="202124"/>
                </a:solidFill>
                <a:effectLst/>
                <a:latin typeface="Arial" panose="020B0604020202020204" pitchFamily="34" charset="0"/>
                <a:cs typeface="Arial" panose="020B0604020202020204" pitchFamily="34" charset="0"/>
              </a:rPr>
              <a:t>Улс төрийн нөлөө их байдаг</a:t>
            </a:r>
          </a:p>
        </p:txBody>
      </p:sp>
    </p:spTree>
    <p:extLst>
      <p:ext uri="{BB962C8B-B14F-4D97-AF65-F5344CB8AC3E}">
        <p14:creationId xmlns:p14="http://schemas.microsoft.com/office/powerpoint/2010/main" val="3280344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606D8-B75A-43EA-A862-B03FF00630A7}"/>
              </a:ext>
            </a:extLst>
          </p:cNvPr>
          <p:cNvSpPr>
            <a:spLocks noGrp="1"/>
          </p:cNvSpPr>
          <p:nvPr>
            <p:ph type="title"/>
          </p:nvPr>
        </p:nvSpPr>
        <p:spPr>
          <a:xfrm>
            <a:off x="978023" y="402897"/>
            <a:ext cx="10058400" cy="795589"/>
          </a:xfrm>
        </p:spPr>
        <p:txBody>
          <a:bodyPr>
            <a:normAutofit/>
          </a:bodyPr>
          <a:lstStyle/>
          <a:p>
            <a:r>
              <a:rPr lang="mn-MN" sz="1400" b="1" dirty="0">
                <a:latin typeface="Arial" panose="020B0604020202020204" pitchFamily="34" charset="0"/>
                <a:cs typeface="Arial" panose="020B0604020202020204" pitchFamily="34" charset="0"/>
              </a:rPr>
              <a:t>Та төрийн албаны салбар зөвлөлийн ямар төрлийн үйлчилгээнд сэтгэл ханамжтай байна вэ?</a:t>
            </a:r>
            <a:endParaRPr lang="en-US" sz="1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120344B-5268-44AB-9567-0D926F119DD4}"/>
              </a:ext>
            </a:extLst>
          </p:cNvPr>
          <p:cNvSpPr>
            <a:spLocks noGrp="1"/>
          </p:cNvSpPr>
          <p:nvPr>
            <p:ph idx="1"/>
          </p:nvPr>
        </p:nvSpPr>
        <p:spPr>
          <a:xfrm>
            <a:off x="1093433" y="1450917"/>
            <a:ext cx="4366334" cy="4257425"/>
          </a:xfrm>
        </p:spPr>
        <p:txBody>
          <a:bodyPr>
            <a:noAutofit/>
          </a:bodyPr>
          <a:lstStyle/>
          <a:p>
            <a:pPr algn="l">
              <a:lnSpc>
                <a:spcPct val="100000"/>
              </a:lnSpc>
              <a:spcBef>
                <a:spcPts val="0"/>
              </a:spcBef>
            </a:pPr>
            <a:r>
              <a:rPr lang="mn-MN" sz="1200" b="0" dirty="0">
                <a:solidFill>
                  <a:srgbClr val="202124"/>
                </a:solidFill>
                <a:effectLst/>
                <a:latin typeface="Roboto" panose="02000000000000000000" pitchFamily="2" charset="0"/>
              </a:rPr>
              <a:t>Төрийн албаны шалгалт</a:t>
            </a:r>
          </a:p>
          <a:p>
            <a:pPr algn="l">
              <a:lnSpc>
                <a:spcPct val="100000"/>
              </a:lnSpc>
              <a:spcBef>
                <a:spcPts val="0"/>
              </a:spcBef>
            </a:pPr>
            <a:r>
              <a:rPr lang="mn-MN" sz="1200" b="0" dirty="0">
                <a:solidFill>
                  <a:srgbClr val="202124"/>
                </a:solidFill>
                <a:effectLst/>
                <a:latin typeface="Roboto" panose="02000000000000000000" pitchFamily="2" charset="0"/>
              </a:rPr>
              <a:t>Сонгон шалгаруулалт</a:t>
            </a:r>
          </a:p>
          <a:p>
            <a:pPr algn="l">
              <a:lnSpc>
                <a:spcPct val="100000"/>
              </a:lnSpc>
              <a:spcBef>
                <a:spcPts val="0"/>
              </a:spcBef>
            </a:pPr>
            <a:r>
              <a:rPr lang="mn-MN" sz="1200" b="0" dirty="0">
                <a:solidFill>
                  <a:srgbClr val="202124"/>
                </a:solidFill>
                <a:effectLst/>
                <a:latin typeface="Roboto" panose="02000000000000000000" pitchFamily="2" charset="0"/>
              </a:rPr>
              <a:t>Шалгалт</a:t>
            </a:r>
          </a:p>
          <a:p>
            <a:pPr algn="l">
              <a:lnSpc>
                <a:spcPct val="100000"/>
              </a:lnSpc>
              <a:spcBef>
                <a:spcPts val="0"/>
              </a:spcBef>
            </a:pPr>
            <a:r>
              <a:rPr lang="mn-MN" sz="1200" b="0" dirty="0">
                <a:solidFill>
                  <a:srgbClr val="202124"/>
                </a:solidFill>
                <a:effectLst/>
                <a:latin typeface="Roboto" panose="02000000000000000000" pitchFamily="2" charset="0"/>
              </a:rPr>
              <a:t>Шалгалт цахимаар явагдах болсонд</a:t>
            </a:r>
            <a:endParaRPr lang="en-US" sz="1200" b="0" dirty="0">
              <a:solidFill>
                <a:srgbClr val="202124"/>
              </a:solidFill>
              <a:effectLst/>
              <a:latin typeface="Roboto" panose="02000000000000000000" pitchFamily="2" charset="0"/>
            </a:endParaRPr>
          </a:p>
          <a:p>
            <a:pPr algn="l">
              <a:lnSpc>
                <a:spcPct val="100000"/>
              </a:lnSpc>
              <a:spcBef>
                <a:spcPts val="0"/>
              </a:spcBef>
            </a:pPr>
            <a:r>
              <a:rPr lang="mn-MN" sz="1200" dirty="0">
                <a:solidFill>
                  <a:srgbClr val="202124"/>
                </a:solidFill>
                <a:latin typeface="Roboto" panose="02000000000000000000" pitchFamily="2" charset="0"/>
              </a:rPr>
              <a:t>А</a:t>
            </a:r>
            <a:r>
              <a:rPr lang="mn-MN" sz="1200" b="0" dirty="0">
                <a:solidFill>
                  <a:srgbClr val="202124"/>
                </a:solidFill>
                <a:effectLst/>
                <a:latin typeface="Roboto" panose="02000000000000000000" pitchFamily="2" charset="0"/>
              </a:rPr>
              <a:t>дил тэгш</a:t>
            </a:r>
          </a:p>
          <a:p>
            <a:pPr algn="l">
              <a:lnSpc>
                <a:spcPct val="100000"/>
              </a:lnSpc>
              <a:spcBef>
                <a:spcPts val="0"/>
              </a:spcBef>
            </a:pPr>
            <a:r>
              <a:rPr lang="mn-MN" sz="1200" b="0" dirty="0">
                <a:solidFill>
                  <a:srgbClr val="202124"/>
                </a:solidFill>
                <a:effectLst/>
                <a:latin typeface="Roboto" panose="02000000000000000000" pitchFamily="2" charset="0"/>
              </a:rPr>
              <a:t>цахим болон танхимаар төрийн албан хаагчдыг</a:t>
            </a:r>
          </a:p>
          <a:p>
            <a:pPr marL="0" indent="0" algn="l">
              <a:lnSpc>
                <a:spcPct val="100000"/>
              </a:lnSpc>
              <a:spcBef>
                <a:spcPts val="0"/>
              </a:spcBef>
              <a:buNone/>
            </a:pPr>
            <a:r>
              <a:rPr lang="mn-MN" sz="1200" b="0" dirty="0">
                <a:solidFill>
                  <a:srgbClr val="202124"/>
                </a:solidFill>
                <a:effectLst/>
                <a:latin typeface="Roboto" panose="02000000000000000000" pitchFamily="2" charset="0"/>
              </a:rPr>
              <a:t>      мэргэшүүлэх урт болон дунд хугацааны    сургалт</a:t>
            </a:r>
          </a:p>
          <a:p>
            <a:pPr algn="l">
              <a:lnSpc>
                <a:spcPct val="100000"/>
              </a:lnSpc>
              <a:spcBef>
                <a:spcPts val="0"/>
              </a:spcBef>
            </a:pPr>
            <a:r>
              <a:rPr lang="mn-MN" sz="1200" b="0" dirty="0">
                <a:solidFill>
                  <a:srgbClr val="202124"/>
                </a:solidFill>
                <a:effectLst/>
                <a:latin typeface="Roboto" panose="02000000000000000000" pitchFamily="2" charset="0"/>
              </a:rPr>
              <a:t>Сургалт</a:t>
            </a:r>
          </a:p>
          <a:p>
            <a:pPr algn="l">
              <a:lnSpc>
                <a:spcPct val="100000"/>
              </a:lnSpc>
              <a:spcBef>
                <a:spcPts val="0"/>
              </a:spcBef>
            </a:pPr>
            <a:r>
              <a:rPr lang="mn-MN" sz="1200" dirty="0">
                <a:solidFill>
                  <a:srgbClr val="202124"/>
                </a:solidFill>
                <a:latin typeface="Roboto" panose="02000000000000000000" pitchFamily="2" charset="0"/>
              </a:rPr>
              <a:t>Б</a:t>
            </a:r>
            <a:r>
              <a:rPr lang="mn-MN" sz="1200" b="0" dirty="0">
                <a:solidFill>
                  <a:srgbClr val="202124"/>
                </a:solidFill>
                <a:effectLst/>
                <a:latin typeface="Roboto" panose="02000000000000000000" pitchFamily="2" charset="0"/>
              </a:rPr>
              <a:t>үгдээрэнд нь</a:t>
            </a:r>
          </a:p>
          <a:p>
            <a:pPr algn="l">
              <a:lnSpc>
                <a:spcPct val="100000"/>
              </a:lnSpc>
              <a:spcBef>
                <a:spcPts val="0"/>
              </a:spcBef>
            </a:pPr>
            <a:r>
              <a:rPr lang="mn-MN" sz="1200" b="0" dirty="0">
                <a:solidFill>
                  <a:srgbClr val="202124"/>
                </a:solidFill>
                <a:effectLst/>
                <a:latin typeface="Roboto" panose="02000000000000000000" pitchFamily="2" charset="0"/>
              </a:rPr>
              <a:t>Сургалт</a:t>
            </a:r>
          </a:p>
          <a:p>
            <a:pPr algn="l">
              <a:lnSpc>
                <a:spcPct val="100000"/>
              </a:lnSpc>
              <a:spcBef>
                <a:spcPts val="0"/>
              </a:spcBef>
            </a:pPr>
            <a:r>
              <a:rPr lang="mn-MN" sz="1200" b="0" dirty="0">
                <a:solidFill>
                  <a:srgbClr val="202124"/>
                </a:solidFill>
                <a:effectLst/>
                <a:latin typeface="Roboto" panose="02000000000000000000" pitchFamily="2" charset="0"/>
              </a:rPr>
              <a:t>Бүх төрлийн</a:t>
            </a:r>
            <a:endParaRPr lang="en-US" sz="1200" b="0" dirty="0">
              <a:solidFill>
                <a:srgbClr val="202124"/>
              </a:solidFill>
              <a:effectLst/>
              <a:latin typeface="Roboto" panose="02000000000000000000" pitchFamily="2" charset="0"/>
            </a:endParaRPr>
          </a:p>
          <a:p>
            <a:pPr algn="l">
              <a:lnSpc>
                <a:spcPct val="100000"/>
              </a:lnSpc>
              <a:spcBef>
                <a:spcPts val="0"/>
              </a:spcBef>
            </a:pPr>
            <a:r>
              <a:rPr lang="mn-MN" sz="1200" b="0" dirty="0">
                <a:solidFill>
                  <a:srgbClr val="202124"/>
                </a:solidFill>
                <a:effectLst/>
                <a:latin typeface="Roboto" panose="02000000000000000000" pitchFamily="2" charset="0"/>
              </a:rPr>
              <a:t>бүгд</a:t>
            </a:r>
          </a:p>
          <a:p>
            <a:pPr algn="l">
              <a:lnSpc>
                <a:spcPct val="100000"/>
              </a:lnSpc>
              <a:spcBef>
                <a:spcPts val="0"/>
              </a:spcBef>
            </a:pPr>
            <a:r>
              <a:rPr lang="mn-MN" sz="1200" b="0" dirty="0">
                <a:solidFill>
                  <a:srgbClr val="202124"/>
                </a:solidFill>
                <a:effectLst/>
                <a:latin typeface="Roboto" panose="02000000000000000000" pitchFamily="2" charset="0"/>
              </a:rPr>
              <a:t>Төрийн албаны ерөнхий шалгалт</a:t>
            </a:r>
          </a:p>
          <a:p>
            <a:pPr algn="l">
              <a:lnSpc>
                <a:spcPct val="100000"/>
              </a:lnSpc>
              <a:spcBef>
                <a:spcPts val="0"/>
              </a:spcBef>
            </a:pPr>
            <a:r>
              <a:rPr lang="mn-MN" sz="1200" b="0" dirty="0">
                <a:solidFill>
                  <a:srgbClr val="202124"/>
                </a:solidFill>
                <a:effectLst/>
                <a:latin typeface="Roboto" panose="02000000000000000000" pitchFamily="2" charset="0"/>
              </a:rPr>
              <a:t>Төрийн албаны шалгалт зохион байгуулах</a:t>
            </a:r>
          </a:p>
          <a:p>
            <a:pPr algn="l">
              <a:lnSpc>
                <a:spcPct val="100000"/>
              </a:lnSpc>
              <a:spcBef>
                <a:spcPts val="0"/>
              </a:spcBef>
            </a:pPr>
            <a:r>
              <a:rPr lang="mn-MN" sz="1200" b="0" dirty="0">
                <a:solidFill>
                  <a:srgbClr val="202124"/>
                </a:solidFill>
                <a:effectLst/>
                <a:latin typeface="Roboto" panose="02000000000000000000" pitchFamily="2" charset="0"/>
              </a:rPr>
              <a:t>Шалгалтыг шударгаар шуурхай явуулдаг</a:t>
            </a:r>
          </a:p>
          <a:p>
            <a:pPr algn="l">
              <a:lnSpc>
                <a:spcPct val="100000"/>
              </a:lnSpc>
              <a:spcBef>
                <a:spcPts val="0"/>
              </a:spcBef>
            </a:pPr>
            <a:r>
              <a:rPr lang="mn-MN" sz="1200" b="0" dirty="0">
                <a:solidFill>
                  <a:srgbClr val="202124"/>
                </a:solidFill>
                <a:effectLst/>
                <a:latin typeface="Roboto" panose="02000000000000000000" pitchFamily="2" charset="0"/>
              </a:rPr>
              <a:t>Төрийн албаны шалгалт</a:t>
            </a:r>
            <a:endParaRPr lang="en-US" sz="1200" b="0" dirty="0">
              <a:solidFill>
                <a:srgbClr val="202124"/>
              </a:solidFill>
              <a:effectLst/>
              <a:latin typeface="Roboto" panose="02000000000000000000" pitchFamily="2" charset="0"/>
            </a:endParaRPr>
          </a:p>
          <a:p>
            <a:pPr algn="l">
              <a:lnSpc>
                <a:spcPct val="100000"/>
              </a:lnSpc>
              <a:spcBef>
                <a:spcPts val="0"/>
              </a:spcBef>
            </a:pPr>
            <a:r>
              <a:rPr lang="mn-MN" sz="1200" b="0" dirty="0">
                <a:solidFill>
                  <a:srgbClr val="202124"/>
                </a:solidFill>
                <a:effectLst/>
                <a:latin typeface="Roboto" panose="02000000000000000000" pitchFamily="2" charset="0"/>
              </a:rPr>
              <a:t>ТЖАХ-ийн ерөнхий шалгалт</a:t>
            </a:r>
          </a:p>
          <a:p>
            <a:pPr algn="l">
              <a:lnSpc>
                <a:spcPct val="100000"/>
              </a:lnSpc>
              <a:spcBef>
                <a:spcPts val="0"/>
              </a:spcBef>
            </a:pPr>
            <a:r>
              <a:rPr lang="mn-MN" sz="1200" b="0" dirty="0">
                <a:solidFill>
                  <a:srgbClr val="202124"/>
                </a:solidFill>
                <a:effectLst/>
                <a:latin typeface="Roboto" panose="02000000000000000000" pitchFamily="2" charset="0"/>
              </a:rPr>
              <a:t>Төрийн албаны шалгалтын зар мэдээ</a:t>
            </a:r>
          </a:p>
          <a:p>
            <a:pPr algn="l">
              <a:lnSpc>
                <a:spcPct val="100000"/>
              </a:lnSpc>
              <a:spcBef>
                <a:spcPts val="0"/>
              </a:spcBef>
            </a:pPr>
            <a:r>
              <a:rPr lang="mn-MN" sz="1200" b="0" dirty="0">
                <a:solidFill>
                  <a:srgbClr val="202124"/>
                </a:solidFill>
                <a:effectLst/>
                <a:latin typeface="Roboto" panose="02000000000000000000" pitchFamily="2" charset="0"/>
              </a:rPr>
              <a:t>Ханамжтай</a:t>
            </a:r>
            <a:endParaRPr lang="en-US" sz="1200" b="0" dirty="0">
              <a:solidFill>
                <a:srgbClr val="202124"/>
              </a:solidFill>
              <a:effectLst/>
              <a:latin typeface="Roboto" panose="02000000000000000000" pitchFamily="2" charset="0"/>
            </a:endParaRPr>
          </a:p>
          <a:p>
            <a:pPr algn="l">
              <a:lnSpc>
                <a:spcPct val="100000"/>
              </a:lnSpc>
              <a:spcBef>
                <a:spcPts val="0"/>
              </a:spcBef>
            </a:pPr>
            <a:r>
              <a:rPr lang="mn-MN" sz="1200" b="0" dirty="0">
                <a:solidFill>
                  <a:srgbClr val="202124"/>
                </a:solidFill>
                <a:effectLst/>
                <a:latin typeface="Roboto" panose="02000000000000000000" pitchFamily="2" charset="0"/>
              </a:rPr>
              <a:t>Өдөр тутмын үйл ажиллагаанууд</a:t>
            </a:r>
          </a:p>
          <a:p>
            <a:pPr algn="l">
              <a:lnSpc>
                <a:spcPct val="100000"/>
              </a:lnSpc>
              <a:spcBef>
                <a:spcPts val="0"/>
              </a:spcBef>
            </a:pPr>
            <a:r>
              <a:rPr lang="mn-MN" sz="1200" b="0" dirty="0">
                <a:solidFill>
                  <a:srgbClr val="202124"/>
                </a:solidFill>
                <a:effectLst/>
                <a:latin typeface="Roboto" panose="02000000000000000000" pitchFamily="2" charset="0"/>
              </a:rPr>
              <a:t>Санал хүсэлт сонсдог болсон.</a:t>
            </a:r>
          </a:p>
          <a:p>
            <a:pPr algn="l">
              <a:lnSpc>
                <a:spcPct val="100000"/>
              </a:lnSpc>
              <a:spcBef>
                <a:spcPts val="0"/>
              </a:spcBef>
            </a:pPr>
            <a:r>
              <a:rPr lang="mn-MN" sz="1200" b="0" dirty="0">
                <a:solidFill>
                  <a:srgbClr val="202124"/>
                </a:solidFill>
                <a:effectLst/>
                <a:latin typeface="Roboto" panose="02000000000000000000" pitchFamily="2" charset="0"/>
              </a:rPr>
              <a:t>Цахим үйлчилгээ</a:t>
            </a:r>
          </a:p>
          <a:p>
            <a:pPr>
              <a:lnSpc>
                <a:spcPct val="100000"/>
              </a:lnSpc>
              <a:spcBef>
                <a:spcPts val="0"/>
              </a:spcBef>
            </a:pPr>
            <a:endParaRPr lang="en-US" sz="1000" dirty="0"/>
          </a:p>
        </p:txBody>
      </p:sp>
      <p:sp>
        <p:nvSpPr>
          <p:cNvPr id="5" name="TextBox 4">
            <a:extLst>
              <a:ext uri="{FF2B5EF4-FFF2-40B4-BE49-F238E27FC236}">
                <a16:creationId xmlns:a16="http://schemas.microsoft.com/office/drawing/2014/main" id="{B573DA29-E7DF-470C-A02B-B4D19244896B}"/>
              </a:ext>
            </a:extLst>
          </p:cNvPr>
          <p:cNvSpPr txBox="1"/>
          <p:nvPr/>
        </p:nvSpPr>
        <p:spPr>
          <a:xfrm>
            <a:off x="6230644" y="1011315"/>
            <a:ext cx="4805779" cy="5447645"/>
          </a:xfrm>
          <a:prstGeom prst="rect">
            <a:avLst/>
          </a:prstGeom>
          <a:noFill/>
        </p:spPr>
        <p:txBody>
          <a:bodyPr wrap="square">
            <a:spAutoFit/>
          </a:bodyPr>
          <a:lstStyle/>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Бүх шатны томилгоо</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Мэдээлэл хурдан хүргэдэг</a:t>
            </a:r>
            <a:endParaRPr lang="en-US" sz="1200" b="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О</a:t>
            </a:r>
            <a:r>
              <a:rPr lang="mn-MN" sz="1200" b="0" dirty="0">
                <a:solidFill>
                  <a:srgbClr val="202124"/>
                </a:solidFill>
                <a:effectLst/>
                <a:latin typeface="Roboto" panose="02000000000000000000" pitchFamily="2" charset="0"/>
              </a:rPr>
              <a:t>нлайн үйлчилгээ</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Шуурхай байдал ил тод байдал</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Ажлын байрыг ил тод заралдаг. Шалгалтыг цахимаар авдаг.</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Дунд-2</a:t>
            </a:r>
            <a:endParaRPr lang="en-US" sz="1200" b="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Шалгалт </a:t>
            </a:r>
            <a:endParaRPr lang="en-US" sz="1200" b="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Бүх</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Сонгон шалгаруулалтын зар сайн хүргэдэг</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Хүний нөөцийн судалгаа, мэдээллийн бааз</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Төрийн албаны шалгалт тангараг өргөх ёслол</a:t>
            </a:r>
            <a:endParaRPr lang="en-US" sz="1200" b="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Д</a:t>
            </a:r>
            <a:r>
              <a:rPr lang="mn-MN" sz="1200" b="0" dirty="0">
                <a:solidFill>
                  <a:srgbClr val="202124"/>
                </a:solidFill>
                <a:effectLst/>
                <a:latin typeface="Roboto" panose="02000000000000000000" pitchFamily="2" charset="0"/>
              </a:rPr>
              <a:t>ундаж</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Шалгалтын ил тод байдал</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Тогтоол маш түргэн явуулж бна</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Хуулийн хүрээнд ажилдагт</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Мэдээлэл авах албан хаагчийн харилцаа</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Ёс зүйн дүрэм</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Сургалт чанартай сайн зохион байгуулдаг</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Ханамжтай</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Ерөнхий шалгалтын зохион байгуулалт</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Төрийн албаны шалгалт зохион байгуулалт</a:t>
            </a: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Ү</a:t>
            </a:r>
            <a:r>
              <a:rPr lang="mn-MN" sz="1200" b="0" dirty="0">
                <a:solidFill>
                  <a:srgbClr val="202124"/>
                </a:solidFill>
                <a:effectLst/>
                <a:latin typeface="Roboto" panose="02000000000000000000" pitchFamily="2" charset="0"/>
              </a:rPr>
              <a:t>йлчилгээнд сэтгэл ханамжтай</a:t>
            </a: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Ш</a:t>
            </a:r>
            <a:r>
              <a:rPr lang="mn-MN" sz="1200" b="0" dirty="0">
                <a:solidFill>
                  <a:srgbClr val="202124"/>
                </a:solidFill>
                <a:effectLst/>
                <a:latin typeface="Roboto" panose="02000000000000000000" pitchFamily="2" charset="0"/>
              </a:rPr>
              <a:t>инэчлэл хийж байгаад</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4 дэх өдрийн сургалт</a:t>
            </a: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Одоо явагдаж байгаа сургалтууд</a:t>
            </a:r>
            <a:endParaRPr lang="en-US" sz="1200" b="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b="0" dirty="0">
                <a:solidFill>
                  <a:srgbClr val="202124"/>
                </a:solidFill>
                <a:effectLst/>
                <a:latin typeface="Roboto" panose="02000000000000000000" pitchFamily="2" charset="0"/>
              </a:rPr>
              <a:t>Төрийн албаны зөвлөлд бол хангалуун байгаа боловч байгууллагын удирдлагууд зөвлөлийн нэр хүндийг унагадаг.</a:t>
            </a:r>
          </a:p>
        </p:txBody>
      </p:sp>
    </p:spTree>
    <p:extLst>
      <p:ext uri="{BB962C8B-B14F-4D97-AF65-F5344CB8AC3E}">
        <p14:creationId xmlns:p14="http://schemas.microsoft.com/office/powerpoint/2010/main" val="229065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43294D-43A7-4C8E-84F7-AC207F52A199}"/>
              </a:ext>
            </a:extLst>
          </p:cNvPr>
          <p:cNvSpPr>
            <a:spLocks noGrp="1"/>
          </p:cNvSpPr>
          <p:nvPr>
            <p:ph type="title"/>
          </p:nvPr>
        </p:nvSpPr>
        <p:spPr>
          <a:xfrm>
            <a:off x="978023" y="402898"/>
            <a:ext cx="10058400" cy="493748"/>
          </a:xfrm>
        </p:spPr>
        <p:txBody>
          <a:bodyPr>
            <a:normAutofit/>
          </a:bodyPr>
          <a:lstStyle/>
          <a:p>
            <a:r>
              <a:rPr lang="mn-MN" sz="1400" b="1" dirty="0">
                <a:latin typeface="Arial" panose="020B0604020202020204" pitchFamily="34" charset="0"/>
                <a:cs typeface="Arial" panose="020B0604020202020204" pitchFamily="34" charset="0"/>
              </a:rPr>
              <a:t>Та төрийн албаны салбар зөвлөлийн ямар төрлийн үйлчилгээнд сэтгэл ханамжгүй байна вэ?</a:t>
            </a:r>
            <a:endParaRPr lang="en-US" sz="14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7B25C51-F253-49F6-9084-2FF5D68BC0E8}"/>
              </a:ext>
            </a:extLst>
          </p:cNvPr>
          <p:cNvSpPr txBox="1"/>
          <p:nvPr/>
        </p:nvSpPr>
        <p:spPr>
          <a:xfrm>
            <a:off x="561511" y="974792"/>
            <a:ext cx="5429436" cy="5447645"/>
          </a:xfrm>
          <a:prstGeom prst="rect">
            <a:avLst/>
          </a:prstGeom>
          <a:noFill/>
        </p:spPr>
        <p:txBody>
          <a:bodyPr wrap="square">
            <a:spAutoFit/>
          </a:bodyPr>
          <a:lstStyle/>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Х</a:t>
            </a:r>
            <a:r>
              <a:rPr lang="en-US" sz="1200" b="0" i="0" dirty="0" err="1">
                <a:solidFill>
                  <a:srgbClr val="202124"/>
                </a:solidFill>
                <a:effectLst/>
                <a:latin typeface="Roboto" panose="02000000000000000000" pitchFamily="2" charset="0"/>
              </a:rPr>
              <a:t>aaya</a:t>
            </a:r>
            <a:endParaRPr lang="en-US" sz="1200" b="0" i="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Мэдээлэл бага хүргэдэг</a:t>
            </a:r>
            <a:endParaRPr lang="en-US" sz="1200" b="0" i="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Х</a:t>
            </a:r>
            <a:r>
              <a:rPr lang="mn-MN" sz="1200" b="0" i="0" dirty="0">
                <a:solidFill>
                  <a:srgbClr val="202124"/>
                </a:solidFill>
                <a:effectLst/>
                <a:latin typeface="Roboto" panose="02000000000000000000" pitchFamily="2" charset="0"/>
              </a:rPr>
              <a:t>ойшлуулдаг</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ТА тухай хуульд зааснаар Шатлан дэвших зарчмыг баримтлахгүй байна Жишээ нь ТҮ-ээр ажиллаж байгаад ерөнхий шалгалт өгч тэнцсэн хүнийг ТЗ-ны ахлах мэргэжилтнээр шууд тавьж байна Хөдөө орон нутагт энэ байж болох уу</a:t>
            </a: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И</a:t>
            </a:r>
            <a:r>
              <a:rPr lang="mn-MN" sz="1200" b="0" i="0" dirty="0">
                <a:solidFill>
                  <a:srgbClr val="202124"/>
                </a:solidFill>
                <a:effectLst/>
                <a:latin typeface="Roboto" panose="02000000000000000000" pitchFamily="2" charset="0"/>
              </a:rPr>
              <a:t>ргэдтэй нээлттэй биш</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Мэдээлэл ил тод биш</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Хууль бус томилгоог арилгах, нийтэд мэдээлдэггүй</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Удирдах албан тушаалтны сонгон шалгаруулалт, нөөц бүрдүүлэлт</a:t>
            </a:r>
            <a:endParaRPr lang="en-US" sz="1200" b="0" i="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Төрийн албан хуулийн хэрэгжилтэнд тавих хяналт тааруу</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Байгууллага, хувь хүмүүсийг саналыг авч тэр дор нь маш түргэн шийдвэрлэж өгдөг байгаасай</a:t>
            </a:r>
            <a:endParaRPr lang="en-US" sz="1200" b="0" i="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Сонгон шалгаруулалт шалгалтын үйл ажиллагаа</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Харилцаа хандлага ёс суртахуун</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Томилгоо</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Шалгалт</a:t>
            </a: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Т</a:t>
            </a:r>
            <a:r>
              <a:rPr lang="mn-MN" sz="1200" b="0" i="0" dirty="0">
                <a:solidFill>
                  <a:srgbClr val="202124"/>
                </a:solidFill>
                <a:effectLst/>
                <a:latin typeface="Roboto" panose="02000000000000000000" pitchFamily="2" charset="0"/>
              </a:rPr>
              <a:t>өрийн үйлчилгээний тэгш бус байдалд</a:t>
            </a:r>
          </a:p>
          <a:p>
            <a:pPr marL="285750" indent="-285750" algn="l">
              <a:buFont typeface="Arial" panose="020B0604020202020204" pitchFamily="34" charset="0"/>
              <a:buChar char="•"/>
            </a:pPr>
            <a:r>
              <a:rPr lang="mn-MN" sz="1200" dirty="0">
                <a:solidFill>
                  <a:srgbClr val="202124"/>
                </a:solidFill>
                <a:latin typeface="Roboto" panose="02000000000000000000" pitchFamily="2" charset="0"/>
              </a:rPr>
              <a:t>С</a:t>
            </a:r>
            <a:r>
              <a:rPr lang="mn-MN" sz="1200" b="0" i="0" dirty="0">
                <a:solidFill>
                  <a:srgbClr val="202124"/>
                </a:solidFill>
                <a:effectLst/>
                <a:latin typeface="Roboto" panose="02000000000000000000" pitchFamily="2" charset="0"/>
              </a:rPr>
              <a:t>уманд ажиллаж буй ТАХ-чдын цалин хөлс муу тиймээс суманд ажиллах төрийн жинхэнэ албан хаагч байхгүй болсон. Мөн төрийн албаны босоо тогтолцоо сумын ажилд муугаар нөлөөлж байна Цалин хөлсний хувьд ч ажлын байрны үйл ажиллагааны хувьд маш муу нөлөөтэй</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Сонгон шалгаруулалт</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Ажлын байранд ажилтан шалгаруулахдаа нөөцөөс биш шалгалт өгөөгүй томилоод, түүндээ зориулсан шалгуур тавьж, ажилд авдаг.</a:t>
            </a:r>
          </a:p>
          <a:p>
            <a:pPr marL="285750" indent="-285750" algn="l">
              <a:buFont typeface="Arial" panose="020B0604020202020204" pitchFamily="34" charset="0"/>
              <a:buChar char="•"/>
            </a:pPr>
            <a:r>
              <a:rPr lang="mn-MN" sz="1200" b="0" i="0" dirty="0">
                <a:solidFill>
                  <a:srgbClr val="202124"/>
                </a:solidFill>
                <a:effectLst/>
                <a:latin typeface="Roboto" panose="02000000000000000000" pitchFamily="2" charset="0"/>
              </a:rPr>
              <a:t>Хууль зүйн зөвлөгөө</a:t>
            </a:r>
            <a:endParaRPr lang="en-US" sz="1200" b="0" i="0" dirty="0">
              <a:solidFill>
                <a:srgbClr val="202124"/>
              </a:solidFill>
              <a:effectLst/>
              <a:latin typeface="Roboto" panose="02000000000000000000" pitchFamily="2" charset="0"/>
            </a:endParaRPr>
          </a:p>
          <a:p>
            <a:pPr marL="285750" indent="-285750" algn="l">
              <a:buFont typeface="Arial" panose="020B0604020202020204" pitchFamily="34" charset="0"/>
              <a:buChar char="•"/>
            </a:pPr>
            <a:endParaRPr lang="mn-MN" sz="1200" b="0" i="0" dirty="0">
              <a:solidFill>
                <a:srgbClr val="202124"/>
              </a:solidFill>
              <a:effectLst/>
              <a:latin typeface="Roboto" panose="02000000000000000000" pitchFamily="2" charset="0"/>
            </a:endParaRPr>
          </a:p>
        </p:txBody>
      </p:sp>
      <p:sp>
        <p:nvSpPr>
          <p:cNvPr id="9" name="TextBox 8">
            <a:extLst>
              <a:ext uri="{FF2B5EF4-FFF2-40B4-BE49-F238E27FC236}">
                <a16:creationId xmlns:a16="http://schemas.microsoft.com/office/drawing/2014/main" id="{B580D346-DC33-416C-8483-5D9AD7326561}"/>
              </a:ext>
            </a:extLst>
          </p:cNvPr>
          <p:cNvSpPr txBox="1"/>
          <p:nvPr/>
        </p:nvSpPr>
        <p:spPr>
          <a:xfrm>
            <a:off x="5884415" y="974792"/>
            <a:ext cx="6094520" cy="5339923"/>
          </a:xfrm>
          <a:prstGeom prst="rect">
            <a:avLst/>
          </a:prstGeom>
          <a:noFill/>
        </p:spPr>
        <p:txBody>
          <a:bodyPr wrap="square">
            <a:spAutoFit/>
          </a:bodyPr>
          <a:lstStyle/>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Байгууллагуудын дунд шатны албан хаагчид хүнд сурталтай</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Сул орон тооны зарлал</a:t>
            </a:r>
            <a:endParaRPr lang="en-US" sz="1100" b="0" i="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Дунд зэрэг</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Тэтгэвэрт гарсан хүмүүсийг дахин ажилд авч ажиллуулж байгаа байдалд</a:t>
            </a:r>
          </a:p>
          <a:p>
            <a:pPr marL="285750" indent="-285750" algn="l">
              <a:buFont typeface="Arial" panose="020B0604020202020204" pitchFamily="34" charset="0"/>
              <a:buChar char="•"/>
            </a:pPr>
            <a:r>
              <a:rPr lang="mn-MN" sz="1100" dirty="0">
                <a:solidFill>
                  <a:srgbClr val="202124"/>
                </a:solidFill>
                <a:latin typeface="Roboto" panose="02000000000000000000" pitchFamily="2" charset="0"/>
              </a:rPr>
              <a:t>Ш</a:t>
            </a:r>
            <a:r>
              <a:rPr lang="mn-MN" sz="1100" b="0" i="0" dirty="0">
                <a:solidFill>
                  <a:srgbClr val="202124"/>
                </a:solidFill>
                <a:effectLst/>
                <a:latin typeface="Roboto" panose="02000000000000000000" pitchFamily="2" charset="0"/>
              </a:rPr>
              <a:t>алгалтыг ТАЗ-өөс маш цөөн зохион байгуулж бна</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Тайлан мэдээний хугацаа шахуу ирүүлдэгт</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Хуулийн танилцуулга, сурталчилгаа</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Сул орон тоог богино хугацаанд нөхөх</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Төрийн албаны тухай хуулийн хэрэгжилт. Төрийн байгууллагууд сул орон тоогоо зарлахгүй төрийн албанд ажиллаж байгаагүй албан хаагчийг төрийн жинхэнэ албан хаагчаар ажиллуулж байгаа зөрчил байсаар байна</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Танил тал харж ажилд авдаг</a:t>
            </a:r>
            <a:endParaRPr lang="en-US" sz="1100" b="0" i="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Түргэн шуурхай ил тол байдал</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ТЗ-3 цалингийн үйлчилгээ маш бага байна</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Томилгоо</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Сонгон шалгаруулалтын ярилцлага худлаа санагддаг хэт өндөр хэт бага оноо өгч тухайн хүндээ зориулдаг</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Дүрэм гаргаад мөрдөж байгаа юм алга</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Тусгай шалгалтыг дахин зарлах оноос өмнө</a:t>
            </a:r>
          </a:p>
          <a:p>
            <a:pPr marL="285750" indent="-285750" algn="l">
              <a:buFont typeface="Arial" panose="020B0604020202020204" pitchFamily="34" charset="0"/>
              <a:buChar char="•"/>
            </a:pPr>
            <a:r>
              <a:rPr lang="mn-MN" sz="1100" dirty="0">
                <a:solidFill>
                  <a:srgbClr val="202124"/>
                </a:solidFill>
                <a:latin typeface="Roboto" panose="02000000000000000000" pitchFamily="2" charset="0"/>
              </a:rPr>
              <a:t>Т</a:t>
            </a:r>
            <a:r>
              <a:rPr lang="mn-MN" sz="1100" b="0" i="0" dirty="0">
                <a:solidFill>
                  <a:srgbClr val="202124"/>
                </a:solidFill>
                <a:effectLst/>
                <a:latin typeface="Roboto" panose="02000000000000000000" pitchFamily="2" charset="0"/>
              </a:rPr>
              <a:t>усгай шалгалт</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Намын харъяалал нөлөөлөл их байдаг</a:t>
            </a:r>
          </a:p>
          <a:p>
            <a:pPr marL="285750" indent="-285750" algn="l">
              <a:buFont typeface="Arial" panose="020B0604020202020204" pitchFamily="34" charset="0"/>
              <a:buChar char="•"/>
            </a:pPr>
            <a:r>
              <a:rPr lang="mn-MN" sz="1100" dirty="0">
                <a:solidFill>
                  <a:srgbClr val="202124"/>
                </a:solidFill>
                <a:latin typeface="Roboto" panose="02000000000000000000" pitchFamily="2" charset="0"/>
              </a:rPr>
              <a:t>С</a:t>
            </a:r>
            <a:r>
              <a:rPr lang="mn-MN" sz="1100" b="0" i="0" dirty="0">
                <a:solidFill>
                  <a:srgbClr val="202124"/>
                </a:solidFill>
                <a:effectLst/>
                <a:latin typeface="Roboto" panose="02000000000000000000" pitchFamily="2" charset="0"/>
              </a:rPr>
              <a:t>этгэл дундуур зүйл алга байна</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Томилгоо</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Хөдөө орон нутагт нэмэгдэл байхгүй</a:t>
            </a:r>
          </a:p>
          <a:p>
            <a:pPr marL="285750" indent="-285750" algn="l">
              <a:buFont typeface="Arial" panose="020B0604020202020204" pitchFamily="34" charset="0"/>
              <a:buChar char="•"/>
            </a:pPr>
            <a:r>
              <a:rPr lang="mn-MN" sz="1100" dirty="0">
                <a:solidFill>
                  <a:srgbClr val="202124"/>
                </a:solidFill>
                <a:latin typeface="Roboto" panose="02000000000000000000" pitchFamily="2" charset="0"/>
              </a:rPr>
              <a:t>Х</a:t>
            </a:r>
            <a:r>
              <a:rPr lang="mn-MN" sz="1100" b="0" i="0" dirty="0">
                <a:solidFill>
                  <a:srgbClr val="202124"/>
                </a:solidFill>
                <a:effectLst/>
                <a:latin typeface="Roboto" panose="02000000000000000000" pitchFamily="2" charset="0"/>
              </a:rPr>
              <a:t>өрсөнд буугаагүй</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Шалгалт нь хүнд, тэгээд тэнцээгүй хүнээ авдаг</a:t>
            </a:r>
            <a:endParaRPr lang="en-US" sz="1100" b="0" i="0" dirty="0">
              <a:solidFill>
                <a:srgbClr val="202124"/>
              </a:solidFill>
              <a:effectLst/>
              <a:latin typeface="Roboto" panose="02000000000000000000" pitchFamily="2" charset="0"/>
            </a:endParaRP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Нөөц</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Зөвөлгөө үйлчилгээ дутмаг</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Томилох, хариуцлага тооцох, хууль бус халагдлыг өмөөрч хамгаалах тогтолцоо сул</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Хяналт тавих</a:t>
            </a:r>
          </a:p>
          <a:p>
            <a:pPr marL="285750" indent="-285750" algn="l">
              <a:buFont typeface="Arial" panose="020B0604020202020204" pitchFamily="34" charset="0"/>
              <a:buChar char="•"/>
            </a:pPr>
            <a:r>
              <a:rPr lang="mn-MN" sz="1100" b="0" i="0" dirty="0">
                <a:solidFill>
                  <a:srgbClr val="202124"/>
                </a:solidFill>
                <a:effectLst/>
                <a:latin typeface="Roboto" panose="02000000000000000000" pitchFamily="2" charset="0"/>
              </a:rPr>
              <a:t>Шалгалтын бүртгэл хэсэг дээр анхаарах шаардлагатай байна</a:t>
            </a:r>
          </a:p>
        </p:txBody>
      </p:sp>
    </p:spTree>
    <p:extLst>
      <p:ext uri="{BB962C8B-B14F-4D97-AF65-F5344CB8AC3E}">
        <p14:creationId xmlns:p14="http://schemas.microsoft.com/office/powerpoint/2010/main" val="1648405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{2E3B1A3E-B5D2-4C2C-B292-2F360160943E}tf78438558_win32</Template>
  <TotalTime>83</TotalTime>
  <Words>1263</Words>
  <Application>Microsoft Office PowerPoint</Application>
  <PresentationFormat>Widescreen</PresentationFormat>
  <Paragraphs>184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Garamond</vt:lpstr>
      <vt:lpstr>Roboto</vt:lpstr>
      <vt:lpstr>SavonVTI</vt:lpstr>
      <vt:lpstr>ТӨРИЙН АЛБАНЫ САЛБАР ЗӨВЛӨЛИЙН ҮЙЛ АЖИЛЛАГАА</vt:lpstr>
      <vt:lpstr>PowerPoint Presentation</vt:lpstr>
      <vt:lpstr>PowerPoint Presentation</vt:lpstr>
      <vt:lpstr>PowerPoint Presentation</vt:lpstr>
      <vt:lpstr>PowerPoint Presentation</vt:lpstr>
      <vt:lpstr>PowerPoint Presentation</vt:lpstr>
      <vt:lpstr>PowerPoint Presentation</vt:lpstr>
      <vt:lpstr>Та төрийн албаны салбар зөвлөлийн ямар төрлийн үйлчилгээнд сэтгэл ханамжтай байна вэ?</vt:lpstr>
      <vt:lpstr>Та төрийн албаны салбар зөвлөлийн ямар төрлийн үйлчилгээнд сэтгэл ханамжгүй байна вэ?</vt:lpstr>
      <vt:lpstr>PowerPoint Presentation</vt:lpstr>
      <vt:lpstr>PowerPoint Presentation</vt:lpstr>
      <vt:lpstr>АНХААРАЛ ХАНДУУЛСАНД БАЯРЛАЛАА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ТӨРИЙН АЛБАНЫ САЛБАР ЗӨВЛӨЛИЙН ҮЙЛ АЖИЛЛАГАА</dc:title>
  <dc:creator>С.Хулан</dc:creator>
  <cp:lastModifiedBy>С.Хулан</cp:lastModifiedBy>
  <cp:revision>1</cp:revision>
  <dcterms:created xsi:type="dcterms:W3CDTF">2021-12-06T07:52:39Z</dcterms:created>
  <dcterms:modified xsi:type="dcterms:W3CDTF">2021-12-06T09:15:54Z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