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1B4-EB90-41E2-8A2F-3D0CF5AA62ED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3248-DF89-4F5F-BF04-9FC75A3DB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1B4-EB90-41E2-8A2F-3D0CF5AA62ED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3248-DF89-4F5F-BF04-9FC75A3DB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1B4-EB90-41E2-8A2F-3D0CF5AA62ED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3248-DF89-4F5F-BF04-9FC75A3DB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1B4-EB90-41E2-8A2F-3D0CF5AA62ED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3248-DF89-4F5F-BF04-9FC75A3DB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1B4-EB90-41E2-8A2F-3D0CF5AA62ED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3248-DF89-4F5F-BF04-9FC75A3DB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1B4-EB90-41E2-8A2F-3D0CF5AA62ED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3248-DF89-4F5F-BF04-9FC75A3DB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1B4-EB90-41E2-8A2F-3D0CF5AA62ED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3248-DF89-4F5F-BF04-9FC75A3DB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1B4-EB90-41E2-8A2F-3D0CF5AA62ED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3248-DF89-4F5F-BF04-9FC75A3DB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1B4-EB90-41E2-8A2F-3D0CF5AA62ED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3248-DF89-4F5F-BF04-9FC75A3DB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1B4-EB90-41E2-8A2F-3D0CF5AA62ED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3248-DF89-4F5F-BF04-9FC75A3DB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1B4-EB90-41E2-8A2F-3D0CF5AA62ED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3248-DF89-4F5F-BF04-9FC75A3DB4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F21B4-EB90-41E2-8A2F-3D0CF5AA62ED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63248-DF89-4F5F-BF04-9FC75A3DB4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mn-MN" sz="28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Тохирлын үнэлгээ</a:t>
            </a:r>
          </a:p>
          <a:p>
            <a:pPr algn="ctr">
              <a:buNone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Тохирлын тухай нийлүүлэгчийн мэдэгдэл.</a:t>
            </a:r>
          </a:p>
          <a:p>
            <a:pPr algn="ctr">
              <a:buNone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 1-р хэсэг: Ерөнхий шаардлага </a:t>
            </a:r>
          </a:p>
          <a:p>
            <a:pPr algn="ctr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MNS ISO/IEC 17050-1:2005 </a:t>
            </a:r>
            <a:endParaRPr lang="mn-MN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Тохирлын үнэлгээ</a:t>
            </a:r>
          </a:p>
          <a:p>
            <a:pPr algn="ctr">
              <a:buNone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Тохирлын тухай нийлүүлэгчийн мэдэгдэл.</a:t>
            </a:r>
          </a:p>
          <a:p>
            <a:pPr algn="ctr">
              <a:buNone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 2-р хэсэг: Дагалдах баримт бичиг </a:t>
            </a:r>
          </a:p>
          <a:p>
            <a:pPr algn="ctr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MNS ISO/IEC 17050-2:2005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mn-MN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 fontScale="90000"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b="1" dirty="0">
                <a:solidFill>
                  <a:schemeClr val="bg1"/>
                </a:solidFill>
              </a:rPr>
              <a:t>     </a:t>
            </a:r>
            <a:endParaRPr lang="en-US" altLang="en-US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mn-MN" alt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ДУНДГОВЬ АЙМГИЙН СТАНДАРТ</a:t>
            </a:r>
            <a:r>
              <a:rPr lang="mn-MN" alt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ХЭМЖИЛ ЗҮЙН ХЭЛТЭС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sz="2200" b="1" dirty="0">
                <a:solidFill>
                  <a:schemeClr val="bg1"/>
                </a:solidFill>
              </a:rPr>
              <a:t>      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Нийлүүлэгчийн мэдэгдлийг бүртгэх ажил үйлчилгээнд хамаарах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төлбөрийг “Бүтээгдэхүүн, үйлчилгээний баталгаажуулалтын ажил үйлчилгээний төлбөрийн жишиг хэмжээ”-ний дагуу тооцно. </a:t>
            </a:r>
          </a:p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Нийлүүлэгчийн мэдэгдэл хэрэглэх эрхтэй этгээд нь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сайн дурын үндсэн дээр бүтээгдэхүүнээ баталгаажуулалтад хамруулан тохирлын гэрчилгээ хэрэглэж болно.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sz="2400" dirty="0" smtClean="0">
                <a:solidFill>
                  <a:schemeClr val="bg1"/>
                </a:solidFill>
              </a:rPr>
              <a:t>Ажил үйлчилгээний төлбөр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v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Нийлүүлэгчийн мэдэгдлийг Монгол улсад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бүртгэлтэй хуулийн этгээд гаргана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Үйлдвэрлэгч /нийлүүлэгч/ тохирлын талаарх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мэдэгдлийг холбогдох нотлох баримт бичгүүдэд үндэслэн гаргана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Нийлүүлэгч /үйлдвэрлэгч, худалдагч/ тохирлыг нотлох хүрээнд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дараахь баримт бичгийг бүрдүүлнэ. Үүнд: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 бүртгэгдсэн хуулийн этгээд болохыг нотолсон баримт бичиг;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sz="2400" dirty="0" smtClean="0">
                <a:solidFill>
                  <a:schemeClr val="bg1"/>
                </a:solidFill>
              </a:rPr>
              <a:t>Нийлүүлэгчийн мэдэгдлийг гаргах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mn-MN" sz="2800" dirty="0" smtClean="0">
                <a:latin typeface="Arial" pitchFamily="34" charset="0"/>
                <a:cs typeface="Arial" pitchFamily="34" charset="0"/>
              </a:rPr>
              <a:t>бүтээгдэхүүн нь тогтоосон шаардлагад нийцэж буйг нотлох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нэмэлт баримт бичгүүд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(түүхий эд хүлээн авах, үйлдвэрлэлийн үйл ажиллагаа, угсралт, зохион бүтээлт, бэлэн бүтээгдэхүүн, сав баглаа боодол, тэмдэглэгээ)-ийг гаргуулсан байх;</a:t>
            </a:r>
          </a:p>
          <a:p>
            <a:pPr algn="just"/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худалдааны гэрээ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тэй байх; </a:t>
            </a:r>
          </a:p>
          <a:p>
            <a:pPr algn="just"/>
            <a:r>
              <a:rPr lang="mn-MN" sz="2800" dirty="0" smtClean="0">
                <a:latin typeface="Arial" pitchFamily="34" charset="0"/>
                <a:cs typeface="Arial" pitchFamily="34" charset="0"/>
              </a:rPr>
              <a:t>бүтээгдэхүүн үйлдвэрлэлийн үйл ажиллагаандаа чанарын менежментийн тогтолцоог хэрэгжүүлсэн байх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ISO9001)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sz="2400" dirty="0" smtClean="0">
                <a:solidFill>
                  <a:schemeClr val="bg1"/>
                </a:solidFill>
              </a:rPr>
              <a:t>Нийлүүлэгчийн мэдэгдлийг </a:t>
            </a:r>
            <a:r>
              <a:rPr lang="mn-MN" sz="2400" dirty="0" smtClean="0">
                <a:solidFill>
                  <a:schemeClr val="bg1"/>
                </a:solidFill>
              </a:rPr>
              <a:t>гаргах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Мэдэгдэл гаргагч нь бүтээгдэхүүний хадгалалтын хугацаа, хадгалалтын нөхцөлтэй уялдуулан нийлүүлэгчийн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мэдэгдлийг хэрэглэх хугацааг 3 (гурван) жилээс хэтрэхгүй байхаар тогтооно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Нийлүүлэгчийн мэдэгдлийг хэрэглэх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хугацаа дууссан тохиолдолд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бүртгүүлэх хүсэлтийг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энэхүү журмын дагуу гаргана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Мэдэгдлийг гаргагч нь хүсэлтийг энэхүү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журмын хавсралт 1; хавсралт 2-д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заасан маягтын дагуу бөглөх ба байгууллагын удирдлага гарын үсэг зурж албажуулна.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sz="2000" dirty="0" smtClean="0">
                <a:solidFill>
                  <a:schemeClr val="bg1"/>
                </a:solidFill>
              </a:rPr>
              <a:t>Нийлүүлэгчийн мэдэгдлийг гаргах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mn-MN" sz="2800" dirty="0" smtClean="0">
                <a:latin typeface="Arial" pitchFamily="34" charset="0"/>
                <a:cs typeface="Arial" pitchFamily="34" charset="0"/>
              </a:rPr>
              <a:t>Нийлүүлэгчийн мэдэгдлийн бүртгэлийг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итгэмжлэгдсэн, томилогдсон баталгаажуулалтын байгууллага нь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итгэмжлэлээр тогтоосон хүрээнд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гүйцэтгэнэ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mn-MN" sz="2800" dirty="0" smtClean="0">
                <a:latin typeface="Arial" pitchFamily="34" charset="0"/>
                <a:cs typeface="Arial" pitchFamily="34" charset="0"/>
              </a:rPr>
              <a:t> Ажлын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хоногт багтаан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баримт бичигт дүн шинжилгээ хийнэ.</a:t>
            </a:r>
          </a:p>
          <a:p>
            <a:pPr algn="just"/>
            <a:r>
              <a:rPr lang="mn-MN" sz="2800" dirty="0" smtClean="0">
                <a:latin typeface="Arial" pitchFamily="34" charset="0"/>
                <a:cs typeface="Arial" pitchFamily="34" charset="0"/>
              </a:rPr>
              <a:t>Дүн шинжилгээний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дүнг үндэслэн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нийлүүлэгчийн мэдэгдэл(Хавсралт 2)-д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бүртгэлийн дугаар олгож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“Тохирлын тухай гэрчилгээ, мэдэгдлийн үндэсний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бүртгэл-мэдээллийн сан”-д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 энэхүү журмын 3.6-д заасан мэдээллийг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оруулснаар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 уг мэдэгдлийн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хүчин төгөлдөр байдал хангагдана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sz="2400" dirty="0" smtClean="0">
                <a:solidFill>
                  <a:schemeClr val="bg1"/>
                </a:solidFill>
              </a:rPr>
              <a:t>Нийлүүлэгчийн мэдэгдлийг </a:t>
            </a:r>
            <a:r>
              <a:rPr lang="mn-MN" sz="2400" dirty="0" smtClean="0">
                <a:solidFill>
                  <a:schemeClr val="bg1"/>
                </a:solidFill>
              </a:rPr>
              <a:t> </a:t>
            </a:r>
            <a:r>
              <a:rPr lang="mn-MN" sz="2400" dirty="0" smtClean="0">
                <a:solidFill>
                  <a:schemeClr val="bg1"/>
                </a:solidFill>
              </a:rPr>
              <a:t>бүртгэх 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Ниийлүүлэгчийн мэдэгдэл(2 %)-д: </a:t>
            </a:r>
          </a:p>
          <a:p>
            <a:pPr algn="just">
              <a:buFontTx/>
              <a:buChar char="-"/>
            </a:pP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Баталгаажуулалтын байгууллагын нэр; </a:t>
            </a:r>
          </a:p>
          <a:p>
            <a:pPr algn="just">
              <a:buFontTx/>
              <a:buChar char="-"/>
            </a:pP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Албан ёсны хаяг; </a:t>
            </a:r>
          </a:p>
          <a:p>
            <a:pPr algn="just">
              <a:buFontTx/>
              <a:buChar char="-"/>
            </a:pP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Бүртгэсэн огноо; </a:t>
            </a:r>
          </a:p>
          <a:p>
            <a:pPr algn="just">
              <a:buFontTx/>
              <a:buChar char="-"/>
            </a:pP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Бүртгэлийн дугаар;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/итгэмжлэлийн код-бүртгэсэн дарааллыг бичих/ </a:t>
            </a:r>
          </a:p>
          <a:p>
            <a:pPr algn="just">
              <a:buFontTx/>
              <a:buChar char="-"/>
            </a:pP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Удирдах ажилтны гарын үсэг, тамга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/тэмдэг/</a:t>
            </a:r>
          </a:p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Нийлүүлэгчийн мэдэгдлийн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хувь хүчинтэй хугацаанд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баталгаажуулалтын байгууллагад хадгалагдана.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sz="2400" dirty="0" smtClean="0">
                <a:solidFill>
                  <a:schemeClr val="bg1"/>
                </a:solidFill>
              </a:rPr>
              <a:t>Нийлүүлэгчийн мэдэгдлийг </a:t>
            </a:r>
            <a:r>
              <a:rPr lang="mn-MN" sz="2400" dirty="0" smtClean="0">
                <a:solidFill>
                  <a:schemeClr val="bg1"/>
                </a:solidFill>
              </a:rPr>
              <a:t>бүртгэх 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mn-MN" sz="2800" dirty="0" smtClean="0"/>
              <a:t>-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мэдэгдэл гаргагч байгууллагын нэр, </a:t>
            </a:r>
          </a:p>
          <a:p>
            <a:pPr algn="just">
              <a:buNone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- хаяг, </a:t>
            </a:r>
          </a:p>
          <a:p>
            <a:pPr algn="just">
              <a:buFontTx/>
              <a:buChar char="-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удирдах албан тушаалтан, </a:t>
            </a:r>
          </a:p>
          <a:p>
            <a:pPr algn="just">
              <a:buFontTx/>
              <a:buChar char="-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бүртгэлийн дугаар, </a:t>
            </a:r>
          </a:p>
          <a:p>
            <a:pPr algn="just">
              <a:buFontTx/>
              <a:buChar char="-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тухайн мэдэгдэлд хамаарах бүтээгдэхүүний нэр төрөл, </a:t>
            </a:r>
          </a:p>
          <a:p>
            <a:pPr algn="just">
              <a:buNone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- мэдэгдлийн хүчинтэй хугацааг оруулна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sz="2400" dirty="0" smtClean="0">
                <a:solidFill>
                  <a:schemeClr val="bg1"/>
                </a:solidFill>
              </a:rPr>
              <a:t>Бүртгэл - мэдээллийн сан</a:t>
            </a:r>
            <a:r>
              <a:rPr lang="mn-MN" sz="2400" dirty="0" smtClean="0">
                <a:solidFill>
                  <a:schemeClr val="bg1"/>
                </a:solidFill>
              </a:rPr>
              <a:t> 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Тохирлын тухай гэрчилгээ, мэдэгдлийн үндэсний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бүртгэл-мэдээллийн санг стандартчилал, техникийн зохицуулалтын асуудал хариуцсан төрийн захиргааны байгууллага хариуцан ажиллуулна. </a:t>
            </a:r>
          </a:p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Дүн шинжилгээний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дүнгээр шаардлагад нийцэхгүй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нь тогтоогдсон бол бүртгэхээс татгалзаж энэ тухай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мэдэгдэл гаргагчид 3 хоногийн дотор мэдэгдэнэ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sz="2400" dirty="0" smtClean="0">
                <a:solidFill>
                  <a:schemeClr val="bg1"/>
                </a:solidFill>
              </a:rPr>
              <a:t>Бүртгэл-мэдээллийн сан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хүсэлт гаргасан бүтээгдэхүүн нь баталгаажуулалтын байгууллагын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итгэмжлэлээр тогтоосон хүрээнд хамаарахгүй байх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 дурдсан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баримт бичгүүд бүрэн бус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 мэдэгдлийг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буруу бөглөсөн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хуулийн этгээд мэдэгдэл гаргагчид хамаарахгүй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байх зэрэг.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sz="2400" dirty="0" smtClean="0">
                <a:solidFill>
                  <a:schemeClr val="bg1"/>
                </a:solidFill>
              </a:rPr>
              <a:t>Бүртгэхээс татгалзах үндэслэлүүд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Нийлүүлэгчийн мэдэгдэлд заасан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норматив баримт бичигт өөрчлөлт орсон тохиолдолд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мэдэгдэл гаргагч бүртгүүлэх хүсэлтийг шинэчлэн журмын дагуу гаргана.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sz="2400" dirty="0" smtClean="0">
                <a:solidFill>
                  <a:schemeClr val="bg1"/>
                </a:solidFill>
              </a:rPr>
              <a:t>Нийлүүлэгчийн мэдэгдлийг шинэчлэн гаргах 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mn-MN" sz="28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n-MN" sz="2800" dirty="0" smtClean="0"/>
              <a:t>тогтолцоо, </a:t>
            </a:r>
          </a:p>
          <a:p>
            <a:pPr>
              <a:buFont typeface="Wingdings" pitchFamily="2" charset="2"/>
              <a:buChar char="Ø"/>
            </a:pPr>
            <a:r>
              <a:rPr lang="mn-MN" sz="2800" dirty="0" smtClean="0"/>
              <a:t>зохицуулалт, </a:t>
            </a:r>
          </a:p>
          <a:p>
            <a:pPr>
              <a:buFont typeface="Wingdings" pitchFamily="2" charset="2"/>
              <a:buChar char="Ø"/>
            </a:pPr>
            <a:r>
              <a:rPr lang="mn-MN" sz="2800" dirty="0" smtClean="0"/>
              <a:t>заавар, журам, </a:t>
            </a:r>
          </a:p>
          <a:p>
            <a:pPr>
              <a:buFont typeface="Wingdings" pitchFamily="2" charset="2"/>
              <a:buChar char="Ø"/>
            </a:pPr>
            <a:r>
              <a:rPr lang="mn-MN" sz="2800" dirty="0" smtClean="0"/>
              <a:t> мэдэгдлийн маягт, </a:t>
            </a:r>
          </a:p>
          <a:p>
            <a:pPr>
              <a:buFont typeface="Wingdings" pitchFamily="2" charset="2"/>
              <a:buChar char="Ø"/>
            </a:pPr>
            <a:r>
              <a:rPr lang="mn-MN" sz="2800" dirty="0" smtClean="0"/>
              <a:t> тохирлын мэдэгдэлд хамаарах бүтээгдэхүүний жагсаалт, </a:t>
            </a:r>
          </a:p>
          <a:p>
            <a:pPr>
              <a:buFont typeface="Wingdings" pitchFamily="2" charset="2"/>
              <a:buChar char="Ø"/>
            </a:pPr>
            <a:r>
              <a:rPr lang="mn-MN" sz="2800" dirty="0" smtClean="0"/>
              <a:t>бүртгэлийн систем.</a:t>
            </a:r>
            <a:endParaRPr lang="mn-MN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 fontScale="90000"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b="1" dirty="0">
                <a:solidFill>
                  <a:schemeClr val="bg1"/>
                </a:solidFill>
              </a:rPr>
              <a:t>     </a:t>
            </a:r>
            <a:endParaRPr lang="en-US" altLang="en-US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mn-MN" altLang="en-US" dirty="0" smtClean="0">
                <a:solidFill>
                  <a:schemeClr val="bg1"/>
                </a:solidFill>
              </a:rPr>
              <a:t>Тохирлын үнэлгээ</a:t>
            </a:r>
            <a:endParaRPr lang="en-US" altLang="en-US" sz="2200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Төрийн хяналт шалгалтын тухай хуулийн 9 дүгээр зүйлд заасан байгууллага хэрэгжүүлнэ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mn-MN" sz="2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Тогтоосон шаардлагад нийцэхгүй нь дээр заасан байгууллагаас тогтоогдвол, энэ тухай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баталгаажуулалтын байгууллагад 3 хоногийн дотор мэдэгдэх үүргийг үйлдвэрлэгч, нийлүүлэгч хүлээнэ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304800"/>
            <a:ext cx="7315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sz="2400" dirty="0" smtClean="0">
                <a:solidFill>
                  <a:schemeClr val="bg1"/>
                </a:solidFill>
              </a:rPr>
              <a:t>Нийлүүлэгчийн мэдэгдэлтэй бүтээгдэхүүний хяналт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Тогтоосон шаардлагад нийцэхгүй нь тогтоогдвол бүртгэсэн байгууллага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нийлүүлэгчийн мэдэгдлийн хугацааг хүчингүй болгож үндэсний мэдээллийн сангаас холбогдох мэдээллийг хасах, холбогдох байгууллагуудад мэдээлэх үүрэгтэй.</a:t>
            </a:r>
          </a:p>
          <a:p>
            <a:pPr algn="just"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Нийлүүлэгчийн мэдэгдэл хэрэглэхээр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бүртгэгдсэн хуулийн этгээдийн эрх зүйн чадамж алдагдах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(татан буугдах, шинээр өөрчлөн байгуулагдах) тохиолдолд нийлүүлэгчийн мэдэгдлийг хэрэглэх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хугацаа шууд хүчингүйд тооцогдоно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sz="2400" dirty="0" smtClean="0">
                <a:solidFill>
                  <a:schemeClr val="bg1"/>
                </a:solidFill>
              </a:rPr>
              <a:t>Хүчингүй болгох, мэдээлэх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mn-MN" sz="28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mn-MN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 fontScale="90000"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b="1" dirty="0">
                <a:solidFill>
                  <a:schemeClr val="bg1"/>
                </a:solidFill>
              </a:rPr>
              <a:t>     </a:t>
            </a:r>
            <a:endParaRPr lang="en-US" altLang="en-US" b="1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mn-MN" sz="3100" dirty="0" smtClean="0">
                <a:solidFill>
                  <a:schemeClr val="bg1"/>
                </a:solidFill>
              </a:rPr>
              <a:t>Улс орнуудын тохирлын үнэлгээний тогтолцоо</a:t>
            </a:r>
            <a:r>
              <a:rPr lang="mn-MN" altLang="en-US" sz="3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mn-MN" altLang="en-US" sz="3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sz="2200" b="1" dirty="0">
                <a:solidFill>
                  <a:schemeClr val="bg1"/>
                </a:solidFill>
              </a:rPr>
              <a:t>      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2286000" y="1676400"/>
            <a:ext cx="533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mn-MN" sz="2400" dirty="0" smtClean="0">
                <a:latin typeface="Arial" pitchFamily="34" charset="0"/>
                <a:cs typeface="Arial" pitchFamily="34" charset="0"/>
              </a:rPr>
              <a:t>Засгийн газрын зохицуулалт</a:t>
            </a:r>
            <a:endParaRPr lang="mn-MN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905000" y="2590800"/>
            <a:ext cx="6019800" cy="1371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>
                <a:latin typeface="Arial" pitchFamily="34" charset="0"/>
                <a:cs typeface="Arial" pitchFamily="34" charset="0"/>
              </a:rPr>
              <a:t>Хүн, малын эрүүл мэнд, хүрээлэн буй орчин, улс орны аюулгүй байдал, нийтийн ашиг сонирхолд хохирол учруулж болзошгүй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4600" y="4267200"/>
            <a:ext cx="5029200" cy="381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n-MN" sz="2400" dirty="0" smtClean="0">
                <a:latin typeface="Arial" pitchFamily="34" charset="0"/>
                <a:cs typeface="Arial" pitchFamily="34" charset="0"/>
              </a:rPr>
              <a:t>Эрсдлийн түвшин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62200" y="4724400"/>
            <a:ext cx="8382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mn-MN" dirty="0" smtClean="0">
                <a:latin typeface="Arial" pitchFamily="34" charset="0"/>
                <a:cs typeface="Arial" pitchFamily="34" charset="0"/>
              </a:rPr>
              <a:t>Гэрчилгээ</a:t>
            </a:r>
            <a:r>
              <a:rPr lang="mn-MN" dirty="0" smtClean="0"/>
              <a:t>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58000" y="4724400"/>
            <a:ext cx="8382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mn-MN" dirty="0" smtClean="0">
                <a:latin typeface="Arial" pitchFamily="34" charset="0"/>
                <a:cs typeface="Arial" pitchFamily="34" charset="0"/>
              </a:rPr>
              <a:t>тохирлын мэдэгдэл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14600" y="6477000"/>
            <a:ext cx="4876800" cy="381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>
                <a:latin typeface="Arial" pitchFamily="34" charset="0"/>
                <a:cs typeface="Arial" pitchFamily="34" charset="0"/>
              </a:rPr>
              <a:t>Тохирлын баталгаа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urved Right Arrow 16"/>
          <p:cNvSpPr/>
          <p:nvPr/>
        </p:nvSpPr>
        <p:spPr>
          <a:xfrm>
            <a:off x="1447800" y="4343400"/>
            <a:ext cx="838200" cy="1143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dirty="0" smtClean="0"/>
              <a:t>их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Curved Left Arrow 17"/>
          <p:cNvSpPr/>
          <p:nvPr/>
        </p:nvSpPr>
        <p:spPr>
          <a:xfrm>
            <a:off x="7848600" y="4343400"/>
            <a:ext cx="685800" cy="12192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>
            <a:off x="4648200" y="22860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4724400" y="39624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sz="4000" dirty="0" smtClean="0">
                <a:solidFill>
                  <a:schemeClr val="bg1"/>
                </a:solidFill>
              </a:rPr>
              <a:t>Журамд орсон өөрчлөлт</a:t>
            </a:r>
            <a:r>
              <a:rPr lang="mn-MN" altLang="en-US" sz="4000" b="1" dirty="0" smtClean="0">
                <a:solidFill>
                  <a:schemeClr val="bg1"/>
                </a:solidFill>
              </a:rPr>
              <a:t>     </a:t>
            </a:r>
            <a:endParaRPr lang="en-US" altLang="en-US" sz="40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sz="2200" b="1" dirty="0" smtClean="0">
                <a:solidFill>
                  <a:schemeClr val="bg1"/>
                </a:solidFill>
              </a:rPr>
              <a:t>      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9" name="AutoShape 3" descr="data:image/png;base64,iVBORw0KGgoAAAANSUhEUgAAAJAAAABsCAYAAACFFjvaAAAgAElEQVR4Xux9B5xcdbX/95bpdXe272bTSCcklAAiShFExQc+y7Mg1oc0AZ+glCS0hC7qQ0U62AWfChYQRREUaQkQ0rNJNtvr7O70eu/9f77nN5MEU0FF9M/FdbMzd26Z37mnfM/3nKMNrbjVcUw3UC4A0GE7DnRdh2F6oGkl2OUydE1HyS7CsovQdQ8MzQ/NsWGXM7BtDRp0WE4RhisCTc/D4X+2A1gOTNMF23RDs0qwLAuaboAbj28YgFXOQ3d0lFGGgzIsqwxDD8HQ3dDsPErFHHTdjVKxCM3UYbrCcLQkNJiwbVvOYZguvHkP/6R1GF5JAfJAt0rgmlOATNOE5ehwmTbsUgm6bqDsFFEq5WG4fNAdH3Q4KBXVQpaKZbg8OnQzDAdZaJqIiPxnO2XI8e2yLDjPYRgGHBgwTQ22RQEyUAYFrAhogK6H5DXYBREw29ZRKOQRioRh215YWkIEDI4Ow9Fgw1LnePMeXvd10EZfvN0paQZMuwxoSgNxgW1HB1CC7tgiQBZKKBRzcLmofShANoqFBHS4kMvn4faYcHmigJYTQdE0NwweQ7dQ1rjQNhzHkXNomgZHMwDHgoayaCBLs0QDbdjci5tu+z3OOf3dOGxeK9KZFJZ/41c4cGYzTnv/22EYQZTscTm+DlM+y3P8o+6hlLfw8BMr4Q/6URP0YtGCafu8h3K5CLerBo6tA1YetlVAuQzk8zl5CF7ve3gt67Df9zC48laHZshBQZ5onQtvOrAdE7pugeqEJs22iyjmMvD4grBsN0wDKOYzMChA2Ry8Pj/tEkpWGqbpEQ1DPePAEg0CrQjLsuEygoBegAYvNMMScyYCahVgW0WsXd+D869+AKeeuAhf+OwJWLOuB1+85oc45fiFOPv092B1RzcMs4y5MyajUHLwwqotSOdy8Hk8OGR+K4pFG5u2jmL6lDrURKJ4ad0WTCSzmNRSB9spoaurHy6PD3NnTkMo4MazK9fDKlOWLRx60AyMTGQxqTWAXN7GyFgGAa8LQ6PjGBpJIVbrxdwZrRgYymPalAjyeR3xxAQOmNK0/R62butHMpnF3ANnyQO0rbsPA4PjmD21BVa5hHWdoyhbFlqbAxgcycB2NMyY3Ij21lpkc2Ws3rgFpmHiwJlTMTw2jkIRSKRSmDuzDaGg73VbB50PuycMpwwYWglW0YJVtlEuleALhGHDRsnKQBt+6TYHti5/iN+huaHpNDcmoJWhaTp0QxdTUy4WYLq8cDQvXIaGfDYJl+4Wv8Wh8LlcNGwAXNBNA45Vhm5o4PHLdg5wAJcZgk0zBx8vQcydrpso05TBwkurO3HrD59CTTiIi89+Nx5+7EWseLkTM6c2olgCJtIZpNJZzJ89Be9420G46dYHceShB+B3T67BOZ88Fvc98BfMmt6G1Ru34ZMfPB7f//kTOHzBdMyfOxkP/34FGmoD2LxtFEceOgfT2utx23d/gxPeOh+PP70O7zvxMPzh2fU45/Tj8M3v/AH5YhmzpjVh5rQmFPIWbrnvYdy85KP44UMr8IX/fge6epL447NrcMm5p8g9PL1yHX780F8Q9LnR0FSPSCCANRs60RQLY1PnIP7znYfgZ799Ee98+3w+a3jkD6tx1KLZePyp1bjorJPxvf97Cg31AfQOTOCAyc0olUtYtb4HC+a2o7svjqsu+hBCAf11WQerWIQZqBUBglOAU7Lg0AWxbbjcftiaBcsuQxt9+Q5H11ywbC6qqUxURYAoDLbtiAA5dgGlfA5ubwA2vIBdQqmQhkt3oVQqgQJreNyyr675AN2B7lgo22UYmksJEACPKwJH4799sOwCNM0R4bOdAmCXsXpdF7778xWoj0WwcE4rnn2xA3XRoJzjlBMXoWsgjl/87gVMJAv4whnvwWNPrsLnTjseV331Z/jUfx0Fl8uNFau68cgfV+KQAw9A/3Ac/3PGyWioi+DGW3+G0993OB77SweCgTDaW6L4zeMrsfjsU3DjHb/Gwjnt+P0zG8RMPfNCJwIBD5rqwohG/Fi7sQ/xiQQ+/6kT8bU7H0NzYwjJdBF1NQEs+/J/bb+HTZt7cf03f4W3HD4Xp5x4BP787Cqs29iDNRv78OGTF2H91iFccu5/4NkXt+KWe3+HubPasHlrP665+MNIpYt47qX1eG7VNtTXRtHUEMbMaZPwjqPnYOmN9+MD7z0ShxzY+rqsA4MkzR2GY2mwyllGO9AcDfl8Hj5/gMYKjqNBG3r+FkfTDFh2DpZjwOsNwIENqjAHRdiWA7fbi3K5IOrLcHuh6V7Q5y+X0jA0HeUSTZ0Nw/CIIDGaM0wdllUSqdU0Rkw5FG0HAX9EJNfUDNh2nuINTQS4CF3TsGpdF37wi5V41zGH4Ge/eQazptajriaM4XgCTfVRvOWQmejoHMRDv3sRJ759PpKpDE45YSGu+t+H8B8nHIjBkTSOe+sCfO9nT8LrMrGtdwhf+MyJcLk8uPNHf8B5nzwO//ebVQiFQpjcUoffPrESl5x1Mm664xEsnDsJP//tS/C4TPzHOw7Fn1ZsRKzGjxWrOvGRU96Cx59eg4+ceoRooNPf/1YMDE7gpXVbsfjzJ8s9bO7qh6Fr6Ng2iN/+aZOYorbmKI5c0I57HngKJx49F2s7+nHpOafg6ZWb8cs/vIRPfejtuPvHj+Pgee149Mk1+PB7D0U6V8b6zUOIhH2Y2lqHk46djStufhCf+fBxmDWt7nVZB9u2oLsC0OASs6nZdDF0lMpFeNxugDJTtqENP/+/jiywk6cKUSExhYeOAQriCJqGSyKkYrEIl8cNGy4YuoFiIQVTTJgDDZbSXpomTnjJVv6PRsnVTDhOAbZuwuX2yvEJD2gowhEn3YNyKS+ffXlDL37wi+fwxTPei88vvQ9nn/Y2xMcLGIlPoLkhikeeWIt0Jo/3v+tw/N8jz8Hl0hEN+rBqQy/OPf0YbO4eQ1dfXM5x/qdOwPd//ufK72fx5HMbMHVSHbr6xzB1UgNcpolpk6I486PH4+a7HsXCOW2476fP4LRTj8LUSfV44JHnEAx4MDKSwOJzT8W1tz6Ij3/gaPzgwWfxxTPeja3bBvHks+tw8dknyT08+8JGfOt7j8NlGlh08DSUSsALaztRF/Wjp38C7zthATZ3j+Kyc07F0y904Lrbfo32lhjSuTzO/tix+OFDz0LX+fhqskhNDVH85fmNqIn6cODMVnz+EyfC0O3XZR1EBgxD7ou+o13Mw9R9KBRy8Ho9Aq0ILDO84hbH0E3RQA4xnooAUcPQ8aV5cWk6HKcsF66bNFN+MN62afZsB+WSDU1nROUWG6kT4GFYbTiw8zkYBo+fh62ZMF3UUhQ4Ou4ULgeG5oZVyoqzznMY7iBM0ytCq6OAQs6CrgOmaUg0w3P0DiXx00dX4oufe7dgWM+v2ob1W7px+geP3eUe+Jmv3v4ITn//keIDJTIl3Pmjp3DOJ05CMEDl+c+5B5fbIw+VCE0xh53XgXjZN+/7LWZMbca7j5vzhl0HbfSFr1PUYDtF1M57D6i6LMcCHDc0gw4xbR3NjCbmSP6W/1eb+DBQ0RTfVfu54NAJ32lPvk6hK5fLoqEA8c4qB+EiMhSqHrn6WwAldWz64o4NE3TeCFQSZtCgazyPBpphhT8puECdb9dNsKjKfVTvjYIrEEP1XJYbxe7HoQmYqqFuwed2e6z/X18cf+kbsG03LDsDzdnpm7PyG6DpOh794/Po7RmGrjOK4kI5gkbzi9Z0miizYqqI6fBdhucM27mQ/Fpp9rww6FDramFdpmunzxui0XRdg8vlEvDQ1Ki4GZHpAmTyt5yP4kH1I9fBI1Mb0VF3VY6v3jcMCi39LQqCQtN5YhEkvkSFSq0nvl0FKa9IgOxL0bPpy/F/BiJ1B2+Xj52F6/9Xodn5vnd+OF8hQHZxnXyBl13+TZz2oVO4qvK0MlpiaoJ4kS3euIVy2UGJHnqphHJJpRlKFCWbNprmjOJkyPHkqbdssZkEKvmbURV/KETEh+grUTtxv50XmK/xp/qaZVGLleSHx7YoMA4k5BXzSYEV1cjzOILxcEdT0G9eH18rCxYj73BnOYSDbdt6cNft18DrNlHbcPh+C9DAwAC8Xi9qamp2K18TExOIRqNvCNnjd5RIJPZ4rftzkXsWoNI6+fySK+/ClUv+G4aLzi9Bxaq5oWBokmbgQ80lYJSmSUwHFe47lvxQVyiroEzJdoNSESjxpyraRjSLU/wr40iLtsPcEI8S08NzEy031d+25qpoQfpTyszSw3Jsmjelcaonr2oS0UI0gwxVK6bOsm1cf9PdOP/zn4BLB1omH7PfAvTAAw+gra0No6OjGB8fBwXm4IMPRl9fH4455hjccMMNeM973oN4PI5IJCLX3dzcLMcfGRnZvv+mTZvkYaFW9vv92LhxIwKBgHymtbVVjj937lxQYHkOXvu2bdswc+ZM+dzw8DAmTZqELVu2oL6+Xs7T2dmJk08+GX/+859RV1eHTCYjwp5OpzF58mTxOXlePtS8Jh6noaEBxx577B5laZ8CtPiKO3D15Z+rWg11oIoEiJnQGaIX8ehvn8fjT76EQqaAhsY6cQYZnUWiYaxbuwmHHDYPg/2jMF1uTJ8+Wfysnu5+JJIpeFxeNLXUIFoTwbbOPnzo/e/EDx54CA31jRiPTyBWVys3mU5l4HLrKOYdhEJBxGIxdGzukAUjYt7TPYBIuAYerwv1DXXo6+1BbawOc2a1Yua0yXBohgVJr6RSKl8Lv6jqJoLluLD8+jtx4YWnwwU3GtqO3G8Beuqpp8Sv6+3tlQXg4nJRh4aGZCFuuukmvPe978WqVatw+OGHiwaoaiQKRTAYFGHgIvb09IgA1dbWYsOGDWhpaUE4HEZTUxPGxsbkuPw8hYVC1t3djcbGRvk+uP+0adNE8DweRko6urq6cOqpp+L++++Xz/J4PCeFmUKZTCYxODgo3w8Fp3otr02AimtFp1+29NtYduVZMIgic9vJwZTHnVGLVcYt33gAm7cOIBwMyA1n0hk0Ntajp68Thu5CNmvh/R88CY88/BgmxhMi+f39/ZgxYwZM043aWBAejxt9fcP48Ifeg58++IhoDIKBmVQabrcHdXUxGKaGxx9/WgTomGOORGJiArl8GbNmTUVXVzfGxzPYtqUficQEmlub0dc3gDM/90G8/a3zoRk7OcfM5IrJUmaUukpuj687blx+9Tdw6SX/DbfhRV3zov0WoH2pfWolmrfq773tXygUKrlE9d3zO/vrTZlq5bft77Y/597fY+3FB1orsnLF0ttxxbKziRVJsE2fR3kJyhEFYyHLwdhoSt6Phpjf0uDoyh+hOeDfZQKSmil0D42+VEnD+MQoYrEwbEmoAi7NhVKhCJfbQC6bhdvrQTabhdcdAL9MCdgAZNMlWXhCAwznGfFZZQsu04tCoYh8IS/HsKy8OPkBnw/B0Cu/fDFxNMkVbSTpW5ox3rTlwpVXfROLLztT8nyx5qP2KEC5XA5PP/20PK3caDK40G63W8wNfxOxpdDQjFFD8AF7+eWXRZPQjNA08beYY8MQjcF9+XlqFmoiHt/n84Hno8ai0NBkcb/jjjtOzsHj8G9qFmqUzZs3yzG5L4WGx+PnuR+vkxs1UdWM8VqpkajZDzjgANFY/Jv+Ka+D+y1YsECur7rtVYCoYS648Gs46V3HwEMNxIshIEjNYxoUBSY8xEl1NJVspQtkEs8QuVHhtcZcmPyTXxCdWBuGCBMF0Jb3DUZb4mxzR0t8FmJOpm7ANlUejmeT13lmqnkmeIk4EZuiWBsued8UhKHib/HzFDy9VLmeCmCwXXgqj0NFs/LRKJV0LF9+Ky679Ay53ljzW/aqgR5++GERFJqs559/XgTkqKOOwurVq8WccNG4kDRjCxculH1/8Ytf4NBDD5V/U4i5UEKdsSzxT9asWSP70sehoPHzNDXr16/H9OnT5efJJ58U4TjyyCOxdetWOReFhselkNGfoUmi8PGzFF5hV9g21q1bJ/txo2CtXbsWU6dOFTNI4Wlvbxcz3NHRgVQqJa/RR3rb2972iiBgHwKkY/EVd+KLn/8sLI0ahiZL5cTKVDD0gRjJ0MHVgHKpLPgMUxp8nfiMVdZQpjNdMXd8wsnZKVqExEk6UsajVCyhwGy92BFDRUYl5Tg7ehGO5YJe5mdzsPjbcVBUYZV86VXLyhuiXPF9bpK/Y4pFIjUbDh1w3gkdfepMCn7FAoiPTV5a0cAvH/4Dvv3tpfIw1DYfsVcB2l91v/N+NN/UFK9m431SEOifvFG2PQqQVVgjT/GSq76Nqxb/D3oH+zE+FsfUye1wuU1hJTIcdumGmB+qfzrN8nzbRJSVlqDMjU9MIFITVetECEAWkuZClFJlc8QhFzmzNJRKFuLjGTFBoYgLxSI5ZWW43fS5SvB6vHDTvvzVps6pIkORRYmuVLKPgknKGSjw5CSpkym/jm8zkhOBNHDV1bdi6WIGDyaijX8/H+iNsvB/r+vYpwlbcuVtWPzls7FqzWZRn7SHhq6jobFR1OOUKZPECd7csU1UnNttwuvzitrmpmsGwuEgQmHa536EwxHJoXDtCoUS8vkC/H6vOMWpVFaOMe/AWejpGhTS2sTEOBobGyT6cBwTzz77LCZPaca0qZPxlsPnV8DBCtpM7SOCSzXN1yiy1HDUVGQR8D3+rVD16sYnW+TeovhQQxVw9bK7sHTxucqvexU40N9rYf5VjrMPJ9rB0qvvxCUX/Tfy5exOIJ4yOzRppZKD9es2YNOmTnmSXS4TpRLDZRdisQYkE0nYjgXTVP4QnTFSUrlfsVCSXJXP55FwlQtJPyCVmoDHHYLf70EqldyOIrvdRiX1oVBqn+ET55ELz5ybgNSGAdNloK6uFqGwYgQoQVKotGJIEr2mplLhMjcVkDmCZdEG3nHXz3H5krNEQ0Yb9x9I/FdZ+L/Xde5TA11xxR1YcuVZ2LShF8lUSvJWNTVRNDTWoKNjK/L5MkLBEGKxegwPDaFULiOXLcLn8yIWC6KhMSYIs2NTKyhSmW1ZonmED+0QrS7D6/WL1qo6o9REHpMMxyxKzMkxcqvkzlyaAQ8jtGIB2UwGhWxGBJN4FN18w+VHMODD1MnNFclQQiNmbHvOjRrKViBiJRITf0tSGy5ctexWLF3yOTJtUdP0pgDtSeD2KkBctKuX34ML/uc0PPP0ykraASJAY/ERZLMkuSv/wef1wjDdyGVLonWmTZuCvv4uHHvMUXB7qB3orzAfpTxWai/l8zDPpdBkmkbuR41FDcHYihdITrYCsgkjkKKvfCvBwjWS1YoKeaaPQydZI/VSg8Z/SA5sx+0L8iwJVvpcFaihAiQqpJ1mzI3l13wbl1z8WYkKow2HbT/Am7mwV4rSXp1oPrFXX3cPllx8JhyjQruQVIbS+erLVKE096U2oWYhR6QaFal9TDCWJvrMVAihIf5s6xzCiy+8DGiWmDWmP+jrZNIFJJNpGAz3TQMzJk+REJgCQ5yH2iaTSWPBwbPR2BiFZinBlPKeSnhOYZTwSvJgSsBUAnhHtp2apwrC7cCELBi6B3fd81NceslnhXkXrlfhrnLKd+Yf/O2GYGigD9G6JnhcOwKCQi6DiXQBjfW1f/sJAPR0d6OtvX1HCunvctSKGOz0dL4imVrOr5aKg2UiQGdjcDiODRs65DWaGQoLzUEhn5VMOBFiVcFhC2iWTqXFr2H4TPaaIpIpH6m7q08Q5sbmOnh99HMyiEaiKJVzAqdHozERFGIwDHdnTZ8qx6Epq2IlNJsbN25B++QmRII+OR7PQTyFQBffp/CwFo0JWgo5tVp3d4/gNNWkLAWeJvWAGZOhaRRuTSCDa667FZdd8t9i8f4WAXp51UtyT4bbjcG+PsyaNRvRaA2ee/45CUSSE3GUyhraW+uRLunwmsDGDZsQjdXj3ScdjxefX4FM2YaX3y0fAKuAgYFRtLW3olR2kEsOIVd2I1obxWBfL+bOmYmJRFagExL1yFcf6u/FwUediOz4ABKJJDSXC8mxOMI1tcRPMP+wt8Dv2TWi3R8527sGArD8+vtwwTmno39wBJs2dsIT8EnKoVjKI5/LwePyyxfk9wdFmEy3LhzjdDorNM6yZUulBgXO53Ojtq4GiXH6Ujq8fsDvC4i2YU6HdFj6UNyXCHNdXb3gHoz8isUCCoUdOavWVuZxhhEIBOF2K3oIEdZcroDenkHZ3+8PCHqdTCYkNF90+EHo6x1CbW0NikWFrm7dug0+vxvveddx8BDwJLENBm68+S4svvgsoZpEGl67Bnri8ccwMjyKombA53ahLuxDsmhgy4a1mH3gfNjlguQEjz/mcDzx3Hq0NkbQuXkzps+ahxOOfzuefOw32NA9iMbaOgQjIUyM9KF/IIGDDp6L0cEReN1APG3jiCMPxWOPPio5v9rWadi4egW8wShqIiGkRgcwe9EJiPd2iM+XK5fQsX4dZs+dK1z1Axe9HbHQDnR5fwSnus9ek6lU8Vdfey+WXnoOHOI9ThZWSRHJ6IAy7LGho79/EC++sBa2TbDOQXNTC4aHRqHpLjFdhWIWdIEi4QiyuRxKRUs4O7aTQzgUQSaTh9/vE0FS2sISn4o8ap/fJzABofh8js65T0J1YSu6IHhQKpVW8ALRcY30Wku04Nj4uAhtsVSSSopgyIN0OgN/wA2vJ4BMOo90OoljjzsKkZBP0hiKQWDittvvx6UXnyn1apGGQ16zCSOvaGeQU7D3vzKD1bRK9bf4aOQ1VRK/6vuu8JdeQZBTbgM3PkCMKHfOi6mIUzmAO7/+12b41ebSdhawfUZhy5bdjUuWnCG4zIZ1PZiYGJUnvWNTJxYdvggjI8OiPeobGwU6j0bDFXPB0mMXBvoHcNK7TsJzzz4nDnJLawMCQbf4NJPbZ2Llipfg9bB2TBOQ8NT3nQQPq4gqQsoLLJKhqGuCRIsfQ9YknSiDJodIc8WkEpykk87iRNtW4CY52dRqlYoS4QIJkUxxk6hzCC5SWwo0oRH9NrBs+W247MtnCY4Urt+VULZ06VLx15gMfvDBBwXe/8AHPoBbb70V11xzjWTC97TlEiP448r18IAPiB/NdVFs6B5Ba31UIkIx07aDYjGPzZ09mDKpDX1dW3HSqf+J1StXoLV9Kgb7ewRHE+aV5kKmWILb0GCQCuOthV1Iy8Pl9fswPjaCoZEEZh4wBevXbsCkKVNx9NFHvSafqK+nS/C65vbJiAQV7327NtqZkah8IA3Llt+Nz5//ESQmMiiXSQYjr9mFMrk/BOwsJkzpBKvXKSTCWTYUZVXIYqypJ4vQcYlPks9nZLGKBZrgMjwer2T0iRDX1YfhNpgXg6DVfM2SYEooaXI8t6nI+BQSYj46w/GK9hBfR6cEapJiUWzGitDwcBLZVbEhHl5uQPwtJVY6YLtx5933Y+mSc8BiqGBs4S4a6JBDDsHtt9+OX//613KOn/3sZ7jwwgvx4osv4uqrr96eXN2dEPV2bsGaLZ0Y7OkSOGLq5GlIEVQdG0D3WB6HzpuBrr4BREMBbN3Wg5kHTMOm9etx+hmfxdNP/BmTpkxBX3cPXG4XJkYHEIjUogATfsMWwSqZEcxk8WKxiJlzZmHD+nV44o/P4JDDD0H35g5Mmj4L7z7phFctQHY5hy1doygVkvIdz549a+8CxK/zqmtIKDsTiVQOhXxe2II0FS6/D8VCEcFgFDpDaaK7XDTiuLkSXJoHbhYXcqEpDLrCYEQVw8H42BheWLkObq+irBJ8HB9PSeqgrq4GE+PjcHkISpYA1tubJkirp1AyWzyRSCCdyuM9Jx+HQIARmA1XJcLiOao/ylqwdFr9ZuhepdoyB0MmgWR66UA7RKgdYQpcc923sYSm2ykjVLerCVu0aJEkTq+88kpJSi5btgznnXeeJB7POeecvboRNMf8XujM72sbi4+hNrbv/fZ1nL/X+0MD/WQLIhipQcDLwGUfGujK5XfiyiXnoLtnBC+9tArxsQlxQOfMOlC+7P7+Prm2XCaNadOnwOUxEI8nkUjkkEwlEQgGRZWODA+jrj6GGQccgMGhbrQ01+PJJ5/HgoXzhcfDjPPw8CiGh0fQ1tIq9I2DFhyIVS+vQlNDA1LpDGJ1MQEjCWjywkeGJ9A2qRHdnV1498lHo7mhQeFLFSEVqRHISKUoqDGVEFNjKehB4RFKgGiuiEGVisC1196BSy9mKsNCuH5XATrssMPwhz/8AV/96lclU/31r38dF1xwgQQU55577t9rvd7wx9mrABEjXHbtvfjCeR9HKsOUhALhqnRSwVp0lTEXpLhkwa25mE9AJl9AIBhQmXuJrBxBmplyCJM7I0Q05XRXKyHIKBwfn0A4XINkIoV8ISM5Mp/fg+QEOTVBRGu98Lo9csxUtiSQApFoPs1s+7CDvE8Od1XrKWdS+NYV4rPgRhVNpa5PcahFWTkm7rj9AVwuuTALod2Q6kknpRYiBeLuu+8Wrszll1/+pgBVRZ4+EAVo+XXfx+WLT6/weVQFl5gFIfgINb1S4kPfQTVyIZnM1i3ofMrLzFOpTh8VwrJUc3CjH1WlVlATdG7pxthYUtIf2UwWExNpFXXpFtKpIqZMa0JzSy10CkKlvEe5wIqHbZCa8dcaSDTM7h5kaiOTjpYIj0q4knZCyqsby5d9Q0yYoTnw1x60iw9EDbRixYrtJuyqq64SDbQ/JuwNr1ZexQXuUwMtv+4+XL74k7BAINCGVmYKgo6qSkIqRiIXVBHNVITDuumiCJu3YieFKsFVZ3kP3Q7SSMmmEM+EqXCX5NmssguGqbLlilxWLZdQZTbVEFREsFKiI/JcCW+r16A+pgT1r8PWHfu4KsR8mjReidJQrGO7evk3cdklZ4l4hup2daLp96xcuXK7ANFxPv/889/UQLtooOu/gyWXfByP//EZeVq7tkZOVI8AACAASURBVPZJZv1jp79PVP6jj/wZ69Z1o7YhLLmxxsYm9PX0YvqUKRiJx2Gy/Nlx4PZ5Mdjbh7ce9VZs29Yp2I042OUy/CGVQ2ttbcLGjdvg8bAu3w+D1ELhLAOnnf4emEyESe5NVVzoFWYir5loMl+nWaUAV7dqCZCItdSTqe5dSrKEqqh4QELVZZEA6bE6rl7+LSy57BzJxwVjC3bRQPPnz8ell14q0AWFic70F77wBfz4xz/GLV//GtKZNCKxRkyZ1Poqnud/vV33qYGuvfF7WHzxaSI81ae6CoQNDAyiWDbR0z2Mvv4B5HJ5+Lw+uJjqsG1xhN0ej6QWBNsoWzBdpkRz3IcYDekY5VJO2rUE/H7J3Ks0A8uXFQCmIYBojQtWPlNJjzD097CBh4CERceCjz2JKKhujwgG0xY+t1cEQ3hjxHo8JrweE26m5ipVqYoRoMp61A/VnAe33/MAFl92tpT1BGt2NWH0e0gVZTkMAwBqIwrV448/jrlz5mD+3FnYtK0fiw47+FWHy/9KYrRnAcq9LE/yNTd8F0suOx3ZFKkSKmoh7sN/ebwmCkUH+XwJxVIGmQydYpX/UoiuSobSkfZ6SAjPq8oChw60ep/lOqR4sHKj6sgy/ZDLE7F2BOArlgoI+IMwddatl5FNp+D1+5EtlsVkENkm33c8PgLWmOcKBfh9fgHpCFj6fR4J+wkizj9wFqZMbpZzSnk2zak4ddQ1CokmXnX1cjISz4Oh2QjsRoD2tshkKjDn5gtFMOuA6f9K8vCqr3WPAlRMvyRNMK+57j5cevkn8effvozu7n64Az7JgbHN28IF87Bm1UrE6mpwyGFz8aMfPgyX169YgbpLzJRpuJHLZYV1SOBLtJLbhUgkjFQyLefIZjOCFLe2NWHrFtZCeSSXFa0JyyJPJCaw4KAFkhcrFAuyqIODA2iZ1CgEdObo3KYLQU8I2XwWLZNZzjMoBYWk3zY11WPTpg7U1Kh2KIQhSqUiwpEQ8kyJmC7MnjkNCxfMUP2QLBeWL/sWrrjsXKF9BHbjRL/qb/rf9AN71kDZiga67j5cvOQT8DisHtBR0li0TF3ElIIbusYQGEgk4njw57+Dzq5lEhKrUmgSwOkPxGpjwvinyaC5ybIVntcrJoyJ03CEpS1p5HLsDaQy/tW+BzRpRGwJXMrruiWJ0lKuJFqNr7EXz8Hz5kBnLyKD18Tzq1IkAp3MgQWCFEhJbynUmdUjUhJUkKQvk6oGPXx4cNed9+PyxecIVylQu6sP9G8qD6/6tvYhQMA1192Lixd/FkPdQ3AcN9LFLHr7ehHwByQrn06m4PX5JJFHB3batKlYtXoNWlraBBR0uzziK9BUUaDq6xukdolNnVLJrERwxHpCEQ+GBuOYMWsaRkeG5DPkCKnuHSS623CbpvhSpYr5o/CwniocDiE+OormugbhY0frYuJHsZFlKpFEY1291JiNjo/B5/ajXLChmzZq6mukMoMduKpRmER6lokrr74FV15+vqRJfNH5uzjRr/qb/jf9wB4FqJRZJdyf5dffi7PP+RCe+OMKKdEJBT2yaBSW2lgMo6NjCgisdLlomzQJI6NDaGptwtbNnZIz8ft8SEwkJbkaDAbQ09uLhsZ6lOk/5dhrkV2uLIyPJzBr9gFY8exKeL0+eLy6CAEXVwr0cjm0tLYiPpZAJpsVTcKYqn1yq2TfR+OjUhnS1NAs5o7VIDSHtuagoa5ehGU8MYFCqYSaSBCHHjoXTQ0xYTmqNi+V6gxLw5XLbsGVS86XVMbucmGFXBaOTqfc/W8qGru7LRtjYwn4Az7JLuwMlci/X9HeJaeAxGXXfxeLL/mM1JULWFcp/5VmByziFNafOtmLL65BIpHFyHAc9XX1ks+KhIPSjDMvfgeTq0Xp3JonYUwKDXX4Aqo5ZzKRF9MTCrtRUxPBpo1dKDNyM4G6+joMDw0L25HpMfKAspkEPF4vxuLk+1hSa87UB7u8RiI1ch1EsZuaY5h34Dw4pIpolmgfglAsbmQytUqd5T2IxtM0fPvbP8LlS86r4EC7pjLiI8N45tln5ctMZwuIhklLSaM2GpHObROZIo47ekdB4r+DlG3Z3AG7mMFoVseRhx1UYUzsIRdGDUQH9+rr78OSi8/A0PAwurYNoL6eTQv6xMRINtztQW9vn2Tgm1sb0dvbL7ksm53KHGblDRTZzdPrEceX0RJVh8ftQjqbFd6L21B9g6g9Wic1w+tX1ZqMrhT7sUokc5QTbrALhyaahZ/L5ktyPIbuUmWhkylZZA2kkPuZP/MHglIHRi1E4LJCn1dKR9BoleitgoxLr7gZl192vqDTu2MkJhMTePbZ56XhaFKKCPzwuQ00NbfB1EpYu34Ljj7+RNRHVcnzv8O2rXOLrGk8lcMhC5gL3QHW7qKBqlHYshvuwXlnfQwD/b0YGkzBH/ALB4hPPhcrHFEkMYeQv98rLEEuUzaXF+yo2oqlfXK7aIpstiC9DFm609LSKk0QCECS5kGfZsHCOaiJhhTKbLFfNWvgSRGRfviV/kIqj6UaVrExOVMZzMbT6rLQkTQTdqfWxKlm4zIh3zN1x0bnMCsVISrHsXP2vpqXW37tN3H54vPluLtLpu6PQOSzWfQPDu7Prm/ofSa1T5Zej8oXJfyiJhjsVYDK2dVSIrPshruw5BIy8wjzs5R5ex8LRcqqRFuFoo1Hf/O4kOppXhhCE3BktFVX1yBNEhy2+TVdcjGGSxcuUCaTFXoGzVshX0I2n4LLIGPQC7/PK4WF7ABK7dLaxvC8TzVBNzSBB6T9SaxZclBMpxRL7LLvEiFlmN/RsVliRvpITLiOx4fwlsMPFnpINTFMFJvXKspYehY5+Pot3xETRm0Z3g2d4w294q/jxe0FB1ojT/OyG+7Akks+g1Uvb5QFL7NLuWWLL1KtgKBeC0WCGB9LIJUqwEPE16cqJOhT0PmePn0qYrEINqzfIhhRNsc5Gux4XkYwGBaqBfflz9DQsCwkK1oZ5rM3M5Fn+ku84ECQ9WIs/VEt8WjiKIDs9E4tFvT7UVsXUK8XSvCZftXHGAZyxRwCEWJVqj5eVWIrWqh6oigzBpZc/TUsXXIuXBqR6F1zYa/jGr1hTpVJJTE+Noqy6ceU1qZ9mTAlQMuvvwOXLf4s+vrGxdHVdFuefDbrIOrLjDmpnUSKu7q7EfATadZQzJckfSCZAQuYPm2qLNTKlavR3z8iuS5HKwnBi5gONQlHEzAVwZCcFNHxxKBUbeTSthDTQxE3YrW1qG+MYNWLHdK9tcgeOijikEMOlSJHapOADzhowRyyYCVaZJcP9aSQLqA6hbB2X3XIrobwSnqk53VZx1XLv4Eli88RfykU25XS+sxTf4InWIOubZuxpWMzGuk819Ti1FP/E16pwv332zasX4+J4W5kjRiOO/qwvTvRxbQSoGuuvxOXLPmMMmE0EvRRpUiQX7xYRUWwl76Jpjiq0vlCsgN0dOmkMvFpo2NzL15evRG6QWqrRxqKEwMaHo4LXiSTgCrVp5FoBPGxIdEQRJOpqZioZRs4aiU68TRbtbUxJBMZEW7yjWqiNUinUzL0hSLsIj3WdlDfUC/Ov8f0Ihjw4m1vP6LSZEH1O6r6PmRAUtbuvOtBLF18toCQu2MkxkdHxDdjc/Nigf4eA4WAaoQ+MvpvJT1VHygxPgZNN5HMZNHWsg8NVEipurDrb7oHF192Bp5/5mX09vagqbFBMJqB/iHxgdxe+ikTmDptKjas34RIxC/NEKjuQuEIampjKORz0nwzVleHkdE4NnV0YMqUqZgzox0BP0c1KfK7pMKrfXoqxHf+zZ7Syrwwx6ZqvOi/EAZQuawdYCP7DEmzc9Jk2ezBdG2ve69qGDr8RL+lO0eFL1SlhKjsv4Mrr/5GhVBGJ/q1l/X8W0nSbm5mrz4Q/YZrb7wLZ57zUYyPjgkyzJ4+NDd8UulsEhzk08unP53JoFzxNQg4VTtZsWchtRQL6ggcEpWmwDQ11EgXVMm4SwhdzYwr30mxhajjbCHIs7HUDm4PQ/FKxSlUTZN0Q6sInqpMVRuFo/q3orsqmqvwoysdZKsCxNOyyuN/v3kfLrv4TLhdJoKx117W8/+xADEXpuO6G+7GJZecgWxetbWn76OilUozcEksUXMoc/XcC2slsiI11ethF3sDzS1N4Myp8fiYgHmkJtPppgni+/RbWOw3PjYuKY6BoWGpNGVVJStZg+GIcKo9Lk+FEuIRv2s8kRaTFo4EK7k1pk1CGB8fEy1JIQ8E/JKo9Xj9GB0ZkVQHQ9B0Mi0zOnj8fCGFk975DonMSKynRrv+BjZXIB9I260JmxgfxUSSbenYKKIMr4flQ7Yg7YQlpk+djPUbNgrcwRq3V9tM6o0oeMODA1j18ktoaJ2KBfNm792JLqReFAG64SY+iZ/BD+//jUiO22sgkUjB4/ZLP2Yyd6ZNm4yenk7ojhcOZ0j5vaivr5UyY4bO3J/9osVPKlvw+F2Y1N6GgxbOxjN/eR6DQ+MIBoLIFzg7jJtiOU5qbZRupPlSURaefCLphW8VhIND8G5wcAg+b0Ait+nTp2FrZyd8Xo+0bduyZatwrg9eeDDWrduE2tqwmM716zeK9vT5AgItHHnkwfD7mByuNqNyY9ny/8XiS88UcDO4Gye6v7sDDz30MLKOIe3/WiZNwmB/P5obG9HS3IiZs+biiSceR31NEEOJMt5/yrvfiDLxqq5p44YNiIQ86Ng6jKPfdsTenWgKEJH/r9z8XVz65U/JOCPSMEjqY2bbF/DJk23ItEENE4kkgmE/SioFXtnY+JIzrYhKs+mlWiDu4/K4pK1d19YRbO3uluNRMxCBdptulItlmB5V185sOc0c52qxfIzHYHEjmZEsanSZHL6mCP/0gRS3iH+rxuTkJLEXEYfamTrvwRQaBxmK8eEhLDxoDjxuakI+DiSnBXDH7fdjyZKzFWzwqsN4cqSKorGrG1MfiVT6VS3YG2Fn8q5ampTDXCrkUXboW+bFAii/dA+pDNFADp3oe7H44k9jdDwh3kQkGoJJPMaqVHdKU8qS+EUyjMBxUCiXUGD6wdLgNjyVNiqqMYKAd9KMU/riIT6SxqaObklrUAsVS0VpjEDedSrDEiLWuHukOJE9oMfizOAXJKfGc1ajMV4D0xxEppnxpxmLRJVmIn5EYhrNIxeRpodTDWlOT373iQgF1NAXbnSd6Khfc9WtuHTpmfJ6tP7N9i57Eua9C5Ct4cav3Isvf/mz+O4PHpGFaGlrkGw6Q3z6Lk616ZNpymtjiRRmTJ+OPu7j2JgzZyZWvbxaBpOxyQJzUkxbSA/ksi3mplguSkaeQsEft9uHUMiPcKgG27q6JCpiDi1S48WLK1/GsccfhyefeEIy/fMOnCnwApskmIYf5XIWqUwCp5xyMtau2ShNH7I5FiyqUmuShPxeA4cuYns81bJGdZ9V1Ru2ZqBsO7h22bdx6aVnCOAYbfj790gcGRqELxRFkLjZv8jGsV/JdEa+n1iNGtewTwG6/vq7cOa5H0IiWWklxxyTjDFQDbolJ2XwS6d/Ik2AK40yCRJy8Ikac5DN5BDyBURoqh3BUvk0gpEgRkfHoRs0X6p02WV64PXpcLvc0rGDERgBQ5fLK3k3TnhW5k6NNEinCoJ6k1rB8mt+3tHyivGo0Yw4ot3o3BPCYp+i6dOmiACZLH1mACAENA4ronk1cce3f4LFl5whjarCu9FAfT3dGBoZRSadRj6bgub2ocwe1z4fIsEQylYR8ZERRGtiyOeyCNfUwGPokrFncSavyRcMIRGPwxepgZNNwB2KIJtKwPZEMGNSE+bNm/eGEq2OTZswNNALx/Dh6KPfsm8fiCbsuuvuwKWXnonH//SCcHDYKJPMQNJDyY1mRw76Jy1NjRgbn0ChwOEpRYm6Jk1qF3+JONH06QdIHot9fwgH0CkOBNiQmwh0WZzt/r5hyaWRgjF//ix0dnaJEJHKwb7GnP3A5tqZNCs4WuByaxgemoDPr6OxqRFu04dnnlmBgw+Zi5kzp4tW6urqE+YjIQVGZplMSoSP+yoQycbQ4CiyxZKwHpuaojjxxCNw4zV3Y8kSdmk14I/uSqrv6e6Sea1CemOlq+HFxLhqwUsQVXeZ6O3pEloJta5LphVp0rw7FK1FwGsilS6gVGQzqSJqg14ipijlMihpJlqbW9HW0qA6wP2TN1YXUxP3dm9DLl9CMpPBoQer9M5eNRCJ5tfecCe+8PnT8eK6rdJnh93m6eiyyzwTlArBtdHS2ihmggIiLXTZTIognqYy6Vw0mUnBwbocLS7D7HZ0vVfDUNRYJwolhVNyY1KEqOrpGYVVixK5+KlkBqlkQQkECWcFjiJnIpV/M+S3hU7LDmX8m0j3BOEFKVbUJGzntL1SkRRctrezpJ6/ta0Od9/2AC6/4hy5fm9o7vYlfLUdypij4/VUN+JlLJbcn41+nGp388/dalj1W8HVttflVZzn/RKg887+GFZv2oxUik2lCuLQjsUnJCTu7+uXsQJU2Y31zejatlUqLigI6UxWMvNcYD6ZrJDgViwwp0amIicZ0nyofkDJZEZyaoUi2/YH0d7eJt0uQkH6MTlpEcyKVTVBWkM0EkMuV4LXxwJBSNuR9smTMDY2XJkzZkpkFQoF8OKLq9DY2Cyaa82ataiva8ZEMoFoOAqXq4RTTnmH6giiCqRx3fJbcPmV58j0IX9YcV+4vVoB+ucu/T/+7HutyqD2vO7Gu3HZlz6H3uE48jkH44m4OMAMn9vbJ6OnW5klYkEyOLesC56TSCVRU1OL0fiYhNwUiNHRETWbSrOFT63yTkxeWtIwqljMCX7Dp57aikJPmmozw0hJdKq+QK5KP0FqF0IBNTWxCj9ITeKp8nuk5kuYqtUaeebrqAE5MoFke+b3OHKBLEUKJWECDa5QELd/60dYevlZAjbuToCyyXGs29qLwxbu4Ev/45frn3uGXCaFjs1bJOc3Z9aMvZswEsr4ZV9z/e1CKNu4tUvoE5msSkOQjsEBvPR5LJuIb1Dax01qqxNzMTYWh8frwxjxIX9AGiJw5tiatWthGj6JtGjOWOdVKqXRPqkF2VxZNA0H2LH3M51dbop4H0I2U5Q0SHt7i/SPbmltQ2fnVmQzeUSiUSkhomDLcJCAT8J/JlnnzZuDvt5+bN3ajVAwggMPmorDD50Nk0M0pKu9GvYicw7YqEYzce2yb2Hx0jPgpqYM70qqT4/H0dHTg66OLciVNYSDJhKjQ7DcEbidHMp6GPGhHri9brz1LUcKFtXX1YNUrgDL1hANm3j5pQ2Yf9hhGO7vlYnMnUMZ5NITKOXzmL9wIfLjfRgpeJBNjAjDMuRzIVvIYdLUWZg2bToefeQ3aJ/UhNmzZmHduo1yDnbIJf2BDNBMNodyvoCI3wV33WR88D9O+pskkNn45oY6bOkZxMEL5++PE62JAF1+2XnYvLVLJrz4faEKI02F4rUks4+Noa6xQZ5gahIuPns8p7I5iW7ohHHhq7mxZGocbW0tSCYSEqFxvDjb23m9hAJoRkgZyUkqhEQ0AoMsDGxtmYxNGzcJx5kINbUZCxDDYY6OGoChu4Uh6XF7kEqn4PP6EY+PYvKUSZL7YgFAIBCWc4UDYSTGx6UxZzjixuTJLdv9Ocflxe23/hhLlp4hI88jsV2TqZs7NmJsIoXmxjqkMzmBKTLjQ5go6IiF/Sha7HqmfL+6WC18/hAS43GwHZE4n3YJ6XxRqnHLTPp63MjmGXyUZPIjE8+FbBobNm3BrDmzZXyWEPF05h/9CAb9GBxi1YuB+rqYOPQyAZJdu9iVTXKVtmBdJNe5vEGh3NKteLUb00CtLU3CBdIMD3LZ9PYhefsAEjVcd/0dOPfc07B1Wx9SyZykI+h80mGgmSGay/JizeB4ahN2ic2iOIayjGy+gEKxiMamJsTHxxDw+YWWoTpASwAkDrLpNjE4NFitWJeOr/V1dZJMJXWDQkaimFA8Rsbg8ZtSoWE4hvhWhBOGhodQttXkGUZ1zLbToR4aGkVLM6PBCQR8NJuWVGXU1tYhHldAZV19EIcvmislz5w2bRlufOXGO7H08jMFMI28mUzdo8zt1QcigHfjDXfiksXn4pnnV0nITK5zLpdBTW1YFpeLxBqx+FgcoWBYcl7sfkpVSu1A/4dRR3VuFgFBaoWWlmaZqkdInJqJAkdiGatZGW5Lp1YDaGhswPDwkGTaOT7h8MMPgqcyOM6RjmJcdDbsVL6PGparyqYVZVXNU1FVOwYsuwyL3cj4WqWxgiLWs4k5eUEmLNPA/958Ly6/4mwJyf+RAlQl879arfBG2X+vGoi+yE1fuRtnn/1hBSTarKtKVobNk1xWFgS32uWTBX+lsiowTKaTiITDKBUKAuBRiGiO1JzQkpQ5k2VIFU8zQhc5k8lJJpsZdIbcpsn2MD4MDIwJR5p9DNva6xCURuZq5JPqRF9xnKW+S9W589oUBCA9yVS1hYDNqtEUbaVqTk6OtyXaUKZRw4A76MfXv/4dXLHkTNG2odpdGYmp+ACefHET5kxtk26wtTW14gvSqddNlwCMsVitmPN82YHf5Uj5D+EDlmNLp7dSGZ2b12PhwYepWju3F27NRq5YFICT0aBVLmL+gTuiwH+m4PT39YBgojccwxGH7gMHohNNAbrhK3fh8svOhKa5tvdp2t4+tjo/fqc58rJgHEBnMNGq2Il/jR1sD4ltRk07Rk9W+tFVGkKpXJtgfUIdUQxINbqpAmDJ0N2KTyE4ki0RnWgj1dtOhFm601eis+qEwio8Vx3Gu73zLntu6iSU3YpLv/QZ4VeH6nb1gTo2rMfWni7kcxYyqQlEQyEYPg/GBgZghiIoF0torq+Dz6Pj5fVbEPS5paEW2XzHH3M0Vm/YjPH4OFx6GbH6ZsVqZJMrzUQqOYHm+hiGExxGbOP0j330nyk328/N+au51ATi6RKOP/bovTvR+eQLovZvvPk+LL30DDiVNijCJRa7oatCPenUwXoZ8mhUqG3ptiwCUwScV7HzrIpXtgurMAIVTLj9LYbXdrlC/BKSGYVDSVNVGJUAVKpJK8QzeaXStkU1eKjM5uDnK5/d0calOiJKGUFpnkV9xH1Zmbr8Vlx15QXCf9odqb46hZDm+m/ZOBWQkwZZW9fWtqOX0M6zUMnDSWfV+Kx/xtbc0io5S5tJ8rIaHcHUkHxze8rGKw1k46abv4PLLv5vPPH0SokYYpEosvk88pzKkyshPlLAxDgz6EHUxgzU1gSkMVSRQ+HcLljFvITgk6e2KO60tMZ75UahYBWqxx3AwEA/6pti6O8bRX1DRExfeytHPu7QNMrX2TEGnE/pX/sSis6hzNn2kYQVoWMObfv+qiG1YqBQ25GSWNRxxfJvYOmV54PuVnA3qYx/xkK+Ec+5DwFycNNX78UlF30az61cK82ioiE3Nm/L46c/2yRErjkLA8hM+CVxyLYpnDa44JAGxGoshPwuGcfU0FCDgw+dA03a4inUWLyRSsNLrvPG9b1IZ/PSvsXr90iERAosMaWD5k7a3pFdtARdmEo7PQUaVrvBVyYBVVrhqR5FSsPs+JGKRVkLEaKKllIPkpruU84DV177bUllkBQV2g0fKJ/LYHBkDFPaJ/3D15UQSHWo7z/8ZK/yBHsUoHL2ZQl5KUDUQA4bUsJBX38Jd9/dgdbJQclaWzYjprwMx2Wned200LMtixPe2YQDZ/uhq7IMBdJJqzD2QmSfRdUYQUVPqqlTGUVpLi6NnypZfd5PdVp3VUuwzcwOv4ocnkrjT6ncr2oqVS9WFZQdbX6prSqDg3f+siq9OGWMQt7BVdffgSUceQkNweiu7V3yyThe2tKD7NgoXN4QXKaDYiaBshmAy2ZFiBfp5Jh0ZJs/d670Vo4PDyPP+jWWhBssVZpAMBqR+vyI343RFDth28hlMpg8dYq0TuZD1dmxAYccfhRKpTwS4xxznhdGpmptY4p52dYzgKbGGBpjMdQ1T8KqF56TYoQC4YuaJtTXBjE4MIh0roDaSFCSomRReFya0I/ryKFKpFHMZTF56lQcOG9H/m9vMrVXAWJI/pVbvodLv/RpbNjUh6bmSfj6N19AU20YtsuDsdExHPOONtSETZQKFrZ0MFufRzTmIJOy8f4PHIBYiNOdyyIFZYtI9HqZzFPt8UoNoZxiUzVw0DiMV828EO6FCFtWMvxjoxmJyvgeZZENqdgBlll9afJpk9QmnYcl4rIqA1mr5oyfUcnfnb4S2aeSsBQPXUO26OCmG+/Bly/+tAjQ7jTQ+nVrMTA0hIZYHQaGRlATiyA5MoSc44bPpaFEyKCYE609feoUBEIhDPX1I1+m9tMR9GnYvLUHBx60AP3dXQJIDo6TuRCXMqSp06ehp6sTtQ0tGOnvQXNrO1icwP6STBJPP2A6yoU8MoUyxkeGYOsuBHweRGIh+EM+vMQcYqwZpUwcY4kiJrc3CstTc3ukbo09uWP1MWSTKaSzSfj8USQyGehWGbNnzcHCuTsemtckQGyuQAH66rd+iIsu+AR+/as/4akVQ+gbdMPEhEzaOfqoZrh0B4cumIO+4UHER1Lo7MxjIJ6D26XJCIOWpoLMg588vQFbOvqlykGIXRrBwZyg1NkUB6D4UVMbRHdXP058xxGSrnAMFVHpWgCpZAq//MVv0NTULKOwidRyVj23//rIf8AwyjDs6jA75de8MvGpTJeq/NhBw5RJzlLjVq0NA9JFB1+98T58+eJP7VGAqkK586ASIspEoFmS/c/aUsUUyraans2NGpXMBkaFplCS1Uiu6nvpbBohf0g+U33Pa3oRcAX26xb2qIGs3DrBZG659fv48oWfhG358PXbuhCutbBt0zjOP3ce6mpV1CXxklYAbD/KWg4/+ekIgmHI0/Hed06Bz11U0wZlZlh1YhUEEQAAG+hJREFUkrKyGbIQFX+EKAyjMe7X29uJkTjlwI3aGplRSFZupRurmnUhIbngPm6B6/lliUk0bExqa1MdXSubcprVIN6dHXIKEMHFqgDxGtIFCzd/5T586eKPw3Dcu9VA+/Xt/n+w014EaL2MYfrWbd/Hl77IPtEeXLl8I7wBB/msG/Pm2zhkbgt8fqYxDGiGapoQ9Bt46tlxFHMmVq/fio+9bxra2l2V8ZY7Pfk7Lex2PnKlYJDPx/AAOc8maur4GbXo9A+q0ZNCmZVfRSakqi1TkIJuMUkqbcP3uoRy3p00kLArHQ2ZooOvffU7uPDij8KwvbsVoGr3fQKeZF2+1o25Q1XcyDo15dtV77G6ONVhxDwHX6t2bXut53ytnyM+xZwjG2vNnrmPbLyVX4tMuoxv3P5dXHLRZ6R38uJrNqNvIC6zKw5fpGM87sXGTduw8JBmjI0WsW5NEgfNr8HkaSGUsg764uN455FNOGBOGI6ufBuG8Uw9WHYOhSJLBm34mCQ0GPDwizTR1ZVBKKzGhZvurFSQqtFM1UpShSxLl/kqhiTesoiP9PuRLhuSXa9UFm6PxPjCTiQtgp6VtIcE/Y6ObMnGV2/+Dr745Y+IAO0ulfHCyhVYt3Yd5s4/CIdU2HmvZWE48YdcqNq6GLq2dkr/pbHxMbS0T0MqPoT6tnb0bd0E3RuGVchg1tyD8JYjj5C6/9d7Yza+lE9jW/843nvyO/cOJFr5NUinLNx2749w4QUfg1N24fpbt2HtmlXIp8q4+Iuzcdj82TKKiUzCgq2hr38cTfUhPLsiLTe4asMoPv1fbYjWsR80x3mXkE7bKORtBMMawiEfDJ0mq4hCjmkSSwoEE0UdB073Y0tHDwaG+jB9upqZGovWSLkyy3u46HPnzlJPPzXPdtSbXys1UCXyE5spFr/yU/WFdjSVUmkR1baGApQrOfjKV+7FhV/+KHSbPRd3rUzlxJ0SIYdACMmxURTFOX51WygSlcy2GhCjmnEFw1GMx4fhZqN1XUORnPBiHramK9/KAWpi9TJO6/Xekolx5ItqIGBDfYOcfs9RWGYVklkHd9/zY3zxgtNBHsI99w/J0FyOhpx5YAiLZnllkqFUNdAf0RxMpHT85KebsPDQFvR0FnHq++olnTARtxBPjEo3sUyKzrGqwQoE2SCc45xc2NSRxtyZrTjgABfWrduAodGM9KAOhSLiRNNJZQjLzh7MNR22aD5Mk9GXoowaHAysk3BvSLJW5l9UUhx0sGWmhupcJfspOKqSU6v6YVUBuvkeXPilj0O3PYjuZtjK6714b9Tz7VGA7NwaxJMFfOfen+B/Lvgkq9PR1Qd8/4frcdDcNmzuGcBJ72jG7OlRGVarlQ2MTtj409P9mDOnBV3b4mhrC2H2XJ8indNRJeCnJmOgv28Iq17cJD2HvOEImpvnoKnJh4aYDcNhZaqaXUqN9Ojv/yKoOPNWtP9MxCaTKRE6j9uLk991TMVJrxQ10pRRBWpqHgeFxLDUUBY1bI5kNWX8qoBkdYEIOiSzJXz1a/fhwi+dLhopGvv7l/W8UQXi1V7XngUouw7xZBrf++7P8YXzT5MGB2Tv/eKXI1i3cRSLjpiEdLKEwdEJTJ4cRTaRx1gijVDUz0mUCAZ0vOP4NrgMUkcVSUw6a0gujatKLaT8nq2drHQ00dhI3MeA5pShlyrCVhnIom5M5awkCy+hlKKkVp1YNXFHmSslKGrQHYFJg1hldRAdX6ug0FWnterIU4DYIPNrX/sOvnjRaeDf0djh27/XNznRrxSxvQrQ6EQSP/jRL/H5sz6EQkmNpizBwEO/7MHGzgROeNsMrO8Yg2naKOeKmDGzBhPxHByjgGOOmoyQlyaE/ogaYvLXXz6bZPb1lGB4TDQ3eAFpYi4ZUZgljrpUc0yr284XS0FiUs+gQyQ+D+VL9e+r7ifnq3ibBitpK1Il5usVw2sr4imkaCCeyOAb3/g+/ueij0N3DNTUvamB9qSZ9hLGr8FoPI0fPfAQzvrsh/DwI09iaGgM0fp64ff09joYHCzB5fMgmepFQ20LLCuLSS1B1NSaYOUK69gPmHEAurd1wWO6UeQQFWoUxxJOUU1tnURd2UJC6q2rpc9SRarrMqWQo78PO3iWTEH8/R+fkhov8mnYV3HF85x4uEDqv4gH1TXUorExhv7+UYlshlj96Q9g7ryZ6O3uQyAQEnkKhUPI57PSoJz3wq4aPo8LrS2NsEplTOSyuPWbP8CFF9GEaW9qoL3YtT0KUCnzMuLxLH78fw/i3M99FGUZzWSiIPkXl/Tm0Y0yslkNxVwBYZ8HZbuERDYNvy+MUomTelhZygYHHI7rkQx9IpWS/A1LgYKcqwFIoaDBIS1sdskfqbxwCQGNCHXLpAg2btiGiXRJiFfUHhykQk41saJSOSfNDCLhWrmm+GhCmiwovwmYMq0eG9cPyHWTgB+rqUMyNQF/wIuxsQnBkTyGBwfOm4JwxAvLMPCD7/0SF33pE9IPKRo74k0Ttgch2osArcLoSBY/+fnDOPuMDyOT58CUoPgnigJK00FTQF+lkvzkIDpOwRFuTSXbVYnOyJ0W7thOYBlzVtIKT/m5la36D+Un0dEdTabxl7+8ANtRPOdMllODDdTVxaRSNhSsRSqZhG5y3JNbmmSy5KelpREJEuhDQem52LGpA0F/CMcccwQCQYVJEb3mhTHxKrC/42A8l8NtTOF86ZOqR2L0H2TCHBvbunpUbVy5xNnCmDnjjTvdhxUvTOCy/CocqUFUSrD21J0j/RLiozn87KFH8cnTTsWt9/xYRhb4PAFY5ZJQQdvb29HT2yNmhdRPliUn0zm0thIjKCIaqRVaBrVAW0szXlqzlg05hOPDz5SLWUQjIeEBsUE5K09raqKiZcilLltplSOrqcO2zkEUynkEAwEZM0UyfGtrGzo6OsQUcaxBJByVZCtLYChAc2bPkZEHLIRkm5nW1kaMjI6JX8SKElJoa8Ks4mA7GQfBkBvz5k1DIluQurCLLv4kDNvcbTb+1UYre9r/kV//Cr5gFA0NtQKEzp075+916L/7cchht608Nm7uk+lGc+bM2TuhbHg4jV/8+g9433vfjomcmqpTnaDz/HMrZFwBe/OwjCZXyMuTlEnl4Q+o+fHsw0O/g93FQoGQLFwyk0IkEpLyFY/LLU2ihIZqcXZYUrqymu6gmCUS0sh6dCRJqsPQOPI7Kp08OLaJ2oafpR/DitZMhu1dCL7lBJyjMJHDTVAulZ5AbW0QQ8MjqI01IJlISyVrMOBX5LQSS2xcmDd3mtAgfnz/w/jiRZ+QssNgdFcgkWVFrPnfeZNpQruZncF0Ba/1r7eW5ib09g3A7dKRzpfgd+loaGlHMZ+VsqX93Tg/jfgeS4XyJRv1tVGMjk2goZ6VLbvf9nRNe9qfPiebwjNoUTNmNck37pVQ1t8/gYcffRKf/vipGBgaVRN3DEVKHxkeh8fjEr4LK1B7evtkCjMpF61tMQmtrTJDeBO5PJ3hGgS9qjuH2826pSJguuD1BaSZOHNZyeSEdGQN+oLQdA6xs4VHTPoGM8qFdAqHHj4LpsV55TocswIGVtq0KEEjmGiLQNK3UUPl1ODfqmkV6i3DfAnx+ZXxOCpNwiNMpPK4+977cd4FDONpwvavP9DmdS9jU9eAcHVG4wPITqTQNGUmDCuN5skz0dZUv78ysf/72SX8+lePIF3SsWjBbIwmEgh5PShYwKzpU/D7P/4Jpp1FsuxGxKMJId5nlrCtL473/+d/4m/tSLwXE7YavT0DeOx3z+Cd7zoKz7+0Sfr7sHgvX6AjTSEoSIsVmpB8JitOMGdnsEqBIB85vtlcRlBjDt897LCDJd/OgjuuHFOfLNchZK9mnVbwHZbwGFxkks/YDV+F5mo8JWDabBilQzdVzougoSLHq2EpclMKBFI8amnUwGOpZp6kLaiZZ6rJuHqiCDVocGkmhsczuO87/4fzLviYUNRC0f3r0jo00IdcoSy1/aRPUBt5vAHksxOYNGUWfJ4dTRb2X0L2vefw4KB877wPmuuaaATjE6wI9sooUn6/HCnj95gwXB7kM2nRWNWE6L7PsOc99ixAqdXo7R3AHx9fiQ9+5F24/ycPS1RULgFTpk6G263LWEeX6YXH5xYKRTqZQ2tLq3SS93mDWLt2vVR2SHlPuYy21ib4vG6sWr0RM2bOQTIxLNN8xsYTMN1uOd6MGQdIxnfa1Gly83SaG+tqMTjIpuOqpXAg5JcxUO889kgRkGqlRbVfEW+K/1YjnKoUWAVmVofzqvyTSsYqsLqigTjfvuTgF7/6Az5//sfg0jzwh3f06XkTSHylMO3FhK1CT88o/vjkizjphMNRsIoV7o0iaxG0KxRKMNwa7CJ7FBbEHLBDGDtvUKjKJQ7eLUs7OW7UEqxalZr4surgITXwHCpuGtKkgb4CS3yrHcyIDXndKg9PQhR7FLEAkTa8LsoaM0vRSSqcZgpItZSHL1KIpH6N3OfKzHt+RpqlM4HJfowsaaX2YrsXzUGm5OCXv3gM553/UUmrvNmd4zVooGJ6Fbq7R/DkX57Haf/1Hhgu9/b0vdRfOQX0D7vR219C/3gJPpeOWEzD3KlehN2KtimUCvKP1ZicXVBi1TScJkaF97IJ74cWjo05VVNOtp2jpjCq7IxKApT+mNIiahPmEIWpMv9i+3sV7lCl9kL8KfWBaseP6p9KCw3GU/jJA7/CWWd/QNiUu2uu8Leo/X+nz+5VA3VuHcAzL6zC6R9+b2Xqt+LgpDMuPPb0GPrGiigkPKiPMcWRQnyiBJeu48hDQ1g0zwcTRZXAJOmdCUxSwujmlC246c1TQ1Sm5OgGMZ8Ks71SMEgUWEyGvKfGKSgOGAWL+A3LndlNY0fCo+r/CL2jWmlRqRdTISSZjEpSpRatUoC4fVHLOvqGJ/DgQ4/hjDPf/6YA7UPa9xqFbdkygGdXrsLpH32vIs1xuG7KwK9/Pw7b0lETMaW5Qm1IQ7FsoGA5QuxetXYEM6f7ceyRAdU1kQIEW/Jpv374STTUtf6/9q78uanzip6nfd9tS94JjtmhYckKnQAhaTLYkGWSaX9om/SH/ludTmfaX9JtkgwNbRNKUgiLARu8ghfJlmzkTbYsS9aT1Dn3e8+YATOlNDNJhjdhCFpsSd/V9917z7nnCMywdcszmMlMQ68U8eLL+xCLBQ1GnvJ6VyM8BE819PVOiJgVAydcF5V+UTaTRCgcxM4dG5pv5nTFuvq9anSZEx2q+ckg4nQEKSXGuKspHmUE0CeffokPf9UtAg4PI9X/kHaRJ3kvm/OB8tcxPJYRd52fvf+W5DXlag0ff5YVEcv6qBuRaBXtTR5ohDXgFOfjGwMLKOXdGEvnceD5EPa16kw0ZAe6M5bEyEhG3JPJQy5T/d7hRWmtIBIszJUkJxLqR0n0frgDcRQllcyKdhDzFI/bIe0Djc4vtZoi4BsHmehJW0Rmw+D+KH6QuBmK11lNVXxkAhCbM2bUWKRFIkGZpJ3M5PDZmfP45UcnJQcKRB60e+q5elkoJcFwRNTo6ULD6pRJv5DDHG6pPvmFYr/MYaOSv10mXUeG+9HeuRcirEZz4IoGr8cpIzsUbrqTTAlxjp1e6iDxM+B8HLFE6EquT9fsCLptiNQ1SDeelRbHxNkKCYQiWM3n4AmEROTCIQMudrGh4AhQ57Md/1PMUN+RhRQ/NI/Ph7bW1s37QJWVXvTTXedGPz545w2hig5P6vjj35NoC1qw70cNiEVdmJoso2YrAlWrwAA7OkPou7mC5bKG6fQSftoVk0SbnetiqYqP/3RGVDzyBYpd+gQucdjXROMn0RDGiy8cQl/vMHbv2Sb41uefn4XL64KuE/MqS39JWXMD5dUimptbMJlKiypaIpGQRaWyKzvVTIae2dqKg4d2qTJfcQ6NIKXvmdJsVCLlxN9sMr6WnMrhb2e/wocfdcOmOeANPihxd63nsih8TN6dRTwaxPh4Cs9saZPR39nMGMr2IAqLWRGFYDlvqZRQ0tyYmbiDaLwBdfFW5GanEauLYnQyi8b6MNgQ3H/wEL469yU8gSBisQYszU/j7lwOTYl63J2dh12cId1YqTjR0RiAJ9QAsiPJV443NiF5ewCzuVU8y0lgdwx2rCE3N43sfE5osW1NjXjl5XvY3uNEEjvR9EPhRURg+/btmwdQtXgTt/rH0XtzEO+//bqwMs7+exVnP7+Eg/vacfiFGMamrWhpCsFSW0VqihRTD1JTSwg6HBhNVzGeWcWxoz40R1hFKcooE2YGWrVmx7/OT2ClYMX+vXWIx1kBaWLaW1mrIFpHpqLi/Ch1DeXko0zu2EFS9BAuPisqk3hulvBiQ86Emt5gtL00Pik1tKguxStS2ZD8JuZWAG4n5/HlP7/Bhx91wabZ4Qs+qNK62QefTqfXfTEeRhl51IKxfZFIPGijNJ3JoCGRWH/PG4+NxwmAJ30swWsKePETW1omxujfPICIxvcPjONm/zDef+eEiIj//s9LIjAd9JYQT1TgC3oxN6djLEl6hhWNdRpKegWdbW70DZcxMV3C1nYr9nZwIdViSQDUqGTmwm9/0yN5U8eWBHx+HXYnoJcceG5vEB6PYhVyFEd0pc0A2DAVSAqHqQukiipVlfGPKU5gBofcXlOiWLxMhyAusviAMkszJiKGx7L4+nwPfv6LtySJflgO1HvjGgLhGOZm7yIS9KN/YAQdndtgqaxgIp3Doef3I+j/4RjubhZ8j8iBbqB3YAzDI+N4t/soNM2FP/w1jaZ4IwLeCuyOCpobPThzLoP2RidsXidiAQsycyvY1RHDNxfzuD1bxEu77di13SWVlAweGxXQ5Pgi/nF+HivLZbRticLnt8Lrc8FhWcWuneQJqZCRnKZqOANxvJoBSOahLPY9Urc5iSqaP+u2USZD8f63v84+NBRHZETHrMsqFdwaTuPa1X588MGbkrsEIw92oi9fuiCKteOpNPY/twdXL1/H0ROvCUDc39eH7Xv3Y2t765N+6b/zz9+cULbSi6t9wxgbm8J73cdQ0yz45ItFrOWdaEr4UajkoVV0ZOet6NhqQW5Rw56dTmQyRSQa3Li7UMMX3yzg5GEbWpsIpBoEd1mqMm5cWsCNkQUEvGH4w2okhwT646+2wWZRCq3mrsLR277ecXg9bkHy84WcgKAijGB4vZPrE2+IyHHGKkuN6pBXbfR7pGVgSLgYWkHmVKk0G40Em0di32AKN3tH8N57r8vkbTD632FhG1eb8sLjE8nHDoCGeELe5/fl2nwHKvShp2cQk8kMTncfE4/2/pSGvr4i2uuBUpmW2lYZ/o8GnVjMafAHdWxr92BobAW5nBPDdxfx63eiIvHPGa1kakryGb2i4cynt9AQp+QLKxY1uVrWrYjWW+DSrIjHnfD7A4hGohgaHsXwYArFagE+vx+VMj26iqJ/SIiEksEOmw1vHDssFZaiuTJQlYYjVeP586WfCYvkNYJcWImhKXzMzH94/41bIxgaTuL028dh0ywPHev5vizwt/06H8kHutYzhPTkDE53vSpW2uTy/O4vC2ip98Dr5jeaC+RGjl4ROr2YrNBtayIr2zdcwI6tDvz4gAMaRTmJnhOLIohas6P/1gxu3xkQ0XC9sor6WDvaW7eguYXiCUrjUI1Na+gfvI2RoRSWSzmBOmjZRDiD3B5WZUyqg8GQlOUi/AlISe3ze1Di1Ic7ICr2ul5CKOAXQJe8Jb2qIbeYE26Si41NvYoDz21HejYrggndp14VldZQ9KX1dXiKhd0fkpsGUDF/ET2Xx5CdXUDXW0dUDaXVMDPrwtlzWTTHfWhvtsHvc2Mmm8fichmJuAcz2VWMTtag6Xm8ezoOirawglsvg9aVwozbjPn4hTkd4SgtCEhWM3QMmTWZAxhMwKHuI4meOtVkBBgAhmBnJNmbNgJKlFMh/PTroJAn8TMp1TUNC4t5uL1BLC0sCi+JzUwKVSXq63G97zZGJybQdeqYqLSGY08D6LGT6NLyBVy5PIq5hWWc/MkrajyGIzUWenw5ce7redCvZE9nEFPpIqxuF8bvLCO/UkS8wYETRwPwOQhhcPfh0KFZPhsFtSGqIKwLwTINRo4IXbLJV4HFaCSa7j7ycyS3ZuAwiTZk9YykmTwgE++6b5J5veRXYpxqWoPHKl+asnpSuo8Kh7vSM4SxZBJd3cdEYCoUJeqvLnMHKuRzGE3NYPeOzm/7lPjO/PylpSVJHWgz2tLa+ugyXl+6gItXR5FbLODNN/ajBodqw4nCRgWligPjU0WMji6jVGDiaoU3WENnhw+tdcbMlgSDBRViWYKEqg6wMll50ESEIzRcTC6qWWVJJWbU8LqIkG+81L/U4vOZRgdayjNuTup2Q83kXpCwNSCQh0nIVpPQkmTXgG+uDCI5lUL3qeOC2z00gHJz6J/IYHrijijiW10h2MrLmMwui2v16Mggdu7ai1KpIDbg3KlpT75WyCMU9WP3gaMYuP5vaY/UrF7YtCJyc1m4Q/VYzc3BF4kjTc+16hqOvnZCrKtKqytYWpwXHpWu2bBIS9FwUESiXP46zGdui7ROfSyIpUIVp06+/n9VNhsaGpSWh8vtQalYfDSlVc9dxNdXRnD2i0vYs20raobbLhNRqpHJLmFVSLrVQn8uStOq44GNO8rl8rHkjjGplWRWI9XVLrPt7O/wdjYPWU2x6WeRragqcAV7MqRyCOXCGEak6quiYCgUX/VylI2S8rK3KedEsVZi/kTle96nVD1U3c//ONSoZsb4+6VQ463c9TQNFy71Y3J6Cl1dR1Et64jUvfzADjQ0OCAW5rQ2d9k1aA4fkncG0dLeIbTc7HQGoXBM6Kp9twbEZ51dXJfTCbfbhUAwglQ6jYjfi9xKEX6PA3PTaZTtfrE0YNUrr6paRkfHs1hd04UIxm68UFucTtC7PhyKgNYhlZoVq/kFLOSLCAd8WKta0NHeIr618l6f4AqEwohFwiJuxSKF7NOm5ha0tbY8mtJKUfHUxF0pcdf4IjktKmusGnjCKtR1ub/C2+gfxmOO3qhVajWr5qFudH9JEOT/83HSpeVzKpTmNfs8ynBOFMaMslqODQHi2f1R5DElHF4VhXzF9zHswUXggIFF3IvBrQl32vTcEmk5BqV0oZW5CntG6jVXjI419aoLeO34QRw5ckhYltH6V54m0ZsE4CPReDk+uDNIBaU6woQk1jNiaeaprMOkRhB05fkgEivy1TZoGlw0o3SWzUD4PlSHN8QuN4yHUBORgSW/f4P/e8U4wihUbh5miiZ2b7REnU3GpCppqgbVVfK3DTCGKvV57JnKHIY2I6NcxnvoWab0DKMNh58G0OMGELEw1Z29BxFIaU0FdZbKBt+GpC9FkTCMdI30Q6onxSkzkk/1N48XMzg2LPt9C0SlV/NoMWfXlbbhPZ3o+98Pm5S0kyzKESGnmVSN9z9qIw5mPGJd+ErlStzNDGtxtgQMWmwsfuRpAD1uAD3BkfmDfurTPtD9y7vxCPsPZfbpisZoN0w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1" name="AutoShape 5" descr="data:image/png;base64,iVBORw0KGgoAAAANSUhEUgAAAJAAAABsCAYAAACFFjvaAAAgAElEQVR4Xux9B5xcdbX/95bpdXe272bTSCcklAAiShFExQc+y7Mg1oc0AZ+glCS0hC7qQ0U62AWfChYQRREUaQkQ0rNJNtvr7O70eu/9f77nN5MEU0FF9M/FdbMzd26Z37mnfM/3nKMNrbjVcUw3UC4A0GE7DnRdh2F6oGkl2OUydE1HyS7CsovQdQ8MzQ/NsWGXM7BtDRp0WE4RhisCTc/D4X+2A1gOTNMF23RDs0qwLAuaboAbj28YgFXOQ3d0lFGGgzIsqwxDD8HQ3dDsPErFHHTdjVKxCM3UYbrCcLQkNJiwbVvOYZguvHkP/6R1GF5JAfJAt0rgmlOATNOE5ehwmTbsUgm6bqDsFFEq5WG4fNAdH3Q4KBXVQpaKZbg8OnQzDAdZaJqIiPxnO2XI8e2yLDjPYRgGHBgwTQ22RQEyUAYFrAhogK6H5DXYBREw29ZRKOQRioRh215YWkIEDI4Ow9Fgw1LnePMeXvd10EZfvN0paQZMuwxoSgNxgW1HB1CC7tgiQBZKKBRzcLmofShANoqFBHS4kMvn4faYcHmigJYTQdE0NwweQ7dQ1rjQNhzHkXNomgZHMwDHgoayaCBLs0QDbdjci5tu+z3OOf3dOGxeK9KZFJZ/41c4cGYzTnv/22EYQZTscTm+DlM+y3P8o+6hlLfw8BMr4Q/6URP0YtGCafu8h3K5CLerBo6tA1YetlVAuQzk8zl5CF7ve3gt67Df9zC48laHZshBQZ5onQtvOrAdE7pugeqEJs22iyjmMvD4grBsN0wDKOYzMChA2Ry8Pj/tEkpWGqbpEQ1DPePAEg0CrQjLsuEygoBegAYvNMMScyYCahVgW0WsXd+D869+AKeeuAhf+OwJWLOuB1+85oc45fiFOPv092B1RzcMs4y5MyajUHLwwqotSOdy8Hk8OGR+K4pFG5u2jmL6lDrURKJ4ad0WTCSzmNRSB9spoaurHy6PD3NnTkMo4MazK9fDKlOWLRx60AyMTGQxqTWAXN7GyFgGAa8LQ6PjGBpJIVbrxdwZrRgYymPalAjyeR3xxAQOmNK0/R62butHMpnF3ANnyQO0rbsPA4PjmD21BVa5hHWdoyhbFlqbAxgcycB2NMyY3Ij21lpkc2Ws3rgFpmHiwJlTMTw2jkIRSKRSmDuzDaGg73VbB50PuycMpwwYWglW0YJVtlEuleALhGHDRsnKQBt+6TYHti5/iN+huaHpNDcmoJWhaTp0QxdTUy4WYLq8cDQvXIaGfDYJl+4Wv8Wh8LlcNGwAXNBNA45Vhm5o4PHLdg5wAJcZgk0zBx8vQcydrpso05TBwkurO3HrD59CTTiIi89+Nx5+7EWseLkTM6c2olgCJtIZpNJZzJ89Be9420G46dYHceShB+B3T67BOZ88Fvc98BfMmt6G1Ru34ZMfPB7f//kTOHzBdMyfOxkP/34FGmoD2LxtFEceOgfT2utx23d/gxPeOh+PP70O7zvxMPzh2fU45/Tj8M3v/AH5YhmzpjVh5rQmFPIWbrnvYdy85KP44UMr8IX/fge6epL447NrcMm5p8g9PL1yHX780F8Q9LnR0FSPSCCANRs60RQLY1PnIP7znYfgZ799Ee98+3w+a3jkD6tx1KLZePyp1bjorJPxvf97Cg31AfQOTOCAyc0olUtYtb4HC+a2o7svjqsu+hBCAf11WQerWIQZqBUBglOAU7Lg0AWxbbjcftiaBcsuQxt9+Q5H11ywbC6qqUxURYAoDLbtiAA5dgGlfA5ubwA2vIBdQqmQhkt3oVQqgQJreNyyr675AN2B7lgo22UYmksJEACPKwJH4799sOwCNM0R4bOdAmCXsXpdF7778xWoj0WwcE4rnn2xA3XRoJzjlBMXoWsgjl/87gVMJAv4whnvwWNPrsLnTjseV331Z/jUfx0Fl8uNFau68cgfV+KQAw9A/3Ac/3PGyWioi+DGW3+G0993OB77SweCgTDaW6L4zeMrsfjsU3DjHb/Gwjnt+P0zG8RMPfNCJwIBD5rqwohG/Fi7sQ/xiQQ+/6kT8bU7H0NzYwjJdBF1NQEs+/J/bb+HTZt7cf03f4W3HD4Xp5x4BP787Cqs29iDNRv78OGTF2H91iFccu5/4NkXt+KWe3+HubPasHlrP665+MNIpYt47qX1eG7VNtTXRtHUEMbMaZPwjqPnYOmN9+MD7z0ShxzY+rqsA4MkzR2GY2mwyllGO9AcDfl8Hj5/gMYKjqNBG3r+FkfTDFh2DpZjwOsNwIENqjAHRdiWA7fbi3K5IOrLcHuh6V7Q5y+X0jA0HeUSTZ0Nw/CIIDGaM0wdllUSqdU0Rkw5FG0HAX9EJNfUDNh2nuINTQS4CF3TsGpdF37wi5V41zGH4Ge/eQazptajriaM4XgCTfVRvOWQmejoHMRDv3sRJ759PpKpDE45YSGu+t+H8B8nHIjBkTSOe+sCfO9nT8LrMrGtdwhf+MyJcLk8uPNHf8B5nzwO//ebVQiFQpjcUoffPrESl5x1Mm664xEsnDsJP//tS/C4TPzHOw7Fn1ZsRKzGjxWrOvGRU96Cx59eg4+ceoRooNPf/1YMDE7gpXVbsfjzJ8s9bO7qh6Fr6Ng2iN/+aZOYorbmKI5c0I57HngKJx49F2s7+nHpOafg6ZWb8cs/vIRPfejtuPvHj+Pgee149Mk1+PB7D0U6V8b6zUOIhH2Y2lqHk46djStufhCf+fBxmDWt7nVZB9u2oLsC0OASs6nZdDF0lMpFeNxugDJTtqENP/+/jiywk6cKUSExhYeOAQriCJqGSyKkYrEIl8cNGy4YuoFiIQVTTJgDDZbSXpomTnjJVv6PRsnVTDhOAbZuwuX2yvEJD2gowhEn3YNyKS+ffXlDL37wi+fwxTPei88vvQ9nn/Y2xMcLGIlPoLkhikeeWIt0Jo/3v+tw/N8jz8Hl0hEN+rBqQy/OPf0YbO4eQ1dfXM5x/qdOwPd//ufK72fx5HMbMHVSHbr6xzB1UgNcpolpk6I486PH4+a7HsXCOW2476fP4LRTj8LUSfV44JHnEAx4MDKSwOJzT8W1tz6Ij3/gaPzgwWfxxTPeja3bBvHks+tw8dknyT08+8JGfOt7j8NlGlh08DSUSsALaztRF/Wjp38C7zthATZ3j+Kyc07F0y904Lrbfo32lhjSuTzO/tix+OFDz0LX+fhqskhNDVH85fmNqIn6cODMVnz+EyfC0O3XZR1EBgxD7ou+o13Mw9R9KBRy8Ho9Aq0ILDO84hbH0E3RQA4xnooAUcPQ8aV5cWk6HKcsF66bNFN+MN62afZsB+WSDU1nROUWG6kT4GFYbTiw8zkYBo+fh62ZMF3UUhQ4Ou4ULgeG5oZVyoqzznMY7iBM0ytCq6OAQs6CrgOmaUg0w3P0DiXx00dX4oufe7dgWM+v2ob1W7px+geP3eUe+Jmv3v4ITn//keIDJTIl3Pmjp3DOJ05CMEDl+c+5B5fbIw+VCE0xh53XgXjZN+/7LWZMbca7j5vzhl0HbfSFr1PUYDtF1M57D6i6LMcCHDc0gw4xbR3NjCbmSP6W/1eb+DBQ0RTfVfu54NAJ32lPvk6hK5fLoqEA8c4qB+EiMhSqHrn6WwAldWz64o4NE3TeCFQSZtCgazyPBpphhT8puECdb9dNsKjKfVTvjYIrEEP1XJYbxe7HoQmYqqFuwed2e6z/X18cf+kbsG03LDsDzdnpm7PyG6DpOh794/Po7RmGrjOK4kI5gkbzi9Z0miizYqqI6fBdhucM27mQ/Fpp9rww6FDramFdpmunzxui0XRdg8vlEvDQ1Ki4GZHpAmTyt5yP4kH1I9fBI1Mb0VF3VY6v3jcMCi39LQqCQtN5YhEkvkSFSq0nvl0FKa9IgOxL0bPpy/F/BiJ1B2+Xj52F6/9Xodn5vnd+OF8hQHZxnXyBl13+TZz2oVO4qvK0MlpiaoJ4kS3euIVy2UGJHnqphHJJpRlKFCWbNprmjOJkyPHkqbdssZkEKvmbURV/KETEh+grUTtxv50XmK/xp/qaZVGLleSHx7YoMA4k5BXzSYEV1cjzOILxcEdT0G9eH18rCxYj73BnOYSDbdt6cNft18DrNlHbcPh+C9DAwAC8Xi9qamp2K18TExOIRqNvCNnjd5RIJPZ4rftzkXsWoNI6+fySK+/ClUv+G4aLzi9Bxaq5oWBokmbgQ80lYJSmSUwHFe47lvxQVyiroEzJdoNSESjxpyraRjSLU/wr40iLtsPcEI8S08NzEy031d+25qpoQfpTyszSw3Jsmjelcaonr2oS0UI0gwxVK6bOsm1cf9PdOP/zn4BLB1omH7PfAvTAAw+gra0No6OjGB8fBwXm4IMPRl9fH4455hjccMMNeM973oN4PI5IJCLX3dzcLMcfGRnZvv+mTZvkYaFW9vv92LhxIwKBgHymtbVVjj937lxQYHkOXvu2bdswc+ZM+dzw8DAmTZqELVu2oL6+Xs7T2dmJk08+GX/+859RV1eHTCYjwp5OpzF58mTxOXlePtS8Jh6noaEBxx577B5laZ8CtPiKO3D15Z+rWg11oIoEiJnQGaIX8ehvn8fjT76EQqaAhsY6cQYZnUWiYaxbuwmHHDYPg/2jMF1uTJ8+Wfysnu5+JJIpeFxeNLXUIFoTwbbOPnzo/e/EDx54CA31jRiPTyBWVys3mU5l4HLrKOYdhEJBxGIxdGzukAUjYt7TPYBIuAYerwv1DXXo6+1BbawOc2a1Yua0yXBohgVJr6RSKl8Lv6jqJoLluLD8+jtx4YWnwwU3GtqO3G8Beuqpp8Sv6+3tlQXg4nJRh4aGZCFuuukmvPe978WqVatw+OGHiwaoaiQKRTAYFGHgIvb09IgA1dbWYsOGDWhpaUE4HEZTUxPGxsbkuPw8hYVC1t3djcbGRvk+uP+0adNE8DweRko6urq6cOqpp+L++++Xz/J4PCeFmUKZTCYxODgo3w8Fp3otr02AimtFp1+29NtYduVZMIgic9vJwZTHnVGLVcYt33gAm7cOIBwMyA1n0hk0Ntajp68Thu5CNmvh/R88CY88/BgmxhMi+f39/ZgxYwZM043aWBAejxt9fcP48Ifeg58++IhoDIKBmVQabrcHdXUxGKaGxx9/WgTomGOORGJiArl8GbNmTUVXVzfGxzPYtqUficQEmlub0dc3gDM/90G8/a3zoRk7OcfM5IrJUmaUukpuj687blx+9Tdw6SX/DbfhRV3zov0WoH2pfWolmrfq773tXygUKrlE9d3zO/vrTZlq5bft77Y/597fY+3FB1orsnLF0ttxxbKziRVJsE2fR3kJyhEFYyHLwdhoSt6Phpjf0uDoyh+hOeDfZQKSmil0D42+VEnD+MQoYrEwbEmoAi7NhVKhCJfbQC6bhdvrQTabhdcdAL9MCdgAZNMlWXhCAwznGfFZZQsu04tCoYh8IS/HsKy8OPkBnw/B0Cu/fDFxNMkVbSTpW5ox3rTlwpVXfROLLztT8nyx5qP2KEC5XA5PP/20PK3caDK40G63W8wNfxOxpdDQjFFD8AF7+eWXRZPQjNA08beYY8MQjcF9+XlqFmoiHt/n84Hno8ai0NBkcb/jjjtOzsHj8G9qFmqUzZs3yzG5L4WGx+PnuR+vkxs1UdWM8VqpkajZDzjgANFY/Jv+Ka+D+y1YsECur7rtVYCoYS648Gs46V3HwEMNxIshIEjNYxoUBSY8xEl1NJVspQtkEs8QuVHhtcZcmPyTXxCdWBuGCBMF0Jb3DUZb4mxzR0t8FmJOpm7ANlUejmeT13lmqnkmeIk4EZuiWBsued8UhKHib/HzFDy9VLmeCmCwXXgqj0NFs/LRKJV0LF9+Ky679Ay53ljzW/aqgR5++GERFJqs559/XgTkqKOOwurVq8WccNG4kDRjCxculH1/8Ytf4NBDD5V/U4i5UEKdsSzxT9asWSP70sehoPHzNDXr16/H9OnT5efJJ58U4TjyyCOxdetWOReFhselkNGfoUmi8PGzFF5hV9g21q1bJ/txo2CtXbsWU6dOFTNI4Wlvbxcz3NHRgVQqJa/RR3rb2972iiBgHwKkY/EVd+KLn/8sLI0ahiZL5cTKVDD0gRjJ0MHVgHKpLPgMUxp8nfiMVdZQpjNdMXd8wsnZKVqExEk6UsajVCyhwGy92BFDRUYl5Tg7ehGO5YJe5mdzsPjbcVBUYZV86VXLyhuiXPF9bpK/Y4pFIjUbDh1w3gkdfepMCn7FAoiPTV5a0cAvH/4Dvv3tpfIw1DYfsVcB2l91v/N+NN/UFK9m431SEOifvFG2PQqQVVgjT/GSq76Nqxb/D3oH+zE+FsfUye1wuU1hJTIcdumGmB+qfzrN8nzbRJSVlqDMjU9MIFITVetECEAWkuZClFJlc8QhFzmzNJRKFuLjGTFBoYgLxSI5ZWW43fS5SvB6vHDTvvzVps6pIkORRYmuVLKPgknKGSjw5CSpkym/jm8zkhOBNHDV1bdi6WIGDyaijX8/H+iNsvB/r+vYpwlbcuVtWPzls7FqzWZRn7SHhq6jobFR1OOUKZPECd7csU1UnNttwuvzitrmpmsGwuEgQmHa536EwxHJoXDtCoUS8vkC/H6vOMWpVFaOMe/AWejpGhTS2sTEOBobGyT6cBwTzz77LCZPaca0qZPxlsPnV8DBCtpM7SOCSzXN1yiy1HDUVGQR8D3+rVD16sYnW+TeovhQQxVw9bK7sHTxucqvexU40N9rYf5VjrMPJ9rB0qvvxCUX/Tfy5exOIJ4yOzRppZKD9es2YNOmTnmSXS4TpRLDZRdisQYkE0nYjgXTVP4QnTFSUrlfsVCSXJXP55FwlQtJPyCVmoDHHYLf70EqldyOIrvdRiX1oVBqn+ET55ELz5ybgNSGAdNloK6uFqGwYgQoQVKotGJIEr2mplLhMjcVkDmCZdEG3nHXz3H5krNEQ0Yb9x9I/FdZ+L/Xde5TA11xxR1YcuVZ2LShF8lUSvJWNTVRNDTWoKNjK/L5MkLBEGKxegwPDaFULiOXLcLn8yIWC6KhMSYIs2NTKyhSmW1ZonmED+0QrS7D6/WL1qo6o9REHpMMxyxKzMkxcqvkzlyaAQ8jtGIB2UwGhWxGBJN4FN18w+VHMODD1MnNFclQQiNmbHvOjRrKViBiJRITf0tSGy5ctexWLF3yOTJtUdP0pgDtSeD2KkBctKuX34ML/uc0PPP0ykraASJAY/ERZLMkuSv/wef1wjDdyGVLonWmTZuCvv4uHHvMUXB7qB3orzAfpTxWai/l8zDPpdBkmkbuR41FDcHYihdITrYCsgkjkKKvfCvBwjWS1YoKeaaPQydZI/VSg8Z/SA5sx+0L8iwJVvpcFaihAiQqpJ1mzI3l13wbl1z8WYkKow2HbT/Am7mwV4rSXp1oPrFXX3cPllx8JhyjQruQVIbS+erLVKE096U2oWYhR6QaFal9TDCWJvrMVAihIf5s6xzCiy+8DGiWmDWmP+jrZNIFJJNpGAz3TQMzJk+REJgCQ5yH2iaTSWPBwbPR2BiFZinBlPKeSnhOYZTwSvJgSsBUAnhHtp2apwrC7cCELBi6B3fd81NceslnhXkXrlfhrnLKd+Yf/O2GYGigD9G6JnhcOwKCQi6DiXQBjfW1f/sJAPR0d6OtvX1HCunvctSKGOz0dL4imVrOr5aKg2UiQGdjcDiODRs65DWaGQoLzUEhn5VMOBFiVcFhC2iWTqXFr2H4TPaaIpIpH6m7q08Q5sbmOnh99HMyiEaiKJVzAqdHozERFGIwDHdnTZ8qx6Epq2IlNJsbN25B++QmRII+OR7PQTyFQBffp/CwFo0JWgo5tVp3d4/gNNWkLAWeJvWAGZOhaRRuTSCDa667FZdd8t9i8f4WAXp51UtyT4bbjcG+PsyaNRvRaA2ee/45CUSSE3GUyhraW+uRLunwmsDGDZsQjdXj3ScdjxefX4FM2YaX3y0fAKuAgYFRtLW3olR2kEsOIVd2I1obxWBfL+bOmYmJRFagExL1yFcf6u/FwUediOz4ABKJJDSXC8mxOMI1tcRPMP+wt8Dv2TWi3R8527sGArD8+vtwwTmno39wBJs2dsIT8EnKoVjKI5/LwePyyxfk9wdFmEy3LhzjdDorNM6yZUulBgXO53Ojtq4GiXH6Ujq8fsDvC4i2YU6HdFj6UNyXCHNdXb3gHoz8isUCCoUdOavWVuZxhhEIBOF2K3oIEdZcroDenkHZ3+8PCHqdTCYkNF90+EHo6x1CbW0NikWFrm7dug0+vxvveddx8BDwJLENBm68+S4svvgsoZpEGl67Bnri8ccwMjyKombA53ahLuxDsmhgy4a1mH3gfNjlguQEjz/mcDzx3Hq0NkbQuXkzps+ahxOOfzuefOw32NA9iMbaOgQjIUyM9KF/IIGDDp6L0cEReN1APG3jiCMPxWOPPio5v9rWadi4egW8wShqIiGkRgcwe9EJiPd2iM+XK5fQsX4dZs+dK1z1Axe9HbHQDnR5fwSnus9ek6lU8Vdfey+WXnoOHOI9ThZWSRHJ6IAy7LGho79/EC++sBa2TbDOQXNTC4aHRqHpLjFdhWIWdIEi4QiyuRxKRUs4O7aTQzgUQSaTh9/vE0FS2sISn4o8ap/fJzABofh8js65T0J1YSu6IHhQKpVW8ALRcY30Wku04Nj4uAhtsVSSSopgyIN0OgN/wA2vJ4BMOo90OoljjzsKkZBP0hiKQWDittvvx6UXnyn1apGGQ16zCSOvaGeQU7D3vzKD1bRK9bf4aOQ1VRK/6vuu8JdeQZBTbgM3PkCMKHfOi6mIUzmAO7/+12b41ebSdhawfUZhy5bdjUuWnCG4zIZ1PZiYGJUnvWNTJxYdvggjI8OiPeobGwU6j0bDFXPB0mMXBvoHcNK7TsJzzz4nDnJLawMCQbf4NJPbZ2Llipfg9bB2TBOQ8NT3nQQPq4gqQsoLLJKhqGuCRIsfQ9YknSiDJodIc8WkEpykk87iRNtW4CY52dRqlYoS4QIJkUxxk6hzCC5SWwo0oRH9NrBs+W247MtnCY4Urt+VULZ06VLx15gMfvDBBwXe/8AHPoBbb70V11xzjWTC97TlEiP448r18IAPiB/NdVFs6B5Ba31UIkIx07aDYjGPzZ09mDKpDX1dW3HSqf+J1StXoLV9Kgb7ewRHE+aV5kKmWILb0GCQCuOthV1Iy8Pl9fswPjaCoZEEZh4wBevXbsCkKVNx9NFHvSafqK+nS/C65vbJiAQV7327NtqZkah8IA3Llt+Nz5//ESQmMiiXSQYjr9mFMrk/BOwsJkzpBKvXKSTCWTYUZVXIYqypJ4vQcYlPks9nZLGKBZrgMjwer2T0iRDX1YfhNpgXg6DVfM2SYEooaXI8t6nI+BQSYj46w/GK9hBfR6cEapJiUWzGitDwcBLZVbEhHl5uQPwtJVY6YLtx5933Y+mSc8BiqGBs4S4a6JBDDsHtt9+OX//613KOn/3sZ7jwwgvx4osv4uqrr96eXN2dEPV2bsGaLZ0Y7OkSOGLq5GlIEVQdG0D3WB6HzpuBrr4BREMBbN3Wg5kHTMOm9etx+hmfxdNP/BmTpkxBX3cPXG4XJkYHEIjUogATfsMWwSqZEcxk8WKxiJlzZmHD+nV44o/P4JDDD0H35g5Mmj4L7z7phFctQHY5hy1doygVkvIdz549a+8CxK/zqmtIKDsTiVQOhXxe2II0FS6/D8VCEcFgFDpDaaK7XDTiuLkSXJoHbhYXcqEpDLrCYEQVw8H42BheWLkObq+irBJ8HB9PSeqgrq4GE+PjcHkISpYA1tubJkirp1AyWzyRSCCdyuM9Jx+HQIARmA1XJcLiOao/ylqwdFr9ZuhepdoyB0MmgWR66UA7RKgdYQpcc923sYSm2ykjVLerCVu0aJEkTq+88kpJSi5btgznnXeeJB7POeecvboRNMf8XujM72sbi4+hNrbv/fZ1nL/X+0MD/WQLIhipQcDLwGUfGujK5XfiyiXnoLtnBC+9tArxsQlxQOfMOlC+7P7+Prm2XCaNadOnwOUxEI8nkUjkkEwlEQgGRZWODA+jrj6GGQccgMGhbrQ01+PJJ5/HgoXzhcfDjPPw8CiGh0fQ1tIq9I2DFhyIVS+vQlNDA1LpDGJ1MQEjCWjywkeGJ9A2qRHdnV1498lHo7mhQeFLFSEVqRHISKUoqDGVEFNjKehB4RFKgGiuiEGVisC1196BSy9mKsNCuH5XATrssMPwhz/8AV/96lclU/31r38dF1xwgQQU55577t9rvd7wx9mrABEjXHbtvfjCeR9HKsOUhALhqnRSwVp0lTEXpLhkwa25mE9AJl9AIBhQmXuJrBxBmplyCJM7I0Q05XRXKyHIKBwfn0A4XINkIoV8ISM5Mp/fg+QEOTVBRGu98Lo9csxUtiSQApFoPs1s+7CDvE8Od1XrKWdS+NYV4rPgRhVNpa5PcahFWTkm7rj9AVwuuTALod2Q6kknpRYiBeLuu+8Wrszll1/+pgBVRZ4+EAVo+XXfx+WLT6/weVQFl5gFIfgINb1S4kPfQTVyIZnM1i3ofMrLzFOpTh8VwrJUc3CjH1WlVlATdG7pxthYUtIf2UwWExNpFXXpFtKpIqZMa0JzSy10CkKlvEe5wIqHbZCa8dcaSDTM7h5kaiOTjpYIj0q4knZCyqsby5d9Q0yYoTnw1x60iw9EDbRixYrtJuyqq64SDbQ/JuwNr1ZexQXuUwMtv+4+XL74k7BAINCGVmYKgo6qSkIqRiIXVBHNVITDuumiCJu3YieFKsFVZ3kP3Q7SSMmmEM+EqXCX5NmssguGqbLlilxWLZdQZTbVEFREsFKiI/JcCW+r16A+pgT1r8PWHfu4KsR8mjReidJQrGO7evk3cdklZ4l4hup2daLp96xcuXK7ANFxPv/889/UQLtooOu/gyWXfByP//EZeVq7tkZOVI8AACAASURBVPZJZv1jp79PVP6jj/wZ69Z1o7YhLLmxxsYm9PX0YvqUKRiJx2Gy/Nlx4PZ5Mdjbh7ce9VZs29Yp2I042OUy/CGVQ2ttbcLGjdvg8bAu3w+D1ELhLAOnnf4emEyESe5NVVzoFWYir5loMl+nWaUAV7dqCZCItdSTqe5dSrKEqqh4QELVZZEA6bE6rl7+LSy57BzJxwVjC3bRQPPnz8ell14q0AWFic70F77wBfz4xz/GLV//GtKZNCKxRkyZ1Poqnud/vV33qYGuvfF7WHzxaSI81ae6CoQNDAyiWDbR0z2Mvv4B5HJ5+Lw+uJjqsG1xhN0ej6QWBNsoWzBdpkRz3IcYDekY5VJO2rUE/H7J3Ks0A8uXFQCmIYBojQtWPlNJjzD097CBh4CERceCjz2JKKhujwgG0xY+t1cEQ3hjxHo8JrweE26m5ipVqYoRoMp61A/VnAe33/MAFl92tpT1BGt2NWH0e0gVZTkMAwBqIwrV448/jrlz5mD+3FnYtK0fiw47+FWHy/9KYrRnAcq9LE/yNTd8F0suOx3ZFKkSKmoh7sN/ebwmCkUH+XwJxVIGmQydYpX/UoiuSobSkfZ6SAjPq8oChw60ep/lOqR4sHKj6sgy/ZDLE7F2BOArlgoI+IMwddatl5FNp+D1+5EtlsVkENkm33c8PgLWmOcKBfh9fgHpCFj6fR4J+wkizj9wFqZMbpZzSnk2zak4ddQ1CokmXnX1cjISz4Oh2QjsRoD2tshkKjDn5gtFMOuA6f9K8vCqr3WPAlRMvyRNMK+57j5cevkn8effvozu7n64Az7JgbHN28IF87Bm1UrE6mpwyGFz8aMfPgyX169YgbpLzJRpuJHLZYV1SOBLtJLbhUgkjFQyLefIZjOCFLe2NWHrFtZCeSSXFa0JyyJPJCaw4KAFkhcrFAuyqIODA2iZ1CgEdObo3KYLQU8I2XwWLZNZzjMoBYWk3zY11WPTpg7U1Kh2KIQhSqUiwpEQ8kyJmC7MnjkNCxfMUP2QLBeWL/sWrrjsXKF9BHbjRL/qb/rf9AN71kDZiga67j5cvOQT8DisHtBR0li0TF3ElIIbusYQGEgk4njw57+Dzq5lEhKrUmgSwOkPxGpjwvinyaC5ybIVntcrJoyJ03CEpS1p5HLsDaQy/tW+BzRpRGwJXMrruiWJ0lKuJFqNr7EXz8Hz5kBnLyKD18Tzq1IkAp3MgQWCFEhJbynUmdUjUhJUkKQvk6oGPXx4cNed9+PyxecIVylQu6sP9G8qD6/6tvYhQMA1192Lixd/FkPdQ3AcN9LFLHr7ehHwByQrn06m4PX5JJFHB3batKlYtXoNWlraBBR0uzziK9BUUaDq6xukdolNnVLJrERwxHpCEQ+GBuOYMWsaRkeG5DPkCKnuHSS623CbpvhSpYr5o/CwniocDiE+OormugbhY0frYuJHsZFlKpFEY1291JiNjo/B5/ajXLChmzZq6mukMoMduKpRmER6lokrr74FV15+vqRJfNH5uzjRr/qb/jf9wB4FqJRZJdyf5dffi7PP+RCe+OMKKdEJBT2yaBSW2lgMo6NjCgisdLlomzQJI6NDaGptwtbNnZIz8ft8SEwkJbkaDAbQ09uLhsZ6lOk/5dhrkV2uLIyPJzBr9gFY8exKeL0+eLy6CAEXVwr0cjm0tLYiPpZAJpsVTcKYqn1yq2TfR+OjUhnS1NAs5o7VIDSHtuagoa5ehGU8MYFCqYSaSBCHHjoXTQ0xYTmqNi+V6gxLw5XLbsGVS86XVMbucmGFXBaOTqfc/W8qGru7LRtjYwn4Az7JLuwMlci/X9HeJaeAxGXXfxeLL/mM1JULWFcp/5VmByziFNafOtmLL65BIpHFyHAc9XX1ks+KhIPSjDMvfgeTq0Xp3JonYUwKDXX4Aqo5ZzKRF9MTCrtRUxPBpo1dKDNyM4G6+joMDw0L25HpMfKAspkEPF4vxuLk+1hSa87UB7u8RiI1ch1EsZuaY5h34Dw4pIpolmgfglAsbmQytUqd5T2IxtM0fPvbP8LlS86r4EC7pjLiI8N45tln5ctMZwuIhklLSaM2GpHObROZIo47ekdB4r+DlG3Z3AG7mMFoVseRhx1UYUzsIRdGDUQH9+rr78OSi8/A0PAwurYNoL6eTQv6xMRINtztQW9vn2Tgm1sb0dvbL7ksm53KHGblDRTZzdPrEceX0RJVh8ftQjqbFd6L21B9g6g9Wic1w+tX1ZqMrhT7sUokc5QTbrALhyaahZ/L5ktyPIbuUmWhkylZZA2kkPuZP/MHglIHRi1E4LJCn1dKR9BoleitgoxLr7gZl192vqDTu2MkJhMTePbZ56XhaFKKCPzwuQ00NbfB1EpYu34Ljj7+RNRHVcnzv8O2rXOLrGk8lcMhC5gL3QHW7qKBqlHYshvuwXlnfQwD/b0YGkzBH/ALB4hPPhcrHFEkMYeQv98rLEEuUzaXF+yo2oqlfXK7aIpstiC9DFm609LSKk0QCECS5kGfZsHCOaiJhhTKbLFfNWvgSRGRfviV/kIqj6UaVrExOVMZzMbT6rLQkTQTdqfWxKlm4zIh3zN1x0bnMCsVISrHsXP2vpqXW37tN3H54vPluLtLpu6PQOSzWfQPDu7Prm/ofSa1T5Zej8oXJfyiJhjsVYDK2dVSIrPshruw5BIy8wjzs5R5ex8LRcqqRFuFoo1Hf/O4kOppXhhCE3BktFVX1yBNEhy2+TVdcjGGSxcuUCaTFXoGzVshX0I2n4LLIGPQC7/PK4WF7ABK7dLaxvC8TzVBNzSBB6T9SaxZclBMpxRL7LLvEiFlmN/RsVliRvpITLiOx4fwlsMPFnpINTFMFJvXKspYehY5+Pot3xETRm0Z3g2d4w294q/jxe0FB1ojT/OyG+7Akks+g1Uvb5QFL7NLuWWLL1KtgKBeC0WCGB9LIJUqwEPE16cqJOhT0PmePn0qYrEINqzfIhhRNsc5Gux4XkYwGBaqBfflz9DQsCwkK1oZ5rM3M5Fn+ku84ECQ9WIs/VEt8WjiKIDs9E4tFvT7UVsXUK8XSvCZftXHGAZyxRwCEWJVqj5eVWIrWqh6oigzBpZc/TUsXXIuXBqR6F1zYa/jGr1hTpVJJTE+Noqy6ceU1qZ9mTAlQMuvvwOXLf4s+vrGxdHVdFuefDbrIOrLjDmpnUSKu7q7EfATadZQzJckfSCZAQuYPm2qLNTKlavR3z8iuS5HKwnBi5gONQlHEzAVwZCcFNHxxKBUbeTSthDTQxE3YrW1qG+MYNWLHdK9tcgeOijikEMOlSJHapOADzhowRyyYCVaZJcP9aSQLqA6hbB2X3XIrobwSnqk53VZx1XLv4Eli88RfykU25XS+sxTf4InWIOubZuxpWMzGuk819Ti1FP/E16pwv332zasX4+J4W5kjRiOO/qwvTvRxbQSoGuuvxOXLPmMMmE0EvRRpUiQX7xYRUWwl76Jpjiq0vlCsgN0dOmkMvFpo2NzL15evRG6QWqrRxqKEwMaHo4LXiSTgCrVp5FoBPGxIdEQRJOpqZioZRs4aiU68TRbtbUxJBMZEW7yjWqiNUinUzL0hSLsIj3WdlDfUC/Ov8f0Ihjw4m1vP6LSZEH1O6r6PmRAUtbuvOtBLF18toCQu2MkxkdHxDdjc/Nigf4eA4WAaoQ+MvpvJT1VHygxPgZNN5HMZNHWsg8NVEipurDrb7oHF192Bp5/5mX09vagqbFBMJqB/iHxgdxe+ikTmDptKjas34RIxC/NEKjuQuEIampjKORz0nwzVleHkdE4NnV0YMqUqZgzox0BP0c1KfK7pMKrfXoqxHf+zZ7Syrwwx6ZqvOi/EAZQuawdYCP7DEmzc9Jk2ezBdG2ve69qGDr8RL+lO0eFL1SlhKjsv4Mrr/5GhVBGJ/q1l/X8W0nSbm5mrz4Q/YZrb7wLZ57zUYyPjgkyzJ4+NDd8UulsEhzk08unP53JoFzxNQg4VTtZsWchtRQL6ggcEpWmwDQ11EgXVMm4SwhdzYwr30mxhajjbCHIs7HUDm4PQ/FKxSlUTZN0Q6sInqpMVRuFo/q3orsqmqvwoysdZKsCxNOyyuN/v3kfLrv4TLhdJoKx117W8/+xADEXpuO6G+7GJZecgWxetbWn76OilUozcEksUXMoc/XcC2slsiI11ethF3sDzS1N4Myp8fiYgHmkJtPppgni+/RbWOw3PjYuKY6BoWGpNGVVJStZg+GIcKo9Lk+FEuIRv2s8kRaTFo4EK7k1pk1CGB8fEy1JIQ8E/JKo9Xj9GB0ZkVQHQ9B0Mi0zOnj8fCGFk975DonMSKynRrv+BjZXIB9I260JmxgfxUSSbenYKKIMr4flQ7Yg7YQlpk+djPUbNgrcwRq3V9tM6o0oeMODA1j18ktoaJ2KBfNm792JLqReFAG64SY+iZ/BD+//jUiO22sgkUjB4/ZLP2Yyd6ZNm4yenk7ojhcOZ0j5vaivr5UyY4bO3J/9osVPKlvw+F2Y1N6GgxbOxjN/eR6DQ+MIBoLIFzg7jJtiOU5qbZRupPlSURaefCLphW8VhIND8G5wcAg+b0Ait+nTp2FrZyd8Xo+0bduyZatwrg9eeDDWrduE2tqwmM716zeK9vT5AgItHHnkwfD7mByuNqNyY9ny/8XiS88UcDO4Gye6v7sDDz30MLKOIe3/WiZNwmB/P5obG9HS3IiZs+biiSceR31NEEOJMt5/yrvfiDLxqq5p44YNiIQ86Ng6jKPfdsTenWgKEJH/r9z8XVz65U/JOCPSMEjqY2bbF/DJk23ItEENE4kkgmE/SioFXtnY+JIzrYhKs+mlWiDu4/K4pK1d19YRbO3uluNRMxCBdptulItlmB5V185sOc0c52qxfIzHYHEjmZEsanSZHL6mCP/0gRS3iH+rxuTkJLEXEYfamTrvwRQaBxmK8eEhLDxoDjxuakI+DiSnBXDH7fdjyZKzFWzwqsN4cqSKorGrG1MfiVT6VS3YG2Fn8q5ampTDXCrkUXboW+bFAii/dA+pDNFADp3oe7H44k9jdDwh3kQkGoJJPMaqVHdKU8qS+EUyjMBxUCiXUGD6wdLgNjyVNiqqMYKAd9KMU/riIT6SxqaObklrUAsVS0VpjEDedSrDEiLWuHukOJE9oMfizOAXJKfGc1ajMV4D0xxEppnxpxmLRJVmIn5EYhrNIxeRpodTDWlOT373iQgF1NAXbnSd6Khfc9WtuHTpmfJ6tP7N9i57Eua9C5Ct4cav3Isvf/mz+O4PHpGFaGlrkGw6Q3z6Lk616ZNpymtjiRRmTJ+OPu7j2JgzZyZWvbxaBpOxyQJzUkxbSA/ksi3mplguSkaeQsEft9uHUMiPcKgG27q6JCpiDi1S48WLK1/GsccfhyefeEIy/fMOnCnwApskmIYf5XIWqUwCp5xyMtau2ShNH7I5FiyqUmuShPxeA4cuYns81bJGdZ9V1Ru2ZqBsO7h22bdx6aVnCOAYbfj790gcGRqELxRFkLjZv8jGsV/JdEa+n1iNGtewTwG6/vq7cOa5H0IiWWklxxyTjDFQDbolJ2XwS6d/Ik2AK40yCRJy8Ikac5DN5BDyBURoqh3BUvk0gpEgRkfHoRs0X6p02WV64PXpcLvc0rGDERgBQ5fLK3k3TnhW5k6NNEinCoJ6k1rB8mt+3tHyivGo0Yw4ot3o3BPCYp+i6dOmiACZLH1mACAENA4ronk1cce3f4LFl5whjarCu9FAfT3dGBoZRSadRj6bgub2ocwe1z4fIsEQylYR8ZERRGtiyOeyCNfUwGPokrFncSavyRcMIRGPwxepgZNNwB2KIJtKwPZEMGNSE+bNm/eGEq2OTZswNNALx/Dh6KPfsm8fiCbsuuvuwKWXnonH//SCcHDYKJPMQNJDyY1mRw76Jy1NjRgbn0ChwOEpRYm6Jk1qF3+JONH06QdIHot9fwgH0CkOBNiQmwh0WZzt/r5hyaWRgjF//ix0dnaJEJHKwb7GnP3A5tqZNCs4WuByaxgemoDPr6OxqRFu04dnnlmBgw+Zi5kzp4tW6urqE+YjIQVGZplMSoSP+yoQycbQ4CiyxZKwHpuaojjxxCNw4zV3Y8kSdmk14I/uSqrv6e6Sea1CemOlq+HFxLhqwUsQVXeZ6O3pEloJta5LphVp0rw7FK1FwGsilS6gVGQzqSJqg14ipijlMihpJlqbW9HW0qA6wP2TN1YXUxP3dm9DLl9CMpPBoQer9M5eNRCJ5tfecCe+8PnT8eK6rdJnh93m6eiyyzwTlArBtdHS2ihmggIiLXTZTIognqYy6Vw0mUnBwbocLS7D7HZ0vVfDUNRYJwolhVNyY1KEqOrpGYVVixK5+KlkBqlkQQkECWcFjiJnIpV/M+S3hU7LDmX8m0j3BOEFKVbUJGzntL1SkRRctrezpJ6/ta0Od9/2AC6/4hy5fm9o7vYlfLUdypij4/VUN+JlLJbcn41+nGp388/dalj1W8HVttflVZzn/RKg887+GFZv2oxUik2lCuLQjsUnJCTu7+uXsQJU2Y31zejatlUqLigI6UxWMvNcYD6ZrJDgViwwp0amIicZ0nyofkDJZEZyaoUi2/YH0d7eJt0uQkH6MTlpEcyKVTVBWkM0EkMuV4LXxwJBSNuR9smTMDY2XJkzZkpkFQoF8OKLq9DY2Cyaa82ataiva8ZEMoFoOAqXq4RTTnmH6giiCqRx3fJbcPmV58j0IX9YcV+4vVoB+ucu/T/+7HutyqD2vO7Gu3HZlz6H3uE48jkH44m4OMAMn9vbJ6OnW5klYkEyOLesC56TSCVRU1OL0fiYhNwUiNHRETWbSrOFT63yTkxeWtIwqljMCX7Dp57aikJPmmozw0hJdKq+QK5KP0FqF0IBNTWxCj9ITeKp8nuk5kuYqtUaeebrqAE5MoFke+b3OHKBLEUKJWECDa5QELd/60dYevlZAjbuToCyyXGs29qLwxbu4Ev/45frn3uGXCaFjs1bJOc3Z9aMvZswEsr4ZV9z/e1CKNu4tUvoE5msSkOQjsEBvPR5LJuIb1Dax01qqxNzMTYWh8frwxjxIX9AGiJw5tiatWthGj6JtGjOWOdVKqXRPqkF2VxZNA0H2LH3M51dbop4H0I2U5Q0SHt7i/SPbmltQ2fnVmQzeUSiUSkhomDLcJCAT8J/JlnnzZuDvt5+bN3ajVAwggMPmorDD50Nk0M0pKu9GvYicw7YqEYzce2yb2Hx0jPgpqYM70qqT4/H0dHTg66OLciVNYSDJhKjQ7DcEbidHMp6GPGhHri9brz1LUcKFtXX1YNUrgDL1hANm3j5pQ2Yf9hhGO7vlYnMnUMZ5NITKOXzmL9wIfLjfRgpeJBNjAjDMuRzIVvIYdLUWZg2bToefeQ3aJ/UhNmzZmHduo1yDnbIJf2BDNBMNodyvoCI3wV33WR88D9O+pskkNn45oY6bOkZxMEL5++PE62JAF1+2XnYvLVLJrz4faEKI02F4rUks4+Noa6xQZ5gahIuPns8p7I5iW7ohHHhq7mxZGocbW0tSCYSEqFxvDjb23m9hAJoRkgZyUkqhEQ0AoMsDGxtmYxNGzcJx5kINbUZCxDDYY6OGoChu4Uh6XF7kEqn4PP6EY+PYvKUSZL7YgFAIBCWc4UDYSTGx6UxZzjixuTJLdv9Ocflxe23/hhLlp4hI88jsV2TqZs7NmJsIoXmxjqkMzmBKTLjQ5go6IiF/Sha7HqmfL+6WC18/hAS43GwHZE4n3YJ6XxRqnHLTPp63MjmGXyUZPIjE8+FbBobNm3BrDmzZXyWEPF05h/9CAb9GBxi1YuB+rqYOPQyAZJdu9iVTXKVtmBdJNe5vEGh3NKteLUb00CtLU3CBdIMD3LZ9PYhefsAEjVcd/0dOPfc07B1Wx9SyZykI+h80mGgmSGay/JizeB4ahN2ic2iOIayjGy+gEKxiMamJsTHxxDw+YWWoTpASwAkDrLpNjE4NFitWJeOr/V1dZJMJXWDQkaimFA8Rsbg8ZtSoWE4hvhWhBOGhodQttXkGUZ1zLbToR4aGkVLM6PBCQR8NJuWVGXU1tYhHldAZV19EIcvmislz5w2bRlufOXGO7H08jMFMI28mUzdo8zt1QcigHfjDXfiksXn4pnnV0nITK5zLpdBTW1YFpeLxBqx+FgcoWBYcl7sfkpVSu1A/4dRR3VuFgFBaoWWlmaZqkdInJqJAkdiGatZGW5Lp1YDaGhswPDwkGTaOT7h8MMPgqcyOM6RjmJcdDbsVL6PGparyqYVZVXNU1FVOwYsuwyL3cj4WqWxgiLWs4k5eUEmLNPA/958Ly6/4mwJyf+RAlQl879arfBG2X+vGoi+yE1fuRtnn/1hBSTarKtKVobNk1xWFgS32uWTBX+lsiowTKaTiITDKBUKAuBRiGiO1JzQkpQ5k2VIFU8zQhc5k8lJJpsZdIbcpsn2MD4MDIwJR5p9DNva6xCURuZq5JPqRF9xnKW+S9W589oUBCA9yVS1hYDNqtEUbaVqTk6OtyXaUKZRw4A76MfXv/4dXLHkTNG2odpdGYmp+ACefHET5kxtk26wtTW14gvSqddNlwCMsVitmPN82YHf5Uj5D+EDlmNLp7dSGZ2b12PhwYepWju3F27NRq5YFICT0aBVLmL+gTuiwH+m4PT39YBgojccwxGH7gMHohNNAbrhK3fh8svOhKa5tvdp2t4+tjo/fqc58rJgHEBnMNGq2Il/jR1sD4ltRk07Rk9W+tFVGkKpXJtgfUIdUQxINbqpAmDJ0N2KTyE4ki0RnWgj1dtOhFm601eis+qEwio8Vx3Gu73zLntu6iSU3YpLv/QZ4VeH6nb1gTo2rMfWni7kcxYyqQlEQyEYPg/GBgZghiIoF0torq+Dz6Pj5fVbEPS5paEW2XzHH3M0Vm/YjPH4OFx6GbH6ZsVqZJMrzUQqOYHm+hiGExxGbOP0j330nyk328/N+au51ATi6RKOP/bovTvR+eQLovZvvPk+LL30DDiVNijCJRa7oatCPenUwXoZ8mhUqG3ptiwCUwScV7HzrIpXtgurMAIVTLj9LYbXdrlC/BKSGYVDSVNVGJUAVKpJK8QzeaXStkU1eKjM5uDnK5/d0calOiJKGUFpnkV9xH1Zmbr8Vlx15QXCf9odqb46hZDm+m/ZOBWQkwZZW9fWtqOX0M6zUMnDSWfV+Kx/xtbc0io5S5tJ8rIaHcHUkHxze8rGKw1k46abv4PLLv5vPPH0SokYYpEosvk88pzKkyshPlLAxDgz6EHUxgzU1gSkMVSRQ+HcLljFvITgk6e2KO60tMZ75UahYBWqxx3AwEA/6pti6O8bRX1DRExfeytHPu7QNMrX2TEGnE/pX/sSis6hzNn2kYQVoWMObfv+qiG1YqBQ25GSWNRxxfJvYOmV54PuVnA3qYx/xkK+Ec+5DwFycNNX78UlF30az61cK82ioiE3Nm/L46c/2yRErjkLA8hM+CVxyLYpnDa44JAGxGoshPwuGcfU0FCDgw+dA03a4inUWLyRSsNLrvPG9b1IZ/PSvsXr90iERAosMaWD5k7a3pFdtARdmEo7PQUaVrvBVyYBVVrhqR5FSsPs+JGKRVkLEaKKllIPkpruU84DV177bUllkBQV2g0fKJ/LYHBkDFPaJ/3D15UQSHWo7z/8ZK/yBHsUoHL2ZQl5KUDUQA4bUsJBX38Jd9/dgdbJQclaWzYjprwMx2Wned200LMtixPe2YQDZ/uhq7IMBdJJqzD2QmSfRdUYQUVPqqlTGUVpLi6NnypZfd5PdVp3VUuwzcwOv4ocnkrjT6ncr2oqVS9WFZQdbX6prSqDg3f+siq9OGWMQt7BVdffgSUceQkNweiu7V3yyThe2tKD7NgoXN4QXKaDYiaBshmAy2ZFiBfp5Jh0ZJs/d670Vo4PDyPP+jWWhBssVZpAMBqR+vyI343RFDth28hlMpg8dYq0TuZD1dmxAYccfhRKpTwS4xxznhdGpmptY4p52dYzgKbGGBpjMdQ1T8KqF56TYoQC4YuaJtTXBjE4MIh0roDaSFCSomRReFya0I/ryKFKpFHMZTF56lQcOG9H/m9vMrVXAWJI/pVbvodLv/RpbNjUh6bmSfj6N19AU20YtsuDsdExHPOONtSETZQKFrZ0MFufRzTmIJOy8f4PHIBYiNOdyyIFZYtI9HqZzFPt8UoNoZxiUzVw0DiMV828EO6FCFtWMvxjoxmJyvgeZZENqdgBlll9afJpk9QmnYcl4rIqA1mr5oyfUcnfnb4S2aeSsBQPXUO26OCmG+/Bly/+tAjQ7jTQ+nVrMTA0hIZYHQaGRlATiyA5MoSc44bPpaFEyKCYE609feoUBEIhDPX1I1+m9tMR9GnYvLUHBx60AP3dXQJIDo6TuRCXMqSp06ehp6sTtQ0tGOnvQXNrO1icwP6STBJPP2A6yoU8MoUyxkeGYOsuBHweRGIh+EM+vMQcYqwZpUwcY4kiJrc3CstTc3ukbo09uWP1MWSTKaSzSfj8USQyGehWGbNnzcHCuTsemtckQGyuQAH66rd+iIsu+AR+/as/4akVQ+gbdMPEhEzaOfqoZrh0B4cumIO+4UHER1Lo7MxjIJ6D26XJCIOWpoLMg588vQFbOvqlykGIXRrBwZyg1NkUB6D4UVMbRHdXP058xxGSrnAMFVHpWgCpZAq//MVv0NTULKOwidRyVj23//rIf8AwyjDs6jA75de8MvGpTJeq/NhBw5RJzlLjVq0NA9JFB1+98T58+eJP7VGAqkK586ASIspEoFmS/c/aUsUUyraans2NGpXMBkaFplCS1Uiu6nvpbBohf0g+U33Pa3oRcAX26xb2qIGs3DrBZG659fv48oWfhG358PXbuhCutbBt0zjOP3ce6mpV1CXxklYAbD/KWg4/+ekIgmHI0/Hed06Bz11U0wZlZlh1YhUEEQAAG+hJREFUkrKyGbIQFX+EKAyjMe7X29uJkTjlwI3aGplRSFZupRurmnUhIbngPm6B6/lliUk0bExqa1MdXSubcprVIN6dHXIKEMHFqgDxGtIFCzd/5T586eKPw3Dcu9VA+/Xt/n+w014EaL2MYfrWbd/Hl77IPtEeXLl8I7wBB/msG/Pm2zhkbgt8fqYxDGiGapoQ9Bt46tlxFHMmVq/fio+9bxra2l2V8ZY7Pfk7Lex2PnKlYJDPx/AAOc8maur4GbXo9A+q0ZNCmZVfRSakqi1TkIJuMUkqbcP3uoRy3p00kLArHQ2ZooOvffU7uPDij8KwvbsVoGr3fQKeZF2+1o25Q1XcyDo15dtV77G6ONVhxDwHX6t2bXut53ytnyM+xZwjG2vNnrmPbLyVX4tMuoxv3P5dXHLRZ6R38uJrNqNvIC6zKw5fpGM87sXGTduw8JBmjI0WsW5NEgfNr8HkaSGUsg764uN455FNOGBOGI6ufBuG8Uw9WHYOhSJLBm34mCQ0GPDwizTR1ZVBKKzGhZvurFSQqtFM1UpShSxLl/kqhiTesoiP9PuRLhuSXa9UFm6PxPjCTiQtgp6VtIcE/Y6ObMnGV2/+Dr745Y+IAO0ulfHCyhVYt3Yd5s4/CIdU2HmvZWE48YdcqNq6GLq2dkr/pbHxMbS0T0MqPoT6tnb0bd0E3RuGVchg1tyD8JYjj5C6/9d7Yza+lE9jW/843nvyO/cOJFr5NUinLNx2749w4QUfg1N24fpbt2HtmlXIp8q4+Iuzcdj82TKKiUzCgq2hr38cTfUhPLsiLTe4asMoPv1fbYjWsR80x3mXkE7bKORtBMMawiEfDJ0mq4hCjmkSSwoEE0UdB073Y0tHDwaG+jB9upqZGovWSLkyy3u46HPnzlJPPzXPdtSbXys1UCXyE5spFr/yU/WFdjSVUmkR1baGApQrOfjKV+7FhV/+KHSbPRd3rUzlxJ0SIYdACMmxURTFOX51WygSlcy2GhCjmnEFw1GMx4fhZqN1XUORnPBiHramK9/KAWpi9TJO6/Xekolx5ItqIGBDfYOcfs9RWGYVklkHd9/zY3zxgtNBHsI99w/J0FyOhpx5YAiLZnllkqFUNdAf0RxMpHT85KebsPDQFvR0FnHq++olnTARtxBPjEo3sUyKzrGqwQoE2SCc45xc2NSRxtyZrTjgABfWrduAodGM9KAOhSLiRNNJZQjLzh7MNR22aD5Mk9GXoowaHAysk3BvSLJW5l9UUhx0sGWmhupcJfspOKqSU6v6YVUBuvkeXPilj0O3PYjuZtjK6714b9Tz7VGA7NwaxJMFfOfen+B/Lvgkq9PR1Qd8/4frcdDcNmzuGcBJ72jG7OlRGVarlQ2MTtj409P9mDOnBV3b4mhrC2H2XJ8indNRJeCnJmOgv28Iq17cJD2HvOEImpvnoKnJh4aYDcNhZaqaXUqN9Ojv/yKoOPNWtP9MxCaTKRE6j9uLk991TMVJrxQ10pRRBWpqHgeFxLDUUBY1bI5kNWX8qoBkdYEIOiSzJXz1a/fhwi+dLhopGvv7l/W8UQXi1V7XngUouw7xZBrf++7P8YXzT5MGB2Tv/eKXI1i3cRSLjpiEdLKEwdEJTJ4cRTaRx1gijVDUz0mUCAZ0vOP4NrgMUkcVSUw6a0gujatKLaT8nq2drHQ00dhI3MeA5pShlyrCVhnIom5M5awkCy+hlKKkVp1YNXFHmSslKGrQHYFJg1hldRAdX6ug0FWnterIU4DYIPNrX/sOvnjRaeDf0djh27/XNznRrxSxvQrQ6EQSP/jRL/H5sz6EQkmNpizBwEO/7MHGzgROeNsMrO8Yg2naKOeKmDGzBhPxHByjgGOOmoyQlyaE/ogaYvLXXz6bZPb1lGB4TDQ3eAFpYi4ZUZgljrpUc0yr284XS0FiUs+gQyQ+D+VL9e+r7ifnq3ibBitpK1Il5usVw2sr4imkaCCeyOAb3/g+/ueij0N3DNTUvamB9qSZ9hLGr8FoPI0fPfAQzvrsh/DwI09iaGgM0fp64ff09joYHCzB5fMgmepFQ20LLCuLSS1B1NSaYOUK69gPmHEAurd1wWO6UeQQFWoUxxJOUU1tnURd2UJC6q2rpc9SRarrMqWQo78PO3iWTEH8/R+fkhov8mnYV3HF85x4uEDqv4gH1TXUorExhv7+UYlshlj96Q9g7ryZ6O3uQyAQEnkKhUPI57PSoJz3wq4aPo8LrS2NsEplTOSyuPWbP8CFF9GEaW9qoL3YtT0KUCnzMuLxLH78fw/i3M99FGUZzWSiIPkXl/Tm0Y0yslkNxVwBYZ8HZbuERDYNvy+MUomTelhZygYHHI7rkQx9IpWS/A1LgYKcqwFIoaDBIS1sdskfqbxwCQGNCHXLpAg2btiGiXRJiFfUHhykQk41saJSOSfNDCLhWrmm+GhCmiwovwmYMq0eG9cPyHWTgB+rqUMyNQF/wIuxsQnBkTyGBwfOm4JwxAvLMPCD7/0SF33pE9IPKRo74k0Ttgch2osArcLoSBY/+fnDOPuMDyOT58CUoPgnigJK00FTQF+lkvzkIDpOwRFuTSXbVYnOyJ0W7thOYBlzVtIKT/m5la36D+Un0dEdTabxl7+8ANtRPOdMllODDdTVxaRSNhSsRSqZhG5y3JNbmmSy5KelpREJEuhDQem52LGpA0F/CMcccwQCQYVJEb3mhTHxKrC/42A8l8NtTOF86ZOqR2L0H2TCHBvbunpUbVy5xNnCmDnjjTvdhxUvTOCy/CocqUFUSrD21J0j/RLiozn87KFH8cnTTsWt9/xYRhb4PAFY5ZJQQdvb29HT2yNmhdRPliUn0zm0thIjKCIaqRVaBrVAW0szXlqzlg05hOPDz5SLWUQjIeEBsUE5K09raqKiZcilLltplSOrqcO2zkEUynkEAwEZM0UyfGtrGzo6OsQUcaxBJByVZCtLYChAc2bPkZEHLIRkm5nW1kaMjI6JX8SKElJoa8Ks4mA7GQfBkBvz5k1DIluQurCLLv4kDNvcbTb+1UYre9r/kV//Cr5gFA0NtQKEzp075+916L/7cchht608Nm7uk+lGc+bM2TuhbHg4jV/8+g9433vfjomcmqpTnaDz/HMrZFwBe/OwjCZXyMuTlEnl4Q+o+fHsw0O/g93FQoGQLFwyk0IkEpLyFY/LLU2ihIZqcXZYUrqymu6gmCUS0sh6dCRJqsPQOPI7Kp08OLaJ2oafpR/DitZMhu1dCL7lBJyjMJHDTVAulZ5AbW0QQ8MjqI01IJlISyVrMOBX5LQSS2xcmDd3mtAgfnz/w/jiRZ+QssNgdFcgkWVFrPnfeZNpQruZncF0Ba/1r7eW5ib09g3A7dKRzpfgd+loaGlHMZ+VsqX93Tg/jfgeS4XyJRv1tVGMjk2goZ6VLbvf9nRNe9qfPiebwjNoUTNmNck37pVQ1t8/gYcffRKf/vipGBgaVRN3DEVKHxkeh8fjEr4LK1B7evtkCjMpF61tMQmtrTJDeBO5PJ3hGgS9qjuH2826pSJguuD1BaSZOHNZyeSEdGQN+oLQdA6xs4VHTPoGM8qFdAqHHj4LpsV55TocswIGVtq0KEEjmGiLQNK3UUPl1ODfqmkV6i3DfAnx+ZXxOCpNwiNMpPK4+977cd4FDONpwvavP9DmdS9jU9eAcHVG4wPITqTQNGUmDCuN5skz0dZUv78ysf/72SX8+lePIF3SsWjBbIwmEgh5PShYwKzpU/D7P/4Jpp1FsuxGxKMJId5nlrCtL473/+d/4m/tSLwXE7YavT0DeOx3z+Cd7zoKz7+0Sfr7sHgvX6AjTSEoSIsVmpB8JitOMGdnsEqBIB85vtlcRlBjDt897LCDJd/OgjuuHFOfLNchZK9mnVbwHZbwGFxkks/YDV+F5mo8JWDabBilQzdVzougoSLHq2EpclMKBFI8amnUwGOpZp6kLaiZZ6rJuHqiCDVocGkmhsczuO87/4fzLviYUNRC0f3r0jo00IdcoSy1/aRPUBt5vAHksxOYNGUWfJ4dTRb2X0L2vefw4KB877wPmuuaaATjE6wI9sooUn6/HCnj95gwXB7kM2nRWNWE6L7PsOc99ixAqdXo7R3AHx9fiQ9+5F24/ycPS1RULgFTpk6G263LWEeX6YXH5xYKRTqZQ2tLq3SS93mDWLt2vVR2SHlPuYy21ib4vG6sWr0RM2bOQTIxLNN8xsYTMN1uOd6MGQdIxnfa1Gly83SaG+tqMTjIpuOqpXAg5JcxUO889kgRkGqlRbVfEW+K/1YjnKoUWAVmVofzqvyTSsYqsLqigTjfvuTgF7/6Az5//sfg0jzwh3f06XkTSHylMO3FhK1CT88o/vjkizjphMNRsIoV7o0iaxG0KxRKMNwa7CJ7FBbEHLBDGDtvUKjKJQ7eLUs7OW7UEqxalZr4surgITXwHCpuGtKkgb4CS3yrHcyIDXndKg9PQhR7FLEAkTa8LsoaM0vRSSqcZgpItZSHL1KIpH6N3OfKzHt+RpqlM4HJfowsaaX2YrsXzUGm5OCXv3gM553/UUmrvNmd4zVooGJ6Fbq7R/DkX57Haf/1Hhgu9/b0vdRfOQX0D7vR219C/3gJPpeOWEzD3KlehN2KtimUCvKP1ZicXVBi1TScJkaF97IJ74cWjo05VVNOtp2jpjCq7IxKApT+mNIiahPmEIWpMv9i+3sV7lCl9kL8KfWBaseP6p9KCw3GU/jJA7/CWWd/QNiUu2uu8Leo/X+nz+5VA3VuHcAzL6zC6R9+b2Xqt+LgpDMuPPb0GPrGiigkPKiPMcWRQnyiBJeu48hDQ1g0zwcTRZXAJOmdCUxSwujmlC246c1TQ1Sm5OgGMZ8Ks71SMEgUWEyGvKfGKSgOGAWL+A3LndlNY0fCo+r/CL2jWmlRqRdTISSZjEpSpRatUoC4fVHLOvqGJ/DgQ4/hjDPf/6YA7UPa9xqFbdkygGdXrsLpH32vIs1xuG7KwK9/Pw7b0lETMaW5Qm1IQ7FsoGA5QuxetXYEM6f7ceyRAdU1kQIEW/Jpv374STTUtf6/9q78uanzip6nfd9tS94JjtmhYckKnQAhaTLYkGWSaX9om/SH/ludTmfaX9JtkgwNbRNKUgiLARu8ghfJlmzkTbYsS9aT1Dn3e8+YATOlNDNJhjdhCFpsSd/V9917z7nnCMywdcszmMlMQ68U8eLL+xCLBQ1GnvJ6VyM8BE819PVOiJgVAydcF5V+UTaTRCgcxM4dG5pv5nTFuvq9anSZEx2q+ckg4nQEKSXGuKspHmUE0CeffokPf9UtAg4PI9X/kHaRJ3kvm/OB8tcxPJYRd52fvf+W5DXlag0ff5YVEcv6qBuRaBXtTR5ohDXgFOfjGwMLKOXdGEvnceD5EPa16kw0ZAe6M5bEyEhG3JPJQy5T/d7hRWmtIBIszJUkJxLqR0n0frgDcRQllcyKdhDzFI/bIe0Djc4vtZoi4BsHmehJW0Rmw+D+KH6QuBmK11lNVXxkAhCbM2bUWKRFIkGZpJ3M5PDZmfP45UcnJQcKRB60e+q5elkoJcFwRNTo6ULD6pRJv5DDHG6pPvmFYr/MYaOSv10mXUeG+9HeuRcirEZz4IoGr8cpIzsUbrqTTAlxjp1e6iDxM+B8HLFE6EquT9fsCLptiNQ1SDeelRbHxNkKCYQiWM3n4AmEROTCIQMudrGh4AhQ57Md/1PMUN+RhRQ/NI/Ph7bW1s37QJWVXvTTXedGPz545w2hig5P6vjj35NoC1qw70cNiEVdmJoso2YrAlWrwAA7OkPou7mC5bKG6fQSftoVk0SbnetiqYqP/3RGVDzyBYpd+gQucdjXROMn0RDGiy8cQl/vMHbv2Sb41uefn4XL64KuE/MqS39JWXMD5dUimptbMJlKiypaIpGQRaWyKzvVTIae2dqKg4d2qTJfcQ6NIKXvmdJsVCLlxN9sMr6WnMrhb2e/wocfdcOmOeANPihxd63nsih8TN6dRTwaxPh4Cs9saZPR39nMGMr2IAqLWRGFYDlvqZRQ0tyYmbiDaLwBdfFW5GanEauLYnQyi8b6MNgQ3H/wEL469yU8gSBisQYszU/j7lwOTYl63J2dh12cId1YqTjR0RiAJ9QAsiPJV443NiF5ewCzuVU8y0lgdwx2rCE3N43sfE5osW1NjXjl5XvY3uNEEjvR9EPhRURg+/btmwdQtXgTt/rH0XtzEO+//bqwMs7+exVnP7+Eg/vacfiFGMamrWhpCsFSW0VqihRTD1JTSwg6HBhNVzGeWcWxoz40R1hFKcooE2YGWrVmx7/OT2ClYMX+vXWIx1kBaWLaW1mrIFpHpqLi/Ch1DeXko0zu2EFS9BAuPisqk3hulvBiQ86Emt5gtL00Pik1tKguxStS2ZD8JuZWAG4n5/HlP7/Bhx91wabZ4Qs+qNK62QefTqfXfTEeRhl51IKxfZFIPGijNJ3JoCGRWH/PG4+NxwmAJ30swWsKePETW1omxujfPICIxvcPjONm/zDef+eEiIj//s9LIjAd9JYQT1TgC3oxN6djLEl6hhWNdRpKegWdbW70DZcxMV3C1nYr9nZwIdViSQDUqGTmwm9/0yN5U8eWBHx+HXYnoJcceG5vEB6PYhVyFEd0pc0A2DAVSAqHqQukiipVlfGPKU5gBofcXlOiWLxMhyAusviAMkszJiKGx7L4+nwPfv6LtySJflgO1HvjGgLhGOZm7yIS9KN/YAQdndtgqaxgIp3Doef3I+j/4RjubhZ8j8iBbqB3YAzDI+N4t/soNM2FP/w1jaZ4IwLeCuyOCpobPThzLoP2RidsXidiAQsycyvY1RHDNxfzuD1bxEu77di13SWVlAweGxXQ5Pgi/nF+HivLZbRticLnt8Lrc8FhWcWuneQJqZCRnKZqOANxvJoBSOahLPY9Urc5iSqaP+u2USZD8f63v84+NBRHZETHrMsqFdwaTuPa1X588MGbkrsEIw92oi9fuiCKteOpNPY/twdXL1/H0ROvCUDc39eH7Xv3Y2t765N+6b/zz9+cULbSi6t9wxgbm8J73cdQ0yz45ItFrOWdaEr4UajkoVV0ZOet6NhqQW5Rw56dTmQyRSQa3Li7UMMX3yzg5GEbWpsIpBoEd1mqMm5cWsCNkQUEvGH4w2okhwT646+2wWZRCq3mrsLR277ecXg9bkHy84WcgKAijGB4vZPrE2+IyHHGKkuN6pBXbfR7pGVgSLgYWkHmVKk0G40Em0di32AKN3tH8N57r8vkbTD632FhG1eb8sLjE8nHDoCGeELe5/fl2nwHKvShp2cQk8kMTncfE4/2/pSGvr4i2uuBUpmW2lYZ/o8GnVjMafAHdWxr92BobAW5nBPDdxfx63eiIvHPGa1kakryGb2i4cynt9AQp+QLKxY1uVrWrYjWW+DSrIjHnfD7A4hGohgaHsXwYArFagE+vx+VMj26iqJ/SIiEksEOmw1vHDssFZaiuTJQlYYjVeP586WfCYvkNYJcWImhKXzMzH94/41bIxgaTuL028dh0ywPHev5vizwt/06H8kHutYzhPTkDE53vSpW2uTy/O4vC2ip98Dr5jeaC+RGjl4ROr2YrNBtayIr2zdcwI6tDvz4gAMaRTmJnhOLIohas6P/1gxu3xkQ0XC9sor6WDvaW7eguYXiCUrjUI1Na+gfvI2RoRSWSzmBOmjZRDiD3B5WZUyqg8GQlOUi/AlISe3ze1Di1Ic7ICr2ul5CKOAXQJe8Jb2qIbeYE26Si41NvYoDz21HejYrggndp14VldZQ9KX1dXiKhd0fkpsGUDF/ET2Xx5CdXUDXW0dUDaXVMDPrwtlzWTTHfWhvtsHvc2Mmm8fichmJuAcz2VWMTtag6Xm8ezoOirawglsvg9aVwozbjPn4hTkd4SgtCEhWM3QMmTWZAxhMwKHuI4meOtVkBBgAhmBnJNmbNgJKlFMh/PTroJAn8TMp1TUNC4t5uL1BLC0sCi+JzUwKVSXq63G97zZGJybQdeqYqLSGY08D6LGT6NLyBVy5PIq5hWWc/MkrajyGIzUWenw5ce7redCvZE9nEFPpIqxuF8bvLCO/UkS8wYETRwPwOQhhcPfh0KFZPhsFtSGqIKwLwTINRo4IXbLJV4HFaCSa7j7ycyS3ZuAwiTZk9YykmTwgE++6b5J5veRXYpxqWoPHKl+asnpSuo8Kh7vSM4SxZBJd3cdEYCoUJeqvLnMHKuRzGE3NYPeOzm/7lPjO/PylpSVJHWgz2tLa+ugyXl+6gItXR5FbLODNN/ajBodqw4nCRgWligPjU0WMji6jVGDiaoU3WENnhw+tdcbMlgSDBRViWYKEqg6wMll50ESEIzRcTC6qWWVJJWbU8LqIkG+81L/U4vOZRgdayjNuTup2Q83kXpCwNSCQh0nIVpPQkmTXgG+uDCI5lUL3qeOC2z00gHJz6J/IYHrijijiW10h2MrLmMwui2v16Mggdu7ai1KpIDbg3KlpT75WyCMU9WP3gaMYuP5vaY/UrF7YtCJyc1m4Q/VYzc3BF4kjTc+16hqOvnZCrKtKqytYWpwXHpWu2bBIS9FwUESiXP46zGdui7ROfSyIpUIVp06+/n9VNhsaGpSWh8vtQalYfDSlVc9dxNdXRnD2i0vYs20raobbLhNRqpHJLmFVSLrVQn8uStOq44GNO8rl8rHkjjGplWRWI9XVLrPt7O/wdjYPWU2x6WeRragqcAV7MqRyCOXCGEak6quiYCgUX/VylI2S8rK3KedEsVZi/kTle96nVD1U3c//ONSoZsb4+6VQ463c9TQNFy71Y3J6Cl1dR1Et64jUvfzADjQ0OCAW5rQ2d9k1aA4fkncG0dLeIbTc7HQGoXBM6Kp9twbEZ51dXJfTCbfbhUAwglQ6jYjfi9xKEX6PA3PTaZTtfrE0YNUrr6paRkfHs1hd04UIxm68UFucTtC7PhyKgNYhlZoVq/kFLOSLCAd8WKta0NHeIr618l6f4AqEwohFwiJuxSKF7NOm5ha0tbY8mtJKUfHUxF0pcdf4IjktKmusGnjCKtR1ub/C2+gfxmOO3qhVajWr5qFudH9JEOT/83HSpeVzKpTmNfs8ynBOFMaMslqODQHi2f1R5DElHF4VhXzF9zHswUXggIFF3IvBrQl32vTcEmk5BqV0oZW5CntG6jVXjI419aoLeO34QRw5ckhYltH6V54m0ZsE4CPReDk+uDNIBaU6woQk1jNiaeaprMOkRhB05fkgEivy1TZoGlw0o3SWzUD4PlSHN8QuN4yHUBORgSW/f4P/e8U4wihUbh5miiZ2b7REnU3GpCppqgbVVfK3DTCGKvV57JnKHIY2I6NcxnvoWab0DKMNh58G0OMGELEw1Z29BxFIaU0FdZbKBt+GpC9FkTCMdI30Q6onxSkzkk/1N48XMzg2LPt9C0SlV/NoMWfXlbbhPZ3o+98Pm5S0kyzKESGnmVSN9z9qIw5mPGJd+ErlStzNDGtxtgQMWmwsfuRpAD1uAD3BkfmDfurTPtD9y7vxCPsPZfbpisZoN0w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47800" y="1752600"/>
            <a:ext cx="2133600" cy="441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n-MN" sz="2400" dirty="0" smtClean="0">
                <a:latin typeface="Arial" pitchFamily="34" charset="0"/>
                <a:cs typeface="Arial" pitchFamily="34" charset="0"/>
              </a:rPr>
              <a:t>СҮЗ-ийн 2015 оны 61 дугаар тогтоол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810000" y="2133600"/>
            <a:ext cx="3200400" cy="3200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Бүртгэх байгууллага </a:t>
            </a:r>
          </a:p>
          <a:p>
            <a:r>
              <a:rPr lang="mn-MN" dirty="0" smtClean="0">
                <a:latin typeface="Arial" pitchFamily="34" charset="0"/>
                <a:cs typeface="Arial" pitchFamily="34" charset="0"/>
              </a:rPr>
              <a:t>• Хамаарах бүтээгдэхүүн </a:t>
            </a:r>
          </a:p>
          <a:p>
            <a:r>
              <a:rPr lang="mn-MN" dirty="0" smtClean="0">
                <a:latin typeface="Arial" pitchFamily="34" charset="0"/>
                <a:cs typeface="Arial" pitchFamily="34" charset="0"/>
              </a:rPr>
              <a:t>• Төлбөр</a:t>
            </a:r>
          </a:p>
          <a:p>
            <a:r>
              <a:rPr lang="mn-MN" dirty="0" smtClean="0">
                <a:latin typeface="Arial" pitchFamily="34" charset="0"/>
                <a:cs typeface="Arial" pitchFamily="34" charset="0"/>
              </a:rPr>
              <a:t> • Загвар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86600" y="1676400"/>
            <a:ext cx="1905000" cy="449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n-MN" dirty="0" smtClean="0">
                <a:latin typeface="Arial" pitchFamily="34" charset="0"/>
                <a:cs typeface="Arial" pitchFamily="34" charset="0"/>
              </a:rPr>
              <a:t>СХЗГ-ын даргын 2018. 07.24 өдрийн А/257 тоот тушаал </a:t>
            </a:r>
          </a:p>
          <a:p>
            <a:pPr algn="ctr"/>
            <a:endParaRPr lang="mn-MN" dirty="0">
              <a:latin typeface="Arial" pitchFamily="34" charset="0"/>
              <a:cs typeface="Arial" pitchFamily="34" charset="0"/>
            </a:endParaRPr>
          </a:p>
          <a:p>
            <a:pPr algn="ctr"/>
            <a:endParaRPr lang="mn-MN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mn-MN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n-MN" dirty="0" smtClean="0">
                <a:latin typeface="Arial" pitchFamily="34" charset="0"/>
                <a:cs typeface="Arial" pitchFamily="34" charset="0"/>
              </a:rPr>
              <a:t>Захиргааны хэм хэмжээний улсын нэгдсэн актад бүртгэгдсэн 2018.8.6№3976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mn-MN" sz="2800" b="1" dirty="0">
              <a:latin typeface="Arial" pitchFamily="34" charset="0"/>
              <a:cs typeface="Arial" pitchFamily="34" charset="0"/>
            </a:endParaRPr>
          </a:p>
          <a:p>
            <a:r>
              <a:rPr lang="mn-MN" sz="2800" dirty="0" smtClean="0">
                <a:latin typeface="Arial" pitchFamily="34" charset="0"/>
                <a:cs typeface="Arial" pitchFamily="34" charset="0"/>
              </a:rPr>
              <a:t>Нийтлэг үндэслэл </a:t>
            </a:r>
          </a:p>
          <a:p>
            <a:pPr>
              <a:buNone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• Нийлүүлэгчийн мэдэгдэл гаргах</a:t>
            </a:r>
          </a:p>
          <a:p>
            <a:pPr>
              <a:buNone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• Нийлүүлэгчийн мэдэгдлийг бүртгэх</a:t>
            </a:r>
          </a:p>
          <a:p>
            <a:pPr>
              <a:buNone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• Нийлүүлэгчийн мэдэгдэлтэй бүтээгдэхүүнд тавих хяналт.</a:t>
            </a:r>
            <a:endParaRPr lang="mn-MN" sz="28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mn-MN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 fontScale="90000"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b="1" dirty="0">
                <a:solidFill>
                  <a:schemeClr val="bg1"/>
                </a:solidFill>
              </a:rPr>
              <a:t>     </a:t>
            </a:r>
            <a:endParaRPr lang="en-US" altLang="en-US" b="1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mn-M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mn-MN" sz="3100" dirty="0" smtClean="0">
                <a:solidFill>
                  <a:schemeClr val="bg1"/>
                </a:solidFill>
              </a:rPr>
              <a:t>Нийлүүлэгчийн мэдэгдлийг гаргах, бүртгэх журам</a:t>
            </a:r>
            <a:endParaRPr lang="mn-MN" altLang="en-US" sz="3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sz="2200" b="1" dirty="0">
                <a:solidFill>
                  <a:schemeClr val="bg1"/>
                </a:solidFill>
              </a:rPr>
              <a:t>      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mn-MN" sz="2800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“Тохирлын баталгаанд заавал хамруулах бүтээгдэхүүн, үйлчилгээний жагсаалт”-ын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42; 43; 57; 61; 62; 63 дугаар бүлгийн болон үндэсний өв соёлыг илэрхийлсэн бүтээгдэхүүнийг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 дотоод, гадаад зах зээлд нийлүүлэгчийн мэдэгдэлтэйгээр нийлүүлнэ.</a:t>
            </a:r>
            <a:endParaRPr lang="mn-MN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 fontScale="90000"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b="1" dirty="0">
                <a:solidFill>
                  <a:schemeClr val="bg1"/>
                </a:solidFill>
              </a:rPr>
              <a:t>     </a:t>
            </a:r>
            <a:endParaRPr lang="en-US" altLang="en-US" b="1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mn-M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mn-MN" dirty="0" smtClean="0">
                <a:solidFill>
                  <a:schemeClr val="bg1"/>
                </a:solidFill>
              </a:rPr>
              <a:t>Хамрах хүрээ</a:t>
            </a:r>
            <a:r>
              <a:rPr lang="mn-M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mn-MN" alt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sz="2200" b="1" dirty="0">
                <a:solidFill>
                  <a:schemeClr val="bg1"/>
                </a:solidFill>
              </a:rPr>
              <a:t>      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mn-MN" sz="2800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“Тохирлын баталгаанд заавал хамруулах бүтээгдэхүүн, үйлчилгээний жагсаалт”-ын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42; 43; 57; 61; 62; 63 дугаар бүлгийн болон үндэсний өв соёлыг илэрхийлсэн бүтээгдэхүүнийг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 дотоод, гадаад зах зээлд нийлүүлэгчийн мэдэгдэлтэйгээр нийлүүлнэ.</a:t>
            </a:r>
            <a:endParaRPr lang="mn-MN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 fontScale="90000"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b="1" dirty="0">
                <a:solidFill>
                  <a:schemeClr val="bg1"/>
                </a:solidFill>
              </a:rPr>
              <a:t>     </a:t>
            </a:r>
            <a:endParaRPr lang="en-US" altLang="en-US" b="1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mn-MN" dirty="0" smtClean="0">
                <a:solidFill>
                  <a:schemeClr val="bg1"/>
                </a:solidFill>
              </a:rPr>
              <a:t>Бүтээгдэхүүний төрөл</a:t>
            </a:r>
            <a:r>
              <a:rPr lang="mn-M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mn-MN" alt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sz="2200" b="1" dirty="0">
                <a:solidFill>
                  <a:schemeClr val="bg1"/>
                </a:solidFill>
              </a:rPr>
              <a:t>      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</p:nvPr>
        </p:nvGraphicFramePr>
        <p:xfrm>
          <a:off x="1571625" y="1785938"/>
          <a:ext cx="7115175" cy="450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175"/>
                <a:gridCol w="1219200"/>
                <a:gridCol w="4876800"/>
              </a:tblGrid>
              <a:tr h="71834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42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42.03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Савхиар хийсэн хувцас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8344">
                <a:tc rowSpan="2">
                  <a:txBody>
                    <a:bodyPr/>
                    <a:lstStyle/>
                    <a:p>
                      <a:r>
                        <a:rPr lang="mn-MN" dirty="0" smtClean="0"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Arial" pitchFamily="34" charset="0"/>
                          <a:cs typeface="Arial" pitchFamily="34" charset="0"/>
                        </a:rPr>
                        <a:t>43.02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Arial" pitchFamily="34" charset="0"/>
                          <a:cs typeface="Arial" pitchFamily="34" charset="0"/>
                        </a:rPr>
                        <a:t>Зүйл 43.03-т заагдсанаас бусад, идээлсэн эсвэл өнгө засал хийсэн үслэг арьс (эгнэсэн эсвэл эгнээгүй)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83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Arial" pitchFamily="34" charset="0"/>
                          <a:cs typeface="Arial" pitchFamily="34" charset="0"/>
                        </a:rPr>
                        <a:t>43.03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Arial" pitchFamily="34" charset="0"/>
                          <a:cs typeface="Arial" pitchFamily="34" charset="0"/>
                        </a:rPr>
                        <a:t>Үслэг эдлэлээр хийсэн хувцас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8344"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Arial" pitchFamily="34" charset="0"/>
                          <a:cs typeface="Arial" pitchFamily="34" charset="0"/>
                        </a:rPr>
                        <a:t> 57.01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Arial" pitchFamily="34" charset="0"/>
                          <a:cs typeface="Arial" pitchFamily="34" charset="0"/>
                        </a:rPr>
                        <a:t>Хонины ноос эсвэл мал, амьтны нарийн үс, ноосоор нэхсэн хивс бусад нэхмэл дэвсгэр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8344"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Arial" pitchFamily="34" charset="0"/>
                          <a:cs typeface="Arial" pitchFamily="34" charset="0"/>
                        </a:rPr>
                        <a:t>61.01-12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Arial" pitchFamily="34" charset="0"/>
                          <a:cs typeface="Arial" pitchFamily="34" charset="0"/>
                        </a:rPr>
                        <a:t>Сүлжмэл хувцас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834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62.01-12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Оёмол хувцас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 fontScale="90000"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b="1" dirty="0">
                <a:solidFill>
                  <a:schemeClr val="bg1"/>
                </a:solidFill>
              </a:rPr>
              <a:t>     </a:t>
            </a:r>
            <a:endParaRPr lang="en-US" altLang="en-US" b="1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mn-M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mn-MN" dirty="0" smtClean="0">
                <a:solidFill>
                  <a:schemeClr val="bg1"/>
                </a:solidFill>
              </a:rPr>
              <a:t>Хамрах хүрээ</a:t>
            </a:r>
            <a:r>
              <a:rPr lang="mn-M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mn-MN" alt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en-US" sz="2200" b="1" dirty="0">
                <a:solidFill>
                  <a:schemeClr val="bg1"/>
                </a:solidFill>
              </a:rPr>
              <a:t>      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1605" y="1785926"/>
            <a:ext cx="7115196" cy="434023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mn-MN" sz="2800" dirty="0" smtClean="0">
                <a:latin typeface="Arial" pitchFamily="34" charset="0"/>
                <a:cs typeface="Arial" pitchFamily="34" charset="0"/>
              </a:rPr>
              <a:t>Бүтээгдэхүүн тогтоосон шаардлагад тохирч байгаа талаар </a:t>
            </a: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үйлдвэрлэгч, эсхүл нийлүүлэгчээс гаргасан өөрийн нотолгоон дээр үндэслэсэн баримт бичиг юм.</a:t>
            </a:r>
          </a:p>
          <a:p>
            <a:pPr>
              <a:buFont typeface="Wingdings" pitchFamily="2" charset="2"/>
              <a:buChar char="q"/>
            </a:pPr>
            <a:r>
              <a:rPr lang="mn-M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Бүртгэгдсэн байна.</a:t>
            </a:r>
            <a:endParaRPr lang="mn-M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3050"/>
            <a:ext cx="7696200" cy="1143000"/>
          </a:xfrm>
          <a:prstGeom prst="rect">
            <a:avLst/>
          </a:prstGeom>
          <a:solidFill>
            <a:srgbClr val="0070C0"/>
          </a:solidFill>
          <a:ln w="25400">
            <a:noFill/>
            <a:miter lim="800000"/>
            <a:headEnd/>
            <a:tailEnd/>
          </a:ln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mn-MN" dirty="0" smtClean="0">
                <a:solidFill>
                  <a:schemeClr val="bg1"/>
                </a:solidFill>
              </a:rPr>
              <a:t>Нийлүүлэгчийн мэдэгдэл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1219200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38301"/>
            <a:ext cx="1000125" cy="41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886</Words>
  <Application>Microsoft Office PowerPoint</Application>
  <PresentationFormat>On-screen Show (4:3)</PresentationFormat>
  <Paragraphs>135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        ДУНДГОВЬ АЙМГИЙН СТАНДАРТ, ХЭМЖИЛ ЗҮЙН ХЭЛТЭС        </vt:lpstr>
      <vt:lpstr>         Тохирлын үнэлгээ</vt:lpstr>
      <vt:lpstr>      Улс орнуудын тохирлын үнэлгээний тогтолцоо          </vt:lpstr>
      <vt:lpstr>Журамд орсон өөрчлөлт            </vt:lpstr>
      <vt:lpstr>       Нийлүүлэгчийн мэдэгдлийг гаргах, бүртгэх журам       </vt:lpstr>
      <vt:lpstr>       Хамрах хүрээ         </vt:lpstr>
      <vt:lpstr>      Бүтээгдэхүүний төрөл        </vt:lpstr>
      <vt:lpstr>       Хамрах хүрээ         </vt:lpstr>
      <vt:lpstr>Нийлүүлэгчийн мэдэгдэл</vt:lpstr>
      <vt:lpstr>Ажил үйлчилгээний төлбөр</vt:lpstr>
      <vt:lpstr>Нийлүүлэгчийн мэдэгдлийг гаргах</vt:lpstr>
      <vt:lpstr>Нийлүүлэгчийн мэдэгдлийг гаргах</vt:lpstr>
      <vt:lpstr>Нийлүүлэгчийн мэдэгдлийг гаргах</vt:lpstr>
      <vt:lpstr>Нийлүүлэгчийн мэдэгдлийг  бүртгэх </vt:lpstr>
      <vt:lpstr>Нийлүүлэгчийн мэдэгдлийг бүртгэх </vt:lpstr>
      <vt:lpstr>Бүртгэл - мэдээллийн сан </vt:lpstr>
      <vt:lpstr>Бүртгэл-мэдээллийн сан</vt:lpstr>
      <vt:lpstr>Бүртгэхээс татгалзах үндэслэлүүд</vt:lpstr>
      <vt:lpstr>Нийлүүлэгчийн мэдэгдлийг шинэчлэн гаргах </vt:lpstr>
      <vt:lpstr>Нийлүүлэгчийн мэдэгдэлтэй бүтээгдэхүүний хяналт</vt:lpstr>
      <vt:lpstr>Хүчингүй болгох, мэдээлэх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ДУНДГОВЬ АЙМГИЙН СТАНДАРТ, ХЭМЖИЛ ЗҮЙН ХЭЛТЭС</dc:title>
  <dc:creator>User</dc:creator>
  <cp:lastModifiedBy>User</cp:lastModifiedBy>
  <cp:revision>31</cp:revision>
  <dcterms:created xsi:type="dcterms:W3CDTF">2021-02-16T02:08:31Z</dcterms:created>
  <dcterms:modified xsi:type="dcterms:W3CDTF">2021-02-16T07:18:13Z</dcterms:modified>
</cp:coreProperties>
</file>