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77" r:id="rId24"/>
    <p:sldId id="279" r:id="rId25"/>
    <p:sldId id="280" r:id="rId26"/>
    <p:sldId id="281" r:id="rId27"/>
    <p:sldId id="282" r:id="rId28"/>
    <p:sldId id="283"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18D71E0-46D8-46F3-B135-1CD092637BFF}" type="datetimeFigureOut">
              <a:rPr lang="en-US" smtClean="0"/>
              <a:t>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30147C-D587-40FD-90C8-56C0D36A96F7}" type="slidenum">
              <a:rPr lang="en-US" smtClean="0"/>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8D71E0-46D8-46F3-B135-1CD092637BFF}" type="datetimeFigureOut">
              <a:rPr lang="en-US" smtClean="0"/>
              <a:t>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30147C-D587-40FD-90C8-56C0D36A96F7}"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8D71E0-46D8-46F3-B135-1CD092637BFF}" type="datetimeFigureOut">
              <a:rPr lang="en-US" smtClean="0"/>
              <a:t>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30147C-D587-40FD-90C8-56C0D36A96F7}"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18D71E0-46D8-46F3-B135-1CD092637BFF}" type="datetimeFigureOut">
              <a:rPr lang="en-US" smtClean="0"/>
              <a:t>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30147C-D587-40FD-90C8-56C0D36A96F7}"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8D71E0-46D8-46F3-B135-1CD092637BFF}" type="datetimeFigureOut">
              <a:rPr lang="en-US" smtClean="0"/>
              <a:t>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30147C-D587-40FD-90C8-56C0D36A96F7}"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18D71E0-46D8-46F3-B135-1CD092637BFF}" type="datetimeFigureOut">
              <a:rPr lang="en-US" smtClean="0"/>
              <a:t>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30147C-D587-40FD-90C8-56C0D36A96F7}"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8D71E0-46D8-46F3-B135-1CD092637BFF}" type="datetimeFigureOut">
              <a:rPr lang="en-US" smtClean="0"/>
              <a:t>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30147C-D587-40FD-90C8-56C0D36A96F7}"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18D71E0-46D8-46F3-B135-1CD092637BFF}" type="datetimeFigureOut">
              <a:rPr lang="en-US" smtClean="0"/>
              <a:t>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30147C-D587-40FD-90C8-56C0D36A96F7}"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8D71E0-46D8-46F3-B135-1CD092637BFF}" type="datetimeFigureOut">
              <a:rPr lang="en-US" smtClean="0"/>
              <a:t>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30147C-D587-40FD-90C8-56C0D36A96F7}"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8D71E0-46D8-46F3-B135-1CD092637BFF}" type="datetimeFigureOut">
              <a:rPr lang="en-US" smtClean="0"/>
              <a:t>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30147C-D587-40FD-90C8-56C0D36A96F7}"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8D71E0-46D8-46F3-B135-1CD092637BFF}" type="datetimeFigureOut">
              <a:rPr lang="en-US" smtClean="0"/>
              <a:t>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30147C-D587-40FD-90C8-56C0D36A96F7}" type="slidenum">
              <a:rPr lang="en-US" smtClean="0"/>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318D71E0-46D8-46F3-B135-1CD092637BFF}" type="datetimeFigureOut">
              <a:rPr lang="en-US" smtClean="0"/>
              <a:t>1/7/2020</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F930147C-D587-40FD-90C8-56C0D36A96F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2400" y="274638"/>
            <a:ext cx="8686800" cy="6278562"/>
          </a:xfrm>
        </p:spPr>
        <p:txBody>
          <a:bodyPr>
            <a:normAutofit fontScale="90000"/>
          </a:bodyPr>
          <a:lstStyle/>
          <a:p>
            <a:pPr marL="0" indent="0" algn="ctr">
              <a:buNone/>
            </a:pPr>
            <a:r>
              <a:rPr lang="mn-MN" sz="2800" dirty="0">
                <a:latin typeface="Arial" pitchFamily="34" charset="0"/>
                <a:cs typeface="Arial" pitchFamily="34" charset="0"/>
              </a:rPr>
              <a:t>АЙМГИЙН ЗАСАГ ДАРГЫН </a:t>
            </a:r>
            <a:br>
              <a:rPr lang="mn-MN" sz="2800" dirty="0">
                <a:latin typeface="Arial" pitchFamily="34" charset="0"/>
                <a:cs typeface="Arial" pitchFamily="34" charset="0"/>
              </a:rPr>
            </a:br>
            <a:r>
              <a:rPr lang="mn-MN" sz="2800" dirty="0">
                <a:latin typeface="Arial" pitchFamily="34" charset="0"/>
                <a:cs typeface="Arial" pitchFamily="34" charset="0"/>
              </a:rPr>
              <a:t>ТАМГЫН ГАЗАР</a:t>
            </a:r>
            <a:r>
              <a:rPr lang="mn-MN" sz="2800" dirty="0" smtClean="0">
                <a:latin typeface="Arial" pitchFamily="34" charset="0"/>
                <a:cs typeface="Arial" pitchFamily="34" charset="0"/>
              </a:rPr>
              <a:t/>
            </a:r>
            <a:br>
              <a:rPr lang="mn-MN" sz="2800" dirty="0" smtClean="0">
                <a:latin typeface="Arial" pitchFamily="34" charset="0"/>
                <a:cs typeface="Arial" pitchFamily="34" charset="0"/>
              </a:rPr>
            </a:br>
            <a:r>
              <a:rPr lang="mn-MN" sz="2800" dirty="0">
                <a:latin typeface="Arial" pitchFamily="34" charset="0"/>
                <a:cs typeface="Arial" pitchFamily="34" charset="0"/>
              </a:rPr>
              <a:t/>
            </a:r>
            <a:br>
              <a:rPr lang="mn-MN" sz="2800" dirty="0">
                <a:latin typeface="Arial" pitchFamily="34" charset="0"/>
                <a:cs typeface="Arial" pitchFamily="34" charset="0"/>
              </a:rPr>
            </a:br>
            <a:r>
              <a:rPr lang="mn-MN" sz="2800" dirty="0" smtClean="0">
                <a:latin typeface="Arial" pitchFamily="34" charset="0"/>
                <a:cs typeface="Arial" pitchFamily="34" charset="0"/>
              </a:rPr>
              <a:t/>
            </a:r>
            <a:br>
              <a:rPr lang="mn-MN" sz="2800" dirty="0" smtClean="0">
                <a:latin typeface="Arial" pitchFamily="34" charset="0"/>
                <a:cs typeface="Arial" pitchFamily="34" charset="0"/>
              </a:rPr>
            </a:br>
            <a:r>
              <a:rPr lang="mn-MN" sz="2800" dirty="0">
                <a:latin typeface="Arial" pitchFamily="34" charset="0"/>
                <a:cs typeface="Arial" pitchFamily="34" charset="0"/>
              </a:rPr>
              <a:t/>
            </a:r>
            <a:br>
              <a:rPr lang="mn-MN" sz="2800" dirty="0">
                <a:latin typeface="Arial" pitchFamily="34" charset="0"/>
                <a:cs typeface="Arial" pitchFamily="34" charset="0"/>
              </a:rPr>
            </a:br>
            <a:r>
              <a:rPr lang="mn-MN" sz="2800" dirty="0" smtClean="0">
                <a:latin typeface="Arial" pitchFamily="34" charset="0"/>
                <a:cs typeface="Arial" pitchFamily="34" charset="0"/>
              </a:rPr>
              <a:t/>
            </a:r>
            <a:br>
              <a:rPr lang="mn-MN" sz="2800" dirty="0" smtClean="0">
                <a:latin typeface="Arial" pitchFamily="34" charset="0"/>
                <a:cs typeface="Arial" pitchFamily="34" charset="0"/>
              </a:rPr>
            </a:br>
            <a:r>
              <a:rPr lang="mn-MN" sz="2800" dirty="0" smtClean="0">
                <a:latin typeface="Arial" pitchFamily="34" charset="0"/>
                <a:cs typeface="Arial" pitchFamily="34" charset="0"/>
              </a:rPr>
              <a:t/>
            </a:r>
            <a:br>
              <a:rPr lang="mn-MN" sz="2800" dirty="0" smtClean="0">
                <a:latin typeface="Arial" pitchFamily="34" charset="0"/>
                <a:cs typeface="Arial" pitchFamily="34" charset="0"/>
              </a:rPr>
            </a:br>
            <a:r>
              <a:rPr lang="mn-MN" sz="2800" dirty="0">
                <a:latin typeface="Arial" pitchFamily="34" charset="0"/>
                <a:cs typeface="Arial" pitchFamily="34" charset="0"/>
              </a:rPr>
              <a:t/>
            </a:r>
            <a:br>
              <a:rPr lang="mn-MN" sz="2800" dirty="0">
                <a:latin typeface="Arial" pitchFamily="34" charset="0"/>
                <a:cs typeface="Arial" pitchFamily="34" charset="0"/>
              </a:rPr>
            </a:br>
            <a:r>
              <a:rPr lang="mn-MN" sz="2800" dirty="0" smtClean="0">
                <a:latin typeface="Arial" pitchFamily="34" charset="0"/>
                <a:cs typeface="Arial" pitchFamily="34" charset="0"/>
              </a:rPr>
              <a:t/>
            </a:r>
            <a:br>
              <a:rPr lang="mn-MN" sz="2800" dirty="0" smtClean="0">
                <a:latin typeface="Arial" pitchFamily="34" charset="0"/>
                <a:cs typeface="Arial" pitchFamily="34" charset="0"/>
              </a:rPr>
            </a:br>
            <a:r>
              <a:rPr lang="mn-MN" sz="2800" dirty="0">
                <a:latin typeface="Arial" pitchFamily="34" charset="0"/>
                <a:cs typeface="Arial" pitchFamily="34" charset="0"/>
              </a:rPr>
              <a:t/>
            </a:r>
            <a:br>
              <a:rPr lang="mn-MN" sz="2800" dirty="0">
                <a:latin typeface="Arial" pitchFamily="34" charset="0"/>
                <a:cs typeface="Arial" pitchFamily="34" charset="0"/>
              </a:rPr>
            </a:br>
            <a:r>
              <a:rPr lang="mn-MN" sz="2800" dirty="0" smtClean="0">
                <a:latin typeface="Arial" pitchFamily="34" charset="0"/>
                <a:cs typeface="Arial" pitchFamily="34" charset="0"/>
              </a:rPr>
              <a:t/>
            </a:r>
            <a:br>
              <a:rPr lang="mn-MN" sz="2800" dirty="0" smtClean="0">
                <a:latin typeface="Arial" pitchFamily="34" charset="0"/>
                <a:cs typeface="Arial" pitchFamily="34" charset="0"/>
              </a:rPr>
            </a:br>
            <a:r>
              <a:rPr lang="mn-MN" sz="2800" dirty="0">
                <a:latin typeface="Arial" pitchFamily="34" charset="0"/>
                <a:cs typeface="Arial" pitchFamily="34" charset="0"/>
              </a:rPr>
              <a:t/>
            </a:r>
            <a:br>
              <a:rPr lang="mn-MN" sz="2800" dirty="0">
                <a:latin typeface="Arial" pitchFamily="34" charset="0"/>
                <a:cs typeface="Arial" pitchFamily="34" charset="0"/>
              </a:rPr>
            </a:br>
            <a:r>
              <a:rPr lang="mn-MN" sz="2800" dirty="0" smtClean="0">
                <a:latin typeface="Arial" pitchFamily="34" charset="0"/>
                <a:cs typeface="Arial" pitchFamily="34" charset="0"/>
              </a:rPr>
              <a:t/>
            </a:r>
            <a:br>
              <a:rPr lang="mn-MN" sz="2800" dirty="0" smtClean="0">
                <a:latin typeface="Arial" pitchFamily="34" charset="0"/>
                <a:cs typeface="Arial" pitchFamily="34" charset="0"/>
              </a:rPr>
            </a:br>
            <a:r>
              <a:rPr lang="mn-MN" sz="2800" dirty="0" smtClean="0">
                <a:latin typeface="Arial" pitchFamily="34" charset="0"/>
                <a:cs typeface="Arial" pitchFamily="34" charset="0"/>
              </a:rPr>
              <a:t/>
            </a:r>
            <a:br>
              <a:rPr lang="mn-MN" sz="2800" dirty="0" smtClean="0">
                <a:latin typeface="Arial" pitchFamily="34" charset="0"/>
                <a:cs typeface="Arial" pitchFamily="34" charset="0"/>
              </a:rPr>
            </a:br>
            <a:r>
              <a:rPr lang="mn-MN" sz="2800" dirty="0">
                <a:latin typeface="Arial" pitchFamily="34" charset="0"/>
                <a:cs typeface="Arial" pitchFamily="34" charset="0"/>
              </a:rPr>
              <a:t/>
            </a:r>
            <a:br>
              <a:rPr lang="mn-MN" sz="2800" dirty="0">
                <a:latin typeface="Arial" pitchFamily="34" charset="0"/>
                <a:cs typeface="Arial" pitchFamily="34" charset="0"/>
              </a:rPr>
            </a:br>
            <a:r>
              <a:rPr lang="mn-MN" sz="2800" dirty="0" smtClean="0">
                <a:latin typeface="Arial" pitchFamily="34" charset="0"/>
                <a:cs typeface="Arial" pitchFamily="34" charset="0"/>
              </a:rPr>
              <a:t>2020 ОН</a:t>
            </a:r>
            <a:br>
              <a:rPr lang="mn-MN" sz="2800" dirty="0" smtClean="0">
                <a:latin typeface="Arial" pitchFamily="34" charset="0"/>
                <a:cs typeface="Arial" pitchFamily="34" charset="0"/>
              </a:rPr>
            </a:br>
            <a:r>
              <a:rPr lang="mn-MN" sz="2800" dirty="0">
                <a:latin typeface="Arial" pitchFamily="34" charset="0"/>
                <a:cs typeface="Arial" pitchFamily="34" charset="0"/>
              </a:rPr>
              <a:t/>
            </a:r>
            <a:br>
              <a:rPr lang="mn-MN" sz="2800" dirty="0">
                <a:latin typeface="Arial" pitchFamily="34" charset="0"/>
                <a:cs typeface="Arial" pitchFamily="34" charset="0"/>
              </a:rPr>
            </a:br>
            <a:r>
              <a:rPr lang="mn-MN" sz="2800" dirty="0" smtClean="0">
                <a:latin typeface="Arial" pitchFamily="34" charset="0"/>
                <a:cs typeface="Arial" pitchFamily="34" charset="0"/>
              </a:rPr>
              <a:t/>
            </a:r>
            <a:br>
              <a:rPr lang="mn-MN" sz="2800" dirty="0" smtClean="0">
                <a:latin typeface="Arial" pitchFamily="34" charset="0"/>
                <a:cs typeface="Arial" pitchFamily="34" charset="0"/>
              </a:rPr>
            </a:br>
            <a:r>
              <a:rPr lang="mn-MN" sz="2800" dirty="0" smtClean="0">
                <a:latin typeface="Arial" pitchFamily="34" charset="0"/>
                <a:cs typeface="Arial" pitchFamily="34" charset="0"/>
              </a:rPr>
              <a:t/>
            </a:r>
            <a:br>
              <a:rPr lang="mn-MN" sz="2800" dirty="0" smtClean="0">
                <a:latin typeface="Arial" pitchFamily="34" charset="0"/>
                <a:cs typeface="Arial" pitchFamily="34" charset="0"/>
              </a:rPr>
            </a:br>
            <a:r>
              <a:rPr lang="mn-MN" sz="2800" dirty="0">
                <a:latin typeface="Arial" pitchFamily="34" charset="0"/>
                <a:cs typeface="Arial" pitchFamily="34" charset="0"/>
              </a:rPr>
              <a:t/>
            </a:r>
            <a:br>
              <a:rPr lang="mn-MN" sz="2800" dirty="0">
                <a:latin typeface="Arial" pitchFamily="34" charset="0"/>
                <a:cs typeface="Arial" pitchFamily="34" charset="0"/>
              </a:rPr>
            </a:br>
            <a:r>
              <a:rPr lang="mn-MN" sz="2800" dirty="0" smtClean="0">
                <a:latin typeface="Arial" pitchFamily="34" charset="0"/>
                <a:cs typeface="Arial" pitchFamily="34" charset="0"/>
              </a:rPr>
              <a:t/>
            </a:r>
            <a:br>
              <a:rPr lang="mn-MN" sz="2800" dirty="0" smtClean="0">
                <a:latin typeface="Arial" pitchFamily="34" charset="0"/>
                <a:cs typeface="Arial" pitchFamily="34" charset="0"/>
              </a:rPr>
            </a:br>
            <a:endParaRPr lang="en-US" sz="2800" dirty="0">
              <a:latin typeface="Arial" pitchFamily="34" charset="0"/>
              <a:cs typeface="Arial" pitchFamily="34" charset="0"/>
            </a:endParaRPr>
          </a:p>
        </p:txBody>
      </p:sp>
      <p:sp>
        <p:nvSpPr>
          <p:cNvPr id="8" name="Rectangle 7"/>
          <p:cNvSpPr/>
          <p:nvPr/>
        </p:nvSpPr>
        <p:spPr>
          <a:xfrm>
            <a:off x="-27529" y="2967335"/>
            <a:ext cx="9199058" cy="1754326"/>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mn-MN" sz="5400" b="1" cap="all" spc="0" dirty="0" smtClean="0">
                <a:ln w="0"/>
                <a:solidFill>
                  <a:srgbClr val="00B050"/>
                </a:solidFill>
                <a:effectLst>
                  <a:reflection blurRad="12700" stA="50000" endPos="50000" dist="5000" dir="5400000" sy="-100000" rotWithShape="0"/>
                </a:effectLst>
                <a:latin typeface="Arial" pitchFamily="34" charset="0"/>
                <a:cs typeface="Arial" pitchFamily="34" charset="0"/>
              </a:rPr>
              <a:t>МОНГОЛ УЛСЫН ҮНДСЭН </a:t>
            </a:r>
          </a:p>
          <a:p>
            <a:pPr algn="ctr"/>
            <a:r>
              <a:rPr lang="mn-MN" sz="5400" b="1" cap="all" spc="0" dirty="0" smtClean="0">
                <a:ln w="0"/>
                <a:solidFill>
                  <a:srgbClr val="00B050"/>
                </a:solidFill>
                <a:effectLst>
                  <a:reflection blurRad="12700" stA="50000" endPos="50000" dist="5000" dir="5400000" sy="-100000" rotWithShape="0"/>
                </a:effectLst>
                <a:latin typeface="Arial" pitchFamily="34" charset="0"/>
                <a:cs typeface="Arial" pitchFamily="34" charset="0"/>
              </a:rPr>
              <a:t>ХУУЛЬ</a:t>
            </a:r>
            <a:endParaRPr lang="en-US" sz="5400" b="1" cap="all" spc="0" dirty="0">
              <a:ln w="0"/>
              <a:solidFill>
                <a:srgbClr val="00B050"/>
              </a:solidFill>
              <a:effectLst>
                <a:reflection blurRad="12700" stA="50000" endPos="50000" dist="5000" dir="5400000" sy="-100000" rotWithShape="0"/>
              </a:effectLst>
            </a:endParaRPr>
          </a:p>
        </p:txBody>
      </p:sp>
    </p:spTree>
    <p:extLst>
      <p:ext uri="{BB962C8B-B14F-4D97-AF65-F5344CB8AC3E}">
        <p14:creationId xmlns:p14="http://schemas.microsoft.com/office/powerpoint/2010/main" val="15289259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86800" cy="838200"/>
          </a:xfrm>
        </p:spPr>
        <p:style>
          <a:lnRef idx="1">
            <a:schemeClr val="accent5"/>
          </a:lnRef>
          <a:fillRef idx="2">
            <a:schemeClr val="accent5"/>
          </a:fillRef>
          <a:effectRef idx="1">
            <a:schemeClr val="accent5"/>
          </a:effectRef>
          <a:fontRef idx="minor">
            <a:schemeClr val="dk1"/>
          </a:fontRef>
        </p:style>
        <p:txBody>
          <a:bodyPr/>
          <a:lstStyle/>
          <a:p>
            <a:pPr algn="ctr"/>
            <a:r>
              <a:rPr lang="mn-MN" sz="2400" dirty="0">
                <a:latin typeface="Arial" pitchFamily="34" charset="0"/>
                <a:cs typeface="Arial" pitchFamily="34" charset="0"/>
              </a:rPr>
              <a:t>МОНГОЛ УЛСЫН ҮНДСЭН ХУУЛЬД ОРУУЛСАН </a:t>
            </a:r>
            <a:r>
              <a:rPr lang="mn-MN" sz="4800" dirty="0">
                <a:latin typeface="Arial" pitchFamily="34" charset="0"/>
                <a:cs typeface="Arial" pitchFamily="34" charset="0"/>
              </a:rPr>
              <a:t/>
            </a:r>
            <a:br>
              <a:rPr lang="mn-MN" sz="4800" dirty="0">
                <a:latin typeface="Arial" pitchFamily="34" charset="0"/>
                <a:cs typeface="Arial" pitchFamily="34" charset="0"/>
              </a:rPr>
            </a:br>
            <a:r>
              <a:rPr lang="mn-MN" sz="2400" dirty="0">
                <a:latin typeface="Arial" pitchFamily="34" charset="0"/>
                <a:cs typeface="Arial" pitchFamily="34" charset="0"/>
              </a:rPr>
              <a:t>НЭМЭЛТ, ӨӨРЧЛӨЛТ</a:t>
            </a:r>
            <a:endParaRPr lang="en-US" sz="2400" dirty="0"/>
          </a:p>
        </p:txBody>
      </p:sp>
      <p:pic>
        <p:nvPicPr>
          <p:cNvPr id="5" name="Content Placeholder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228600" y="1143000"/>
            <a:ext cx="3383190" cy="5562600"/>
          </a:xfrm>
        </p:spPr>
      </p:pic>
      <p:sp>
        <p:nvSpPr>
          <p:cNvPr id="4" name="Content Placeholder 3"/>
          <p:cNvSpPr>
            <a:spLocks noGrp="1"/>
          </p:cNvSpPr>
          <p:nvPr>
            <p:ph sz="quarter" idx="14"/>
          </p:nvPr>
        </p:nvSpPr>
        <p:spPr>
          <a:xfrm>
            <a:off x="3733800" y="1143000"/>
            <a:ext cx="5181600" cy="5486400"/>
          </a:xfrm>
        </p:spPr>
        <p:style>
          <a:lnRef idx="2">
            <a:schemeClr val="accent6"/>
          </a:lnRef>
          <a:fillRef idx="1">
            <a:schemeClr val="lt1"/>
          </a:fillRef>
          <a:effectRef idx="0">
            <a:schemeClr val="accent6"/>
          </a:effectRef>
          <a:fontRef idx="minor">
            <a:schemeClr val="dk1"/>
          </a:fontRef>
        </p:style>
        <p:txBody>
          <a:bodyPr>
            <a:normAutofit/>
          </a:bodyPr>
          <a:lstStyle/>
          <a:p>
            <a:pPr marL="45720" indent="0" algn="ctr">
              <a:buNone/>
            </a:pPr>
            <a:r>
              <a:rPr lang="mn-MN" dirty="0">
                <a:latin typeface="Arial" pitchFamily="34" charset="0"/>
                <a:cs typeface="Arial" pitchFamily="34" charset="0"/>
              </a:rPr>
              <a:t>5</a:t>
            </a:r>
            <a:r>
              <a:rPr lang="mn-MN" dirty="0" smtClean="0">
                <a:latin typeface="Arial" pitchFamily="34" charset="0"/>
                <a:cs typeface="Arial" pitchFamily="34" charset="0"/>
              </a:rPr>
              <a:t>/ Хорин зургадугаар зүйлийн 1 дэх хэсэг:</a:t>
            </a:r>
          </a:p>
          <a:p>
            <a:pPr marL="45720" indent="0" algn="just">
              <a:buNone/>
            </a:pPr>
            <a:r>
              <a:rPr lang="mn-MN" i="1" dirty="0" smtClean="0">
                <a:latin typeface="Arial" pitchFamily="34" charset="0"/>
                <a:cs typeface="Arial" pitchFamily="34" charset="0"/>
              </a:rPr>
              <a:t>“1</a:t>
            </a:r>
            <a:r>
              <a:rPr lang="mn-MN" i="1" dirty="0">
                <a:latin typeface="Arial" pitchFamily="34" charset="0"/>
                <a:cs typeface="Arial" pitchFamily="34" charset="0"/>
              </a:rPr>
              <a:t>. Ерөнхийлөгч, Улсын Их Хурлын гишүүн, Засгийн газар хууль санаачлах эрх эдлэх бөгөөд энэхүү эрхийн хүрээ, хязгаарыг хуулиар тогтооно</a:t>
            </a:r>
            <a:r>
              <a:rPr lang="mn-MN" i="1" dirty="0" smtClean="0">
                <a:latin typeface="Arial" pitchFamily="34" charset="0"/>
                <a:cs typeface="Arial" pitchFamily="34" charset="0"/>
              </a:rPr>
              <a:t>.”</a:t>
            </a:r>
            <a:endParaRPr lang="mn-MN" dirty="0">
              <a:latin typeface="Arial" pitchFamily="34" charset="0"/>
              <a:cs typeface="Arial" pitchFamily="34" charset="0"/>
            </a:endParaRPr>
          </a:p>
          <a:p>
            <a:pPr marL="45720" indent="0" algn="just">
              <a:buNone/>
            </a:pPr>
            <a:r>
              <a:rPr lang="mn-MN" i="1" dirty="0">
                <a:latin typeface="Arial" pitchFamily="34" charset="0"/>
                <a:cs typeface="Arial" pitchFamily="34" charset="0"/>
              </a:rPr>
              <a:t>/</a:t>
            </a:r>
            <a:r>
              <a:rPr lang="mn-MN" sz="1800" i="1" dirty="0">
                <a:latin typeface="Arial" pitchFamily="34" charset="0"/>
                <a:cs typeface="Arial" pitchFamily="34" charset="0"/>
              </a:rPr>
              <a:t>Энэ хэсгийг 2019 оны 11 дүгээр сарын 14-ний </a:t>
            </a:r>
            <a:r>
              <a:rPr lang="mn-MN" sz="1800" i="1" dirty="0">
                <a:latin typeface="Arial" pitchFamily="34" charset="0"/>
                <a:cs typeface="Arial" pitchFamily="34" charset="0"/>
              </a:rPr>
              <a:t>өдөр баталсан Монгол Улсын Үндсэн хуульд оруулсан нэмэлт, өөрчлөлтөөр</a:t>
            </a:r>
            <a:r>
              <a:rPr lang="mn-MN" sz="1800" i="1" dirty="0">
                <a:latin typeface="Arial" pitchFamily="34" charset="0"/>
                <a:cs typeface="Arial" pitchFamily="34" charset="0"/>
              </a:rPr>
              <a:t> өөрчлөн найруулсан бөгөөд 2020 оны 05 дугаар сарын 25-ны өдрийн 12 цагаас эхлэн дагаж мөрдөнө</a:t>
            </a:r>
            <a:r>
              <a:rPr lang="mn-MN" i="1" dirty="0">
                <a:latin typeface="Arial" pitchFamily="34" charset="0"/>
                <a:cs typeface="Arial" pitchFamily="34" charset="0"/>
              </a:rPr>
              <a:t>./</a:t>
            </a:r>
            <a:endParaRPr lang="mn-MN" dirty="0">
              <a:latin typeface="Arial" pitchFamily="34" charset="0"/>
              <a:cs typeface="Arial" pitchFamily="34" charset="0"/>
            </a:endParaRPr>
          </a:p>
          <a:p>
            <a:pPr marL="45720" indent="0" algn="just">
              <a:buNone/>
            </a:pPr>
            <a:endParaRPr lang="mn-MN" dirty="0" smtClean="0"/>
          </a:p>
          <a:p>
            <a:pPr marL="45720" indent="0" algn="just">
              <a:buNone/>
            </a:pPr>
            <a:endParaRPr lang="en-US" dirty="0"/>
          </a:p>
        </p:txBody>
      </p:sp>
    </p:spTree>
    <p:extLst>
      <p:ext uri="{BB962C8B-B14F-4D97-AF65-F5344CB8AC3E}">
        <p14:creationId xmlns:p14="http://schemas.microsoft.com/office/powerpoint/2010/main" val="11693141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914400"/>
          </a:xfrm>
        </p:spPr>
        <p:style>
          <a:lnRef idx="1">
            <a:schemeClr val="accent5"/>
          </a:lnRef>
          <a:fillRef idx="2">
            <a:schemeClr val="accent5"/>
          </a:fillRef>
          <a:effectRef idx="1">
            <a:schemeClr val="accent5"/>
          </a:effectRef>
          <a:fontRef idx="minor">
            <a:schemeClr val="dk1"/>
          </a:fontRef>
        </p:style>
        <p:txBody>
          <a:bodyPr/>
          <a:lstStyle/>
          <a:p>
            <a:pPr algn="ctr"/>
            <a:r>
              <a:rPr lang="mn-MN" sz="2400" dirty="0">
                <a:latin typeface="Arial" pitchFamily="34" charset="0"/>
                <a:cs typeface="Arial" pitchFamily="34" charset="0"/>
              </a:rPr>
              <a:t>МОНГОЛ УЛСЫН ҮНДСЭН ХУУЛЬД ОРУУЛСАН </a:t>
            </a:r>
            <a:br>
              <a:rPr lang="mn-MN" sz="2400" dirty="0">
                <a:latin typeface="Arial" pitchFamily="34" charset="0"/>
                <a:cs typeface="Arial" pitchFamily="34" charset="0"/>
              </a:rPr>
            </a:br>
            <a:r>
              <a:rPr lang="mn-MN" sz="2400" dirty="0">
                <a:latin typeface="Arial" pitchFamily="34" charset="0"/>
                <a:cs typeface="Arial" pitchFamily="34" charset="0"/>
              </a:rPr>
              <a:t>НЭМЭЛТ, ӨӨРЧЛӨЛТ</a:t>
            </a:r>
            <a:endParaRPr lang="en-US" sz="2400" dirty="0"/>
          </a:p>
        </p:txBody>
      </p:sp>
      <p:pic>
        <p:nvPicPr>
          <p:cNvPr id="5" name="Content Placeholder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52401" y="1219200"/>
            <a:ext cx="3459390" cy="5410200"/>
          </a:xfrm>
        </p:spPr>
      </p:pic>
      <p:sp>
        <p:nvSpPr>
          <p:cNvPr id="4" name="Content Placeholder 3"/>
          <p:cNvSpPr>
            <a:spLocks noGrp="1"/>
          </p:cNvSpPr>
          <p:nvPr>
            <p:ph sz="quarter" idx="14"/>
          </p:nvPr>
        </p:nvSpPr>
        <p:spPr>
          <a:xfrm>
            <a:off x="3810000" y="1219200"/>
            <a:ext cx="5181600" cy="5410200"/>
          </a:xfrm>
        </p:spPr>
        <p:style>
          <a:lnRef idx="2">
            <a:schemeClr val="accent6"/>
          </a:lnRef>
          <a:fillRef idx="1">
            <a:schemeClr val="lt1"/>
          </a:fillRef>
          <a:effectRef idx="0">
            <a:schemeClr val="accent6"/>
          </a:effectRef>
          <a:fontRef idx="minor">
            <a:schemeClr val="dk1"/>
          </a:fontRef>
        </p:style>
        <p:txBody>
          <a:bodyPr>
            <a:normAutofit fontScale="92500"/>
          </a:bodyPr>
          <a:lstStyle/>
          <a:p>
            <a:pPr marL="45720" indent="0" algn="ctr">
              <a:buNone/>
            </a:pPr>
            <a:r>
              <a:rPr lang="mn-MN" dirty="0" smtClean="0">
                <a:latin typeface="Arial" pitchFamily="34" charset="0"/>
                <a:cs typeface="Arial" pitchFamily="34" charset="0"/>
              </a:rPr>
              <a:t>6/ </a:t>
            </a:r>
            <a:r>
              <a:rPr lang="mn-MN" dirty="0">
                <a:latin typeface="Arial" pitchFamily="34" charset="0"/>
                <a:cs typeface="Arial" pitchFamily="34" charset="0"/>
              </a:rPr>
              <a:t>Хорин </a:t>
            </a:r>
            <a:r>
              <a:rPr lang="mn-MN" dirty="0" smtClean="0">
                <a:latin typeface="Arial" pitchFamily="34" charset="0"/>
                <a:cs typeface="Arial" pitchFamily="34" charset="0"/>
              </a:rPr>
              <a:t>долдугаар </a:t>
            </a:r>
            <a:r>
              <a:rPr lang="mn-MN" dirty="0">
                <a:latin typeface="Arial" pitchFamily="34" charset="0"/>
                <a:cs typeface="Arial" pitchFamily="34" charset="0"/>
              </a:rPr>
              <a:t>зүйлийн </a:t>
            </a:r>
            <a:r>
              <a:rPr lang="mn-MN" dirty="0" smtClean="0">
                <a:latin typeface="Arial" pitchFamily="34" charset="0"/>
                <a:cs typeface="Arial" pitchFamily="34" charset="0"/>
              </a:rPr>
              <a:t>6 дахь хэсэг:</a:t>
            </a:r>
          </a:p>
          <a:p>
            <a:pPr marL="45720" indent="0" algn="just">
              <a:buNone/>
            </a:pPr>
            <a:r>
              <a:rPr lang="mn-MN" i="1" dirty="0" smtClean="0"/>
              <a:t>“</a:t>
            </a:r>
            <a:r>
              <a:rPr lang="mn-MN" i="1" dirty="0" smtClean="0">
                <a:latin typeface="Arial" pitchFamily="34" charset="0"/>
                <a:cs typeface="Arial" pitchFamily="34" charset="0"/>
              </a:rPr>
              <a:t>6</a:t>
            </a:r>
            <a:r>
              <a:rPr lang="mn-MN" i="1" dirty="0">
                <a:latin typeface="Arial" pitchFamily="34" charset="0"/>
                <a:cs typeface="Arial" pitchFamily="34" charset="0"/>
              </a:rPr>
              <a:t>. Улсын Их Хурлын чуулганы нэгдсэн болон Байнгын хорооны хуралдааныг гишүүдийн олонхи нь хүрэлцэн ирснээр хүчинтэйд үзэж, Үндсэн хуульд өөрөөр заагаагүй бол хуралдаанд оролцсон гишүүдийн олонхийн саналаар асуудлыг шийдвэрлэнэ.</a:t>
            </a:r>
            <a:endParaRPr lang="mn-MN" dirty="0">
              <a:latin typeface="Arial" pitchFamily="34" charset="0"/>
              <a:cs typeface="Arial" pitchFamily="34" charset="0"/>
            </a:endParaRPr>
          </a:p>
          <a:p>
            <a:pPr marL="45720" indent="0" algn="just">
              <a:buNone/>
            </a:pPr>
            <a:r>
              <a:rPr lang="mn-MN" i="1" dirty="0" smtClean="0">
                <a:latin typeface="Arial" pitchFamily="34" charset="0"/>
                <a:cs typeface="Arial" pitchFamily="34" charset="0"/>
              </a:rPr>
              <a:t>	Үндсэн </a:t>
            </a:r>
            <a:r>
              <a:rPr lang="mn-MN" i="1" dirty="0">
                <a:latin typeface="Arial" pitchFamily="34" charset="0"/>
                <a:cs typeface="Arial" pitchFamily="34" charset="0"/>
              </a:rPr>
              <a:t>хуульд өөрөөр заагаагүй бол Улсын Их Хурлын нийт гишүүний олонхийн саналаар хуулийг эцэслэн батална</a:t>
            </a:r>
            <a:r>
              <a:rPr lang="mn-MN" i="1" dirty="0" smtClean="0">
                <a:latin typeface="Arial" pitchFamily="34" charset="0"/>
                <a:cs typeface="Arial" pitchFamily="34" charset="0"/>
              </a:rPr>
              <a:t>.”</a:t>
            </a:r>
            <a:endParaRPr lang="mn-MN" dirty="0">
              <a:latin typeface="Arial" pitchFamily="34" charset="0"/>
              <a:cs typeface="Arial" pitchFamily="34" charset="0"/>
            </a:endParaRPr>
          </a:p>
          <a:p>
            <a:pPr marL="45720" indent="0" algn="just">
              <a:buNone/>
            </a:pPr>
            <a:r>
              <a:rPr lang="mn-MN" i="1" dirty="0">
                <a:latin typeface="Arial" pitchFamily="34" charset="0"/>
                <a:cs typeface="Arial" pitchFamily="34" charset="0"/>
              </a:rPr>
              <a:t>/</a:t>
            </a:r>
            <a:r>
              <a:rPr lang="mn-MN" sz="1700" i="1" dirty="0">
                <a:latin typeface="Arial" pitchFamily="34" charset="0"/>
                <a:cs typeface="Arial" pitchFamily="34" charset="0"/>
              </a:rPr>
              <a:t>Энэ хэсгийг 2019 оны 11 дүгээр сарын 14-ний </a:t>
            </a:r>
            <a:r>
              <a:rPr lang="mn-MN" sz="1700" i="1" dirty="0">
                <a:latin typeface="Arial" pitchFamily="34" charset="0"/>
                <a:cs typeface="Arial" pitchFamily="34" charset="0"/>
              </a:rPr>
              <a:t>өдөр баталсан Монгол Улсын Үндсэн хуульд оруулсан нэмэлт, өөрчлөлтөөр</a:t>
            </a:r>
            <a:r>
              <a:rPr lang="mn-MN" sz="1700" i="1" dirty="0">
                <a:latin typeface="Arial" pitchFamily="34" charset="0"/>
                <a:cs typeface="Arial" pitchFamily="34" charset="0"/>
              </a:rPr>
              <a:t> өөрчлөн найруулсан бөгөөд 2020 оны 05 дугаар сарын 25-ны өдрийн 12 цагаас эхлэн дагаж мөрдөнө./</a:t>
            </a:r>
            <a:endParaRPr lang="mn-MN" sz="1700" dirty="0">
              <a:latin typeface="Arial" pitchFamily="34" charset="0"/>
              <a:cs typeface="Arial" pitchFamily="34" charset="0"/>
            </a:endParaRPr>
          </a:p>
          <a:p>
            <a:pPr marL="45720" indent="0" algn="just">
              <a:buNone/>
            </a:pPr>
            <a:endParaRPr lang="mn-MN" dirty="0">
              <a:latin typeface="Arial" pitchFamily="34" charset="0"/>
              <a:cs typeface="Arial" pitchFamily="34" charset="0"/>
            </a:endParaRPr>
          </a:p>
          <a:p>
            <a:pPr marL="45720" indent="0">
              <a:buNone/>
            </a:pPr>
            <a:endParaRPr lang="en-US" dirty="0"/>
          </a:p>
        </p:txBody>
      </p:sp>
    </p:spTree>
    <p:extLst>
      <p:ext uri="{BB962C8B-B14F-4D97-AF65-F5344CB8AC3E}">
        <p14:creationId xmlns:p14="http://schemas.microsoft.com/office/powerpoint/2010/main" val="717343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838200"/>
          </a:xfrm>
        </p:spPr>
        <p:style>
          <a:lnRef idx="1">
            <a:schemeClr val="accent5"/>
          </a:lnRef>
          <a:fillRef idx="2">
            <a:schemeClr val="accent5"/>
          </a:fillRef>
          <a:effectRef idx="1">
            <a:schemeClr val="accent5"/>
          </a:effectRef>
          <a:fontRef idx="minor">
            <a:schemeClr val="dk1"/>
          </a:fontRef>
        </p:style>
        <p:txBody>
          <a:bodyPr/>
          <a:lstStyle/>
          <a:p>
            <a:pPr algn="ctr"/>
            <a:r>
              <a:rPr lang="mn-MN" sz="2400" dirty="0">
                <a:latin typeface="Arial" pitchFamily="34" charset="0"/>
                <a:cs typeface="Arial" pitchFamily="34" charset="0"/>
              </a:rPr>
              <a:t>МОНГОЛ УЛСЫН ҮНДСЭН ХУУЛЬД ОРУУЛСАН </a:t>
            </a:r>
            <a:br>
              <a:rPr lang="mn-MN" sz="2400" dirty="0">
                <a:latin typeface="Arial" pitchFamily="34" charset="0"/>
                <a:cs typeface="Arial" pitchFamily="34" charset="0"/>
              </a:rPr>
            </a:br>
            <a:r>
              <a:rPr lang="mn-MN" sz="2400" dirty="0">
                <a:latin typeface="Arial" pitchFamily="34" charset="0"/>
                <a:cs typeface="Arial" pitchFamily="34" charset="0"/>
              </a:rPr>
              <a:t>НЭМЭЛТ, ӨӨРЧЛӨЛТ</a:t>
            </a:r>
            <a:endParaRPr lang="en-US" sz="2400" dirty="0"/>
          </a:p>
        </p:txBody>
      </p:sp>
      <p:pic>
        <p:nvPicPr>
          <p:cNvPr id="5" name="Content Placeholder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52400" y="1143000"/>
            <a:ext cx="3352800" cy="5638800"/>
          </a:xfrm>
        </p:spPr>
      </p:pic>
      <p:sp>
        <p:nvSpPr>
          <p:cNvPr id="4" name="Content Placeholder 3"/>
          <p:cNvSpPr>
            <a:spLocks noGrp="1"/>
          </p:cNvSpPr>
          <p:nvPr>
            <p:ph sz="quarter" idx="14"/>
          </p:nvPr>
        </p:nvSpPr>
        <p:spPr>
          <a:xfrm>
            <a:off x="3657600" y="1143000"/>
            <a:ext cx="5334000" cy="5562600"/>
          </a:xfrm>
        </p:spPr>
        <p:style>
          <a:lnRef idx="2">
            <a:schemeClr val="accent6"/>
          </a:lnRef>
          <a:fillRef idx="1">
            <a:schemeClr val="lt1"/>
          </a:fillRef>
          <a:effectRef idx="0">
            <a:schemeClr val="accent6"/>
          </a:effectRef>
          <a:fontRef idx="minor">
            <a:schemeClr val="dk1"/>
          </a:fontRef>
        </p:style>
        <p:txBody>
          <a:bodyPr>
            <a:normAutofit fontScale="92500"/>
          </a:bodyPr>
          <a:lstStyle/>
          <a:p>
            <a:pPr marL="45720" indent="0" algn="ctr">
              <a:buNone/>
            </a:pPr>
            <a:r>
              <a:rPr lang="en-US" dirty="0">
                <a:latin typeface="Arial" pitchFamily="34" charset="0"/>
                <a:cs typeface="Arial" pitchFamily="34" charset="0"/>
              </a:rPr>
              <a:t>7</a:t>
            </a:r>
            <a:r>
              <a:rPr lang="mn-MN" dirty="0" smtClean="0">
                <a:latin typeface="Arial" pitchFamily="34" charset="0"/>
                <a:cs typeface="Arial" pitchFamily="34" charset="0"/>
              </a:rPr>
              <a:t>/ </a:t>
            </a:r>
            <a:r>
              <a:rPr lang="mn-MN" dirty="0">
                <a:latin typeface="Arial" pitchFamily="34" charset="0"/>
                <a:cs typeface="Arial" pitchFamily="34" charset="0"/>
              </a:rPr>
              <a:t>Хорин </a:t>
            </a:r>
            <a:r>
              <a:rPr lang="mn-MN" dirty="0" smtClean="0">
                <a:latin typeface="Arial" pitchFamily="34" charset="0"/>
                <a:cs typeface="Arial" pitchFamily="34" charset="0"/>
              </a:rPr>
              <a:t>наймдугаар </a:t>
            </a:r>
            <a:r>
              <a:rPr lang="mn-MN" dirty="0">
                <a:latin typeface="Arial" pitchFamily="34" charset="0"/>
                <a:cs typeface="Arial" pitchFamily="34" charset="0"/>
              </a:rPr>
              <a:t>зүйлийн </a:t>
            </a:r>
            <a:r>
              <a:rPr lang="mn-MN" dirty="0" smtClean="0">
                <a:latin typeface="Arial" pitchFamily="34" charset="0"/>
                <a:cs typeface="Arial" pitchFamily="34" charset="0"/>
              </a:rPr>
              <a:t>2 </a:t>
            </a:r>
            <a:r>
              <a:rPr lang="mn-MN" dirty="0">
                <a:latin typeface="Arial" pitchFamily="34" charset="0"/>
                <a:cs typeface="Arial" pitchFamily="34" charset="0"/>
              </a:rPr>
              <a:t>дахь хэсэг</a:t>
            </a:r>
            <a:r>
              <a:rPr lang="mn-MN" dirty="0" smtClean="0">
                <a:latin typeface="Arial" pitchFamily="34" charset="0"/>
                <a:cs typeface="Arial" pitchFamily="34" charset="0"/>
              </a:rPr>
              <a:t>:</a:t>
            </a:r>
          </a:p>
          <a:p>
            <a:pPr marL="45720" indent="0" algn="just">
              <a:buNone/>
            </a:pPr>
            <a:r>
              <a:rPr lang="mn-MN" i="1" dirty="0" smtClean="0">
                <a:latin typeface="Arial" pitchFamily="34" charset="0"/>
                <a:cs typeface="Arial" pitchFamily="34" charset="0"/>
              </a:rPr>
              <a:t>“2</a:t>
            </a:r>
            <a:r>
              <a:rPr lang="mn-MN" i="1" dirty="0">
                <a:latin typeface="Arial" pitchFamily="34" charset="0"/>
                <a:cs typeface="Arial" pitchFamily="34" charset="0"/>
              </a:rPr>
              <a:t>. Хуулийн биелэлтийг хангахтай холбоотой нийтийн ашиг сонирхлыг хөндсөн тодорхой асуудлаар Улсын Их Хурлын нийт гишүүний дөрөвний нэгээс доошгүй нь хянан шалгах түр хороо байгуулах санал тавибал Улсын Их Хурал цөөнхийн төлөөллийг оролцуулан уг хороог байгуулна.</a:t>
            </a:r>
            <a:endParaRPr lang="mn-MN" dirty="0">
              <a:latin typeface="Arial" pitchFamily="34" charset="0"/>
              <a:cs typeface="Arial" pitchFamily="34" charset="0"/>
            </a:endParaRPr>
          </a:p>
          <a:p>
            <a:pPr marL="45720" indent="0" algn="just">
              <a:buNone/>
            </a:pPr>
            <a:r>
              <a:rPr lang="mn-MN" i="1" dirty="0" smtClean="0">
                <a:latin typeface="Arial" pitchFamily="34" charset="0"/>
                <a:cs typeface="Arial" pitchFamily="34" charset="0"/>
              </a:rPr>
              <a:t>	Байнгын </a:t>
            </a:r>
            <a:r>
              <a:rPr lang="mn-MN" i="1" dirty="0">
                <a:latin typeface="Arial" pitchFamily="34" charset="0"/>
                <a:cs typeface="Arial" pitchFamily="34" charset="0"/>
              </a:rPr>
              <a:t>болон бусад хорооны бүрэн эрх, зохион байгуулалт, үйл ажиллагааны журмыг хуулиар тогтооно</a:t>
            </a:r>
            <a:r>
              <a:rPr lang="mn-MN" dirty="0" smtClean="0">
                <a:latin typeface="Arial" pitchFamily="34" charset="0"/>
                <a:cs typeface="Arial" pitchFamily="34" charset="0"/>
              </a:rPr>
              <a:t>.” </a:t>
            </a:r>
            <a:endParaRPr lang="mn-MN" dirty="0">
              <a:latin typeface="Arial" pitchFamily="34" charset="0"/>
              <a:cs typeface="Arial" pitchFamily="34" charset="0"/>
            </a:endParaRPr>
          </a:p>
          <a:p>
            <a:pPr marL="45720" indent="0" algn="just">
              <a:buNone/>
            </a:pPr>
            <a:r>
              <a:rPr lang="mn-MN" sz="1700" i="1" dirty="0">
                <a:latin typeface="Arial" pitchFamily="34" charset="0"/>
                <a:cs typeface="Arial" pitchFamily="34" charset="0"/>
              </a:rPr>
              <a:t>/Энэ хэсгийг 2019 оны 11 дүгээр сарын 14-ний </a:t>
            </a:r>
            <a:r>
              <a:rPr lang="mn-MN" sz="1700" i="1" dirty="0">
                <a:latin typeface="Arial" pitchFamily="34" charset="0"/>
                <a:cs typeface="Arial" pitchFamily="34" charset="0"/>
              </a:rPr>
              <a:t>өдөр баталсан Монгол Улсын Үндсэн хуульд оруулсан нэмэлт, өөрчлөлтөөр</a:t>
            </a:r>
            <a:r>
              <a:rPr lang="mn-MN" sz="1700" i="1" dirty="0">
                <a:latin typeface="Arial" pitchFamily="34" charset="0"/>
                <a:cs typeface="Arial" pitchFamily="34" charset="0"/>
              </a:rPr>
              <a:t> өөрчлөн найруулсан бөгөөд 2020 оны 05 дугаар сарын 25-ны өдрийн 12 цагаас эхлэн дагаж мөрдөнө./</a:t>
            </a:r>
            <a:endParaRPr lang="mn-MN" sz="1700" dirty="0">
              <a:latin typeface="Arial" pitchFamily="34" charset="0"/>
              <a:cs typeface="Arial" pitchFamily="34" charset="0"/>
            </a:endParaRPr>
          </a:p>
          <a:p>
            <a:pPr marL="45720" indent="0" algn="just">
              <a:buNone/>
            </a:pPr>
            <a:endParaRPr lang="mn-MN" dirty="0">
              <a:latin typeface="Arial" pitchFamily="34" charset="0"/>
              <a:cs typeface="Arial" pitchFamily="34" charset="0"/>
            </a:endParaRPr>
          </a:p>
          <a:p>
            <a:endParaRPr lang="en-US" dirty="0"/>
          </a:p>
        </p:txBody>
      </p:sp>
    </p:spTree>
    <p:extLst>
      <p:ext uri="{BB962C8B-B14F-4D97-AF65-F5344CB8AC3E}">
        <p14:creationId xmlns:p14="http://schemas.microsoft.com/office/powerpoint/2010/main" val="7637393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838200"/>
          </a:xfrm>
        </p:spPr>
        <p:style>
          <a:lnRef idx="1">
            <a:schemeClr val="accent5"/>
          </a:lnRef>
          <a:fillRef idx="2">
            <a:schemeClr val="accent5"/>
          </a:fillRef>
          <a:effectRef idx="1">
            <a:schemeClr val="accent5"/>
          </a:effectRef>
          <a:fontRef idx="minor">
            <a:schemeClr val="dk1"/>
          </a:fontRef>
        </p:style>
        <p:txBody>
          <a:bodyPr/>
          <a:lstStyle/>
          <a:p>
            <a:pPr algn="ctr"/>
            <a:r>
              <a:rPr lang="mn-MN" sz="2400" dirty="0">
                <a:latin typeface="Arial" pitchFamily="34" charset="0"/>
                <a:cs typeface="Arial" pitchFamily="34" charset="0"/>
              </a:rPr>
              <a:t>МОНГОЛ УЛСЫН ҮНДСЭН ХУУЛЬД ОРУУЛСАН </a:t>
            </a:r>
            <a:br>
              <a:rPr lang="mn-MN" sz="2400" dirty="0">
                <a:latin typeface="Arial" pitchFamily="34" charset="0"/>
                <a:cs typeface="Arial" pitchFamily="34" charset="0"/>
              </a:rPr>
            </a:br>
            <a:r>
              <a:rPr lang="mn-MN" sz="2400" dirty="0">
                <a:latin typeface="Arial" pitchFamily="34" charset="0"/>
                <a:cs typeface="Arial" pitchFamily="34" charset="0"/>
              </a:rPr>
              <a:t>НЭМЭЛТ, ӨӨРЧЛӨЛТ</a:t>
            </a:r>
            <a:endParaRPr lang="en-US" sz="2400" dirty="0"/>
          </a:p>
        </p:txBody>
      </p:sp>
      <p:pic>
        <p:nvPicPr>
          <p:cNvPr id="5" name="Content Placeholder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268059" y="1143000"/>
            <a:ext cx="3267531" cy="5248603"/>
          </a:xfrm>
        </p:spPr>
      </p:pic>
      <p:sp>
        <p:nvSpPr>
          <p:cNvPr id="4" name="Content Placeholder 3"/>
          <p:cNvSpPr>
            <a:spLocks noGrp="1"/>
          </p:cNvSpPr>
          <p:nvPr>
            <p:ph sz="quarter" idx="14"/>
          </p:nvPr>
        </p:nvSpPr>
        <p:spPr>
          <a:xfrm>
            <a:off x="3733800" y="1143000"/>
            <a:ext cx="5181600" cy="5486400"/>
          </a:xfrm>
        </p:spPr>
        <p:style>
          <a:lnRef idx="2">
            <a:schemeClr val="accent6"/>
          </a:lnRef>
          <a:fillRef idx="1">
            <a:schemeClr val="lt1"/>
          </a:fillRef>
          <a:effectRef idx="0">
            <a:schemeClr val="accent6"/>
          </a:effectRef>
          <a:fontRef idx="minor">
            <a:schemeClr val="dk1"/>
          </a:fontRef>
        </p:style>
        <p:txBody>
          <a:bodyPr>
            <a:normAutofit/>
          </a:bodyPr>
          <a:lstStyle/>
          <a:p>
            <a:pPr marL="45720" indent="0" algn="just">
              <a:buNone/>
            </a:pPr>
            <a:r>
              <a:rPr lang="en-US" dirty="0" smtClean="0">
                <a:latin typeface="Arial" pitchFamily="34" charset="0"/>
                <a:cs typeface="Arial" pitchFamily="34" charset="0"/>
              </a:rPr>
              <a:t>8/ </a:t>
            </a:r>
            <a:r>
              <a:rPr lang="mn-MN" dirty="0" smtClean="0">
                <a:latin typeface="Arial" pitchFamily="34" charset="0"/>
                <a:cs typeface="Arial" pitchFamily="34" charset="0"/>
              </a:rPr>
              <a:t>Гучдугаар зүйлийн 2 дахь хэсэг:</a:t>
            </a:r>
          </a:p>
          <a:p>
            <a:pPr marL="45720" indent="0" algn="just">
              <a:buNone/>
            </a:pPr>
            <a:r>
              <a:rPr lang="mn-MN" i="1" dirty="0" smtClean="0">
                <a:latin typeface="Arial" pitchFamily="34" charset="0"/>
                <a:cs typeface="Arial" pitchFamily="34" charset="0"/>
              </a:rPr>
              <a:t>“2</a:t>
            </a:r>
            <a:r>
              <a:rPr lang="mn-MN" i="1" dirty="0">
                <a:latin typeface="Arial" pitchFamily="34" charset="0"/>
                <a:cs typeface="Arial" pitchFamily="34" charset="0"/>
              </a:rPr>
              <a:t>. </a:t>
            </a:r>
            <a:r>
              <a:rPr lang="mn-MN" sz="2400" i="1" dirty="0">
                <a:latin typeface="Arial" pitchFamily="34" charset="0"/>
                <a:cs typeface="Arial" pitchFamily="34" charset="0"/>
              </a:rPr>
              <a:t>Ерөнхийлөгчөөр тавин нас хүрсэн, сүүлийн таваас доошгүй жил эх орондоо байнга оршин суусан, Монгол Улсын уугуул иргэнийг зургаан жилийн хугацаагаар зөвхөн нэг удаа сонгоно</a:t>
            </a:r>
            <a:r>
              <a:rPr lang="mn-MN" sz="2400" i="1" dirty="0" smtClean="0">
                <a:latin typeface="Arial" pitchFamily="34" charset="0"/>
                <a:cs typeface="Arial" pitchFamily="34" charset="0"/>
              </a:rPr>
              <a:t>.”</a:t>
            </a:r>
            <a:endParaRPr lang="mn-MN" sz="2400" dirty="0">
              <a:latin typeface="Arial" pitchFamily="34" charset="0"/>
              <a:cs typeface="Arial" pitchFamily="34" charset="0"/>
            </a:endParaRPr>
          </a:p>
          <a:p>
            <a:pPr marL="45720" indent="0" algn="just">
              <a:buNone/>
            </a:pPr>
            <a:r>
              <a:rPr lang="mn-MN" i="1" dirty="0">
                <a:latin typeface="Arial" pitchFamily="34" charset="0"/>
                <a:cs typeface="Arial" pitchFamily="34" charset="0"/>
              </a:rPr>
              <a:t>/</a:t>
            </a:r>
            <a:r>
              <a:rPr lang="mn-MN" sz="1800" i="1" dirty="0">
                <a:latin typeface="Arial" pitchFamily="34" charset="0"/>
                <a:cs typeface="Arial" pitchFamily="34" charset="0"/>
              </a:rPr>
              <a:t>Энэ хэсгийг 2019 оны 11 дүгээр сарын 14-ний </a:t>
            </a:r>
            <a:r>
              <a:rPr lang="mn-MN" sz="1800" i="1" dirty="0">
                <a:latin typeface="Arial" pitchFamily="34" charset="0"/>
                <a:cs typeface="Arial" pitchFamily="34" charset="0"/>
              </a:rPr>
              <a:t>өдөр баталсан Монгол Улсын Үндсэн хуульд оруулсан нэмэлт, өөрчлөлтөөр</a:t>
            </a:r>
            <a:r>
              <a:rPr lang="mn-MN" sz="1800" i="1" dirty="0">
                <a:latin typeface="Arial" pitchFamily="34" charset="0"/>
                <a:cs typeface="Arial" pitchFamily="34" charset="0"/>
              </a:rPr>
              <a:t> өөрчлөн найруулсан бөгөөд 2020 оны 05 дугаар сарын 25-ны өдрийн 12 цагаас эхлэн дагаж мөрдөнө</a:t>
            </a:r>
            <a:r>
              <a:rPr lang="mn-MN" i="1" dirty="0">
                <a:latin typeface="Arial" pitchFamily="34" charset="0"/>
                <a:cs typeface="Arial" pitchFamily="34" charset="0"/>
              </a:rPr>
              <a:t>./</a:t>
            </a:r>
            <a:endParaRPr lang="mn-MN" dirty="0">
              <a:latin typeface="Arial" pitchFamily="34" charset="0"/>
              <a:cs typeface="Arial" pitchFamily="34" charset="0"/>
            </a:endParaRPr>
          </a:p>
          <a:p>
            <a:pPr marL="45720" indent="0" algn="just">
              <a:buNone/>
            </a:pPr>
            <a:endParaRPr lang="en-US" dirty="0"/>
          </a:p>
        </p:txBody>
      </p:sp>
    </p:spTree>
    <p:extLst>
      <p:ext uri="{BB962C8B-B14F-4D97-AF65-F5344CB8AC3E}">
        <p14:creationId xmlns:p14="http://schemas.microsoft.com/office/powerpoint/2010/main" val="26510251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991600" cy="914400"/>
          </a:xfrm>
        </p:spPr>
        <p:style>
          <a:lnRef idx="1">
            <a:schemeClr val="accent5"/>
          </a:lnRef>
          <a:fillRef idx="2">
            <a:schemeClr val="accent5"/>
          </a:fillRef>
          <a:effectRef idx="1">
            <a:schemeClr val="accent5"/>
          </a:effectRef>
          <a:fontRef idx="minor">
            <a:schemeClr val="dk1"/>
          </a:fontRef>
        </p:style>
        <p:txBody>
          <a:bodyPr/>
          <a:lstStyle/>
          <a:p>
            <a:pPr algn="ctr"/>
            <a:r>
              <a:rPr lang="mn-MN" sz="2400" dirty="0">
                <a:latin typeface="Arial" pitchFamily="34" charset="0"/>
                <a:cs typeface="Arial" pitchFamily="34" charset="0"/>
              </a:rPr>
              <a:t>МОНГОЛ УЛСЫН ҮНДСЭН ХУУЛЬД ОРУУЛСАН </a:t>
            </a:r>
            <a:br>
              <a:rPr lang="mn-MN" sz="2400" dirty="0">
                <a:latin typeface="Arial" pitchFamily="34" charset="0"/>
                <a:cs typeface="Arial" pitchFamily="34" charset="0"/>
              </a:rPr>
            </a:br>
            <a:r>
              <a:rPr lang="mn-MN" sz="2400" dirty="0">
                <a:latin typeface="Arial" pitchFamily="34" charset="0"/>
                <a:cs typeface="Arial" pitchFamily="34" charset="0"/>
              </a:rPr>
              <a:t>НЭМЭЛТ, ӨӨРЧЛӨЛТ</a:t>
            </a:r>
            <a:endParaRPr lang="en-US" sz="2400" dirty="0"/>
          </a:p>
        </p:txBody>
      </p:sp>
      <p:pic>
        <p:nvPicPr>
          <p:cNvPr id="5" name="Content Placeholder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52401" y="1219200"/>
            <a:ext cx="3306990" cy="5410200"/>
          </a:xfrm>
        </p:spPr>
      </p:pic>
      <p:sp>
        <p:nvSpPr>
          <p:cNvPr id="4" name="Content Placeholder 3"/>
          <p:cNvSpPr>
            <a:spLocks noGrp="1"/>
          </p:cNvSpPr>
          <p:nvPr>
            <p:ph sz="quarter" idx="14"/>
          </p:nvPr>
        </p:nvSpPr>
        <p:spPr>
          <a:xfrm>
            <a:off x="3657600" y="1219200"/>
            <a:ext cx="5334000" cy="5486400"/>
          </a:xfrm>
        </p:spPr>
        <p:style>
          <a:lnRef idx="2">
            <a:schemeClr val="accent6"/>
          </a:lnRef>
          <a:fillRef idx="1">
            <a:schemeClr val="lt1"/>
          </a:fillRef>
          <a:effectRef idx="0">
            <a:schemeClr val="accent6"/>
          </a:effectRef>
          <a:fontRef idx="minor">
            <a:schemeClr val="dk1"/>
          </a:fontRef>
        </p:style>
        <p:txBody>
          <a:bodyPr/>
          <a:lstStyle/>
          <a:p>
            <a:pPr marL="45720" indent="0" algn="ctr">
              <a:buNone/>
            </a:pPr>
            <a:r>
              <a:rPr lang="mn-MN" dirty="0" smtClean="0">
                <a:latin typeface="Arial" pitchFamily="34" charset="0"/>
                <a:cs typeface="Arial" pitchFamily="34" charset="0"/>
              </a:rPr>
              <a:t>9/ Гучин гуравдугаар зүйлийн 4 дэх хэсэг:</a:t>
            </a:r>
          </a:p>
          <a:p>
            <a:pPr marL="45720" indent="0" algn="just">
              <a:buNone/>
            </a:pPr>
            <a:r>
              <a:rPr lang="mn-MN" i="1" dirty="0" smtClean="0">
                <a:latin typeface="Arial" pitchFamily="34" charset="0"/>
                <a:cs typeface="Arial" pitchFamily="34" charset="0"/>
              </a:rPr>
              <a:t>“</a:t>
            </a:r>
            <a:r>
              <a:rPr lang="mn-MN" sz="2800" i="1" dirty="0" smtClean="0">
                <a:latin typeface="Arial" pitchFamily="34" charset="0"/>
                <a:cs typeface="Arial" pitchFamily="34" charset="0"/>
              </a:rPr>
              <a:t>4</a:t>
            </a:r>
            <a:r>
              <a:rPr lang="mn-MN" sz="2800" i="1" dirty="0">
                <a:latin typeface="Arial" pitchFamily="34" charset="0"/>
                <a:cs typeface="Arial" pitchFamily="34" charset="0"/>
              </a:rPr>
              <a:t>. Ерөнхийлөгчид тодорхой бүрэн эрхийг зөвхөн энэ зүйлд заасан хүрээнд хуулиар олгож болно</a:t>
            </a:r>
            <a:r>
              <a:rPr lang="mn-MN" sz="2800" i="1" dirty="0" smtClean="0">
                <a:latin typeface="Arial" pitchFamily="34" charset="0"/>
                <a:cs typeface="Arial" pitchFamily="34" charset="0"/>
              </a:rPr>
              <a:t>.”</a:t>
            </a:r>
            <a:endParaRPr lang="mn-MN" sz="2800" dirty="0">
              <a:latin typeface="Arial" pitchFamily="34" charset="0"/>
              <a:cs typeface="Arial" pitchFamily="34" charset="0"/>
            </a:endParaRPr>
          </a:p>
          <a:p>
            <a:pPr marL="45720" indent="0" algn="just">
              <a:buNone/>
            </a:pPr>
            <a:r>
              <a:rPr lang="mn-MN" i="1" dirty="0">
                <a:latin typeface="Arial" pitchFamily="34" charset="0"/>
                <a:cs typeface="Arial" pitchFamily="34" charset="0"/>
              </a:rPr>
              <a:t>/</a:t>
            </a:r>
            <a:r>
              <a:rPr lang="mn-MN" sz="1800" i="1" dirty="0">
                <a:latin typeface="Arial" pitchFamily="34" charset="0"/>
                <a:cs typeface="Arial" pitchFamily="34" charset="0"/>
              </a:rPr>
              <a:t>Энэ хэсгийг 2019 оны 11 дүгээр сарын 14-ний </a:t>
            </a:r>
            <a:r>
              <a:rPr lang="mn-MN" sz="1800" i="1" dirty="0">
                <a:latin typeface="Arial" pitchFamily="34" charset="0"/>
                <a:cs typeface="Arial" pitchFamily="34" charset="0"/>
              </a:rPr>
              <a:t>өдөр баталсан Монгол Улсын Үндсэн хуульд оруулсан нэмэлт, өөрчлөлтөөр</a:t>
            </a:r>
            <a:r>
              <a:rPr lang="mn-MN" sz="1800" i="1" dirty="0">
                <a:latin typeface="Arial" pitchFamily="34" charset="0"/>
                <a:cs typeface="Arial" pitchFamily="34" charset="0"/>
              </a:rPr>
              <a:t> өөрчлөн найруулсан бөгөөд 2020 оны 05 дугаар сарын 25-ны өдрийн 12 цагаас эхлэн дагаж мөрдөнө./</a:t>
            </a:r>
            <a:endParaRPr lang="mn-MN" sz="1800" dirty="0">
              <a:latin typeface="Arial" pitchFamily="34" charset="0"/>
              <a:cs typeface="Arial" pitchFamily="34" charset="0"/>
            </a:endParaRPr>
          </a:p>
          <a:p>
            <a:pPr algn="just"/>
            <a:endParaRPr lang="en-US" dirty="0">
              <a:latin typeface="Arial" pitchFamily="34" charset="0"/>
              <a:cs typeface="Arial" pitchFamily="34" charset="0"/>
            </a:endParaRPr>
          </a:p>
        </p:txBody>
      </p:sp>
    </p:spTree>
    <p:extLst>
      <p:ext uri="{BB962C8B-B14F-4D97-AF65-F5344CB8AC3E}">
        <p14:creationId xmlns:p14="http://schemas.microsoft.com/office/powerpoint/2010/main" val="29117797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763000" cy="914400"/>
          </a:xfrm>
        </p:spPr>
        <p:style>
          <a:lnRef idx="1">
            <a:schemeClr val="accent5"/>
          </a:lnRef>
          <a:fillRef idx="2">
            <a:schemeClr val="accent5"/>
          </a:fillRef>
          <a:effectRef idx="1">
            <a:schemeClr val="accent5"/>
          </a:effectRef>
          <a:fontRef idx="minor">
            <a:schemeClr val="dk1"/>
          </a:fontRef>
        </p:style>
        <p:txBody>
          <a:bodyPr/>
          <a:lstStyle/>
          <a:p>
            <a:pPr algn="ctr"/>
            <a:r>
              <a:rPr lang="mn-MN" sz="2400" dirty="0">
                <a:latin typeface="Arial" pitchFamily="34" charset="0"/>
                <a:cs typeface="Arial" pitchFamily="34" charset="0"/>
              </a:rPr>
              <a:t>МОНГОЛ УЛСЫН ҮНДСЭН ХУУЛЬД ОРУУЛСАН </a:t>
            </a:r>
            <a:br>
              <a:rPr lang="mn-MN" sz="2400" dirty="0">
                <a:latin typeface="Arial" pitchFamily="34" charset="0"/>
                <a:cs typeface="Arial" pitchFamily="34" charset="0"/>
              </a:rPr>
            </a:br>
            <a:r>
              <a:rPr lang="mn-MN" sz="2400" dirty="0">
                <a:latin typeface="Arial" pitchFamily="34" charset="0"/>
                <a:cs typeface="Arial" pitchFamily="34" charset="0"/>
              </a:rPr>
              <a:t>НЭМЭЛТ, ӨӨРЧЛӨЛТ</a:t>
            </a:r>
            <a:endParaRPr lang="en-US" sz="2400" dirty="0"/>
          </a:p>
        </p:txBody>
      </p:sp>
      <p:pic>
        <p:nvPicPr>
          <p:cNvPr id="5" name="Content Placeholder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268059" y="1143000"/>
            <a:ext cx="3267531" cy="5486400"/>
          </a:xfrm>
        </p:spPr>
      </p:pic>
      <p:sp>
        <p:nvSpPr>
          <p:cNvPr id="4" name="Content Placeholder 3"/>
          <p:cNvSpPr>
            <a:spLocks noGrp="1"/>
          </p:cNvSpPr>
          <p:nvPr>
            <p:ph sz="quarter" idx="14"/>
          </p:nvPr>
        </p:nvSpPr>
        <p:spPr>
          <a:xfrm>
            <a:off x="3657600" y="1219200"/>
            <a:ext cx="5334000" cy="5410200"/>
          </a:xfrm>
        </p:spPr>
        <p:style>
          <a:lnRef idx="2">
            <a:schemeClr val="accent6"/>
          </a:lnRef>
          <a:fillRef idx="1">
            <a:schemeClr val="lt1"/>
          </a:fillRef>
          <a:effectRef idx="0">
            <a:schemeClr val="accent6"/>
          </a:effectRef>
          <a:fontRef idx="minor">
            <a:schemeClr val="dk1"/>
          </a:fontRef>
        </p:style>
        <p:txBody>
          <a:bodyPr>
            <a:normAutofit fontScale="25000" lnSpcReduction="20000"/>
          </a:bodyPr>
          <a:lstStyle/>
          <a:p>
            <a:pPr marL="45720" indent="0" algn="ctr">
              <a:buNone/>
            </a:pPr>
            <a:r>
              <a:rPr lang="mn-MN" sz="6000" dirty="0" smtClean="0">
                <a:latin typeface="Arial" pitchFamily="34" charset="0"/>
                <a:cs typeface="Arial" pitchFamily="34" charset="0"/>
              </a:rPr>
              <a:t>10/ Гучин есдүгээр зүйл:</a:t>
            </a:r>
          </a:p>
          <a:p>
            <a:pPr marL="45720" indent="0" algn="just">
              <a:buNone/>
            </a:pPr>
            <a:r>
              <a:rPr lang="mn-MN" sz="6000" dirty="0" smtClean="0">
                <a:latin typeface="Arial" pitchFamily="34" charset="0"/>
                <a:cs typeface="Arial" pitchFamily="34" charset="0"/>
              </a:rPr>
              <a:t>1. Засгийн </a:t>
            </a:r>
            <a:r>
              <a:rPr lang="mn-MN" sz="6000" dirty="0">
                <a:latin typeface="Arial" pitchFamily="34" charset="0"/>
                <a:cs typeface="Arial" pitchFamily="34" charset="0"/>
              </a:rPr>
              <a:t>газар Ерөнхий сайд, гишүүдээс </a:t>
            </a:r>
            <a:r>
              <a:rPr lang="mn-MN" sz="6000" dirty="0" smtClean="0">
                <a:latin typeface="Arial" pitchFamily="34" charset="0"/>
                <a:cs typeface="Arial" pitchFamily="34" charset="0"/>
              </a:rPr>
              <a:t>бүрдэнэ. Ерөнхий сайд болон  </a:t>
            </a:r>
            <a:r>
              <a:rPr lang="mn-MN" sz="6000" dirty="0">
                <a:latin typeface="Arial" pitchFamily="34" charset="0"/>
                <a:cs typeface="Arial" pitchFamily="34" charset="0"/>
              </a:rPr>
              <a:t>Засгийн газрын </a:t>
            </a:r>
            <a:r>
              <a:rPr lang="mn-MN" sz="6000" dirty="0" smtClean="0">
                <a:latin typeface="Arial" pitchFamily="34" charset="0"/>
                <a:cs typeface="Arial" pitchFamily="34" charset="0"/>
              </a:rPr>
              <a:t>дөрвөөс илүүгүй гишүүн Улсын Их Хурлын гишүүний албан тушаалыг хавсарч болно. </a:t>
            </a:r>
          </a:p>
          <a:p>
            <a:pPr marL="45720" indent="0" algn="just">
              <a:buNone/>
            </a:pPr>
            <a:r>
              <a:rPr lang="mn-MN" sz="6000" dirty="0" smtClean="0">
                <a:latin typeface="Arial" pitchFamily="34" charset="0"/>
                <a:cs typeface="Arial" pitchFamily="34" charset="0"/>
              </a:rPr>
              <a:t>2. Улсын Их </a:t>
            </a:r>
            <a:r>
              <a:rPr lang="mn-MN" sz="6000" dirty="0">
                <a:latin typeface="Arial" pitchFamily="34" charset="0"/>
                <a:cs typeface="Arial" pitchFamily="34" charset="0"/>
              </a:rPr>
              <a:t>Хуралд </a:t>
            </a:r>
            <a:r>
              <a:rPr lang="mn-MN" sz="6000" dirty="0" smtClean="0">
                <a:latin typeface="Arial" pitchFamily="34" charset="0"/>
                <a:cs typeface="Arial" pitchFamily="34" charset="0"/>
              </a:rPr>
              <a:t>олонхи суудал авсан нам, эвслээс нэр дэвшүүлсэн хүнийг</a:t>
            </a:r>
            <a:r>
              <a:rPr lang="en-US" sz="6000" dirty="0" smtClean="0">
                <a:latin typeface="Arial" pitchFamily="34" charset="0"/>
                <a:cs typeface="Arial" pitchFamily="34" charset="0"/>
              </a:rPr>
              <a:t>;</a:t>
            </a:r>
            <a:r>
              <a:rPr lang="mn-MN" sz="6000" dirty="0" smtClean="0">
                <a:latin typeface="Arial" pitchFamily="34" charset="0"/>
                <a:cs typeface="Arial" pitchFamily="34" charset="0"/>
              </a:rPr>
              <a:t> аль ч нам, эвсэл олонхийн суудал аваагүй бол хамгийн олон суудал авсан нам, эвсэл бусад нам, эвсэлтэй зөвшилцөн олонхийг бүрдүүлж нэр дэвшүүлсэн хүнийг</a:t>
            </a:r>
            <a:r>
              <a:rPr lang="en-US" sz="6000" dirty="0" smtClean="0">
                <a:latin typeface="Arial" pitchFamily="34" charset="0"/>
                <a:cs typeface="Arial" pitchFamily="34" charset="0"/>
              </a:rPr>
              <a:t>;</a:t>
            </a:r>
            <a:r>
              <a:rPr lang="mn-MN" sz="6000" dirty="0" smtClean="0">
                <a:latin typeface="Arial" pitchFamily="34" charset="0"/>
                <a:cs typeface="Arial" pitchFamily="34" charset="0"/>
              </a:rPr>
              <a:t> бусад тохиолдолд Улсын их Хуралд суудал авсан нам, эвсэл зөвшилцөн олонхийг бүрдүүлж нэр дэвшүүлсэн хүнийг Ерөнхий сайдаар томилох саналыг Ерөнхийлөгч тав хоногийн дотор Улсын Их Хуралд оруулна.</a:t>
            </a:r>
          </a:p>
          <a:p>
            <a:pPr marL="45720" indent="0" algn="just">
              <a:buNone/>
            </a:pPr>
            <a:r>
              <a:rPr lang="mn-MN" sz="6000" dirty="0" smtClean="0">
                <a:latin typeface="Arial" pitchFamily="34" charset="0"/>
                <a:cs typeface="Arial" pitchFamily="34" charset="0"/>
              </a:rPr>
              <a:t>3. Монгол Улсын Ерөнхий сайд Засгийн газрын бүтэц, бүрэлдэхүүн, түүнд өөрчлөлт оруулах тухай хуулийн төслийг Ерөнхийлөгчтэй зөвшилцөн Улсын Их Хуралд өргөн мэдүүлнэ. Ерөнхий сайд энэ асуудлыг Ерөнхийлөгчтэй долоо хоногийн дотор зөвшилцөн чадаагүй бол Улсын Их Хуралд өөрөө өргөн мэдүүлнэ. </a:t>
            </a:r>
          </a:p>
          <a:p>
            <a:pPr marL="45720" indent="0" algn="just">
              <a:buNone/>
            </a:pPr>
            <a:r>
              <a:rPr lang="mn-MN" sz="6000" dirty="0" smtClean="0">
                <a:latin typeface="Arial" pitchFamily="34" charset="0"/>
                <a:cs typeface="Arial" pitchFamily="34" charset="0"/>
              </a:rPr>
              <a:t>4. Засгийн газрын гишүүнийг Улсын Их Хурал, Ерөнхийлөгчид танилцуулснаар Ерөнхий сайд томилж, чөлөөлж, огцруулна. Засгийн газрын гишүүн Улсын Их хуралд тангараг өргөнө.  </a:t>
            </a:r>
          </a:p>
          <a:p>
            <a:pPr marL="45720" indent="0">
              <a:buNone/>
            </a:pPr>
            <a:r>
              <a:rPr lang="mn-MN" dirty="0" smtClean="0"/>
              <a:t> </a:t>
            </a:r>
          </a:p>
        </p:txBody>
      </p:sp>
    </p:spTree>
    <p:extLst>
      <p:ext uri="{BB962C8B-B14F-4D97-AF65-F5344CB8AC3E}">
        <p14:creationId xmlns:p14="http://schemas.microsoft.com/office/powerpoint/2010/main" val="42673526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763000" cy="838200"/>
          </a:xfrm>
        </p:spPr>
        <p:style>
          <a:lnRef idx="1">
            <a:schemeClr val="accent5"/>
          </a:lnRef>
          <a:fillRef idx="2">
            <a:schemeClr val="accent5"/>
          </a:fillRef>
          <a:effectRef idx="1">
            <a:schemeClr val="accent5"/>
          </a:effectRef>
          <a:fontRef idx="minor">
            <a:schemeClr val="dk1"/>
          </a:fontRef>
        </p:style>
        <p:txBody>
          <a:bodyPr/>
          <a:lstStyle/>
          <a:p>
            <a:pPr algn="ctr"/>
            <a:r>
              <a:rPr lang="mn-MN" sz="2400" dirty="0">
                <a:latin typeface="Arial" pitchFamily="34" charset="0"/>
                <a:cs typeface="Arial" pitchFamily="34" charset="0"/>
              </a:rPr>
              <a:t>МОНГОЛ УЛСЫН ҮНДСЭН ХУУЛЬД ОРУУЛСАН </a:t>
            </a:r>
            <a:br>
              <a:rPr lang="mn-MN" sz="2400" dirty="0">
                <a:latin typeface="Arial" pitchFamily="34" charset="0"/>
                <a:cs typeface="Arial" pitchFamily="34" charset="0"/>
              </a:rPr>
            </a:br>
            <a:r>
              <a:rPr lang="mn-MN" sz="2400" dirty="0">
                <a:latin typeface="Arial" pitchFamily="34" charset="0"/>
                <a:cs typeface="Arial" pitchFamily="34" charset="0"/>
              </a:rPr>
              <a:t>НЭМЭЛТ, ӨӨРЧЛӨЛТ</a:t>
            </a:r>
            <a:endParaRPr lang="en-US" sz="2400" dirty="0"/>
          </a:p>
        </p:txBody>
      </p:sp>
      <p:pic>
        <p:nvPicPr>
          <p:cNvPr id="5" name="Content Placeholder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268059" y="1143000"/>
            <a:ext cx="3267531" cy="5486400"/>
          </a:xfrm>
        </p:spPr>
      </p:pic>
      <p:sp>
        <p:nvSpPr>
          <p:cNvPr id="4" name="Content Placeholder 3"/>
          <p:cNvSpPr>
            <a:spLocks noGrp="1"/>
          </p:cNvSpPr>
          <p:nvPr>
            <p:ph sz="quarter" idx="14"/>
          </p:nvPr>
        </p:nvSpPr>
        <p:spPr>
          <a:xfrm>
            <a:off x="3810000" y="1219200"/>
            <a:ext cx="5105400" cy="5410200"/>
          </a:xfrm>
        </p:spPr>
        <p:style>
          <a:lnRef idx="2">
            <a:schemeClr val="accent6"/>
          </a:lnRef>
          <a:fillRef idx="1">
            <a:schemeClr val="lt1"/>
          </a:fillRef>
          <a:effectRef idx="0">
            <a:schemeClr val="accent6"/>
          </a:effectRef>
          <a:fontRef idx="minor">
            <a:schemeClr val="dk1"/>
          </a:fontRef>
        </p:style>
        <p:txBody>
          <a:bodyPr>
            <a:normAutofit fontScale="92500" lnSpcReduction="20000"/>
          </a:bodyPr>
          <a:lstStyle/>
          <a:p>
            <a:pPr marL="45720" indent="0" algn="ctr">
              <a:buNone/>
            </a:pPr>
            <a:r>
              <a:rPr lang="mn-MN" dirty="0" smtClean="0">
                <a:latin typeface="Arial" pitchFamily="34" charset="0"/>
                <a:cs typeface="Arial" pitchFamily="34" charset="0"/>
              </a:rPr>
              <a:t>11/ Дөчин гуравдугаар зүйл:</a:t>
            </a:r>
          </a:p>
          <a:p>
            <a:pPr marL="45720" indent="0" algn="just">
              <a:buNone/>
            </a:pPr>
            <a:r>
              <a:rPr lang="mn-MN" i="1" dirty="0" smtClean="0">
                <a:latin typeface="Arial" pitchFamily="34" charset="0"/>
                <a:cs typeface="Arial" pitchFamily="34" charset="0"/>
              </a:rPr>
              <a:t>“</a:t>
            </a:r>
            <a:r>
              <a:rPr lang="mn-MN" dirty="0" smtClean="0">
                <a:latin typeface="Arial" pitchFamily="34" charset="0"/>
                <a:cs typeface="Arial" pitchFamily="34" charset="0"/>
              </a:rPr>
              <a:t>1</a:t>
            </a:r>
            <a:r>
              <a:rPr lang="mn-MN" dirty="0">
                <a:latin typeface="Arial" pitchFamily="34" charset="0"/>
                <a:cs typeface="Arial" pitchFamily="34" charset="0"/>
              </a:rPr>
              <a:t>. Улсын Их Хурлын гишүүдийн дөрөвний нэгээс доошгүй нь Ерөнхий сайдыг огцруулах саналыг албан ёсоор тавибал Улсын Их Хурал гурав хоногийн дараа хэлэлцэж эхлэн арав хоногийн дотор шийдвэрлэнэ. Улсын Их Хурлын нийт гишүүний олонхи уг саналыг дэмжсэн бол Ерөнхий сайдыг огцруулах тухай Улсын Их Хурлын тогтоол баталсанд тооцож, шинэ Ерөнхий сайдыг гуч хоногийн дотор томилно.</a:t>
            </a:r>
          </a:p>
          <a:p>
            <a:pPr marL="45720" indent="0" algn="just">
              <a:buNone/>
            </a:pPr>
            <a:r>
              <a:rPr lang="mn-MN" dirty="0" smtClean="0">
                <a:latin typeface="Arial" pitchFamily="34" charset="0"/>
                <a:cs typeface="Arial" pitchFamily="34" charset="0"/>
              </a:rPr>
              <a:t>2</a:t>
            </a:r>
            <a:r>
              <a:rPr lang="mn-MN" dirty="0">
                <a:latin typeface="Arial" pitchFamily="34" charset="0"/>
                <a:cs typeface="Arial" pitchFamily="34" charset="0"/>
              </a:rPr>
              <a:t>. Ерөнхий сайд огцорвол Засгийн газар бүрэлдэхүүнээрээ огцорно</a:t>
            </a:r>
            <a:r>
              <a:rPr lang="mn-MN" dirty="0" smtClean="0">
                <a:latin typeface="Arial" pitchFamily="34" charset="0"/>
                <a:cs typeface="Arial" pitchFamily="34" charset="0"/>
              </a:rPr>
              <a:t>.”</a:t>
            </a:r>
            <a:endParaRPr lang="mn-MN" dirty="0">
              <a:latin typeface="Arial" pitchFamily="34" charset="0"/>
              <a:cs typeface="Arial" pitchFamily="34" charset="0"/>
            </a:endParaRPr>
          </a:p>
          <a:p>
            <a:pPr marL="45720" indent="0" algn="just">
              <a:buNone/>
            </a:pPr>
            <a:r>
              <a:rPr lang="mn-MN" i="1" dirty="0">
                <a:latin typeface="Arial" pitchFamily="34" charset="0"/>
                <a:cs typeface="Arial" pitchFamily="34" charset="0"/>
              </a:rPr>
              <a:t>/</a:t>
            </a:r>
            <a:r>
              <a:rPr lang="mn-MN" sz="1900" i="1" dirty="0">
                <a:latin typeface="Arial" pitchFamily="34" charset="0"/>
                <a:cs typeface="Arial" pitchFamily="34" charset="0"/>
              </a:rPr>
              <a:t>Энэ зүйлийг 2019 оны 11 дүгээр сарын 14-ний өдөр баталсан Монгол Улсын Үндсэн хуульд оруулсан нэмэлт, өөрчлөлтөөр өөрчлөн найруулсан бөгөөд 2020 оны 05 дугаар сарын 25-ны өдрийн 12 цагаас эхлэн дагаж мөрдөнө./</a:t>
            </a:r>
            <a:endParaRPr lang="mn-MN" sz="1900" dirty="0">
              <a:latin typeface="Arial" pitchFamily="34" charset="0"/>
              <a:cs typeface="Arial" pitchFamily="34" charset="0"/>
            </a:endParaRPr>
          </a:p>
          <a:p>
            <a:pPr marL="45720" indent="0" algn="just">
              <a:buNone/>
            </a:pPr>
            <a:endParaRPr lang="en-US" dirty="0"/>
          </a:p>
        </p:txBody>
      </p:sp>
    </p:spTree>
    <p:extLst>
      <p:ext uri="{BB962C8B-B14F-4D97-AF65-F5344CB8AC3E}">
        <p14:creationId xmlns:p14="http://schemas.microsoft.com/office/powerpoint/2010/main" val="42039808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914400"/>
          </a:xfrm>
        </p:spPr>
        <p:style>
          <a:lnRef idx="1">
            <a:schemeClr val="accent5"/>
          </a:lnRef>
          <a:fillRef idx="2">
            <a:schemeClr val="accent5"/>
          </a:fillRef>
          <a:effectRef idx="1">
            <a:schemeClr val="accent5"/>
          </a:effectRef>
          <a:fontRef idx="minor">
            <a:schemeClr val="dk1"/>
          </a:fontRef>
        </p:style>
        <p:txBody>
          <a:bodyPr/>
          <a:lstStyle/>
          <a:p>
            <a:pPr algn="ctr"/>
            <a:r>
              <a:rPr lang="mn-MN" sz="2400" dirty="0">
                <a:latin typeface="Arial" pitchFamily="34" charset="0"/>
                <a:cs typeface="Arial" pitchFamily="34" charset="0"/>
              </a:rPr>
              <a:t>МОНГОЛ УЛСЫН ҮНДСЭН ХУУЛЬД ОРУУЛСАН </a:t>
            </a:r>
            <a:br>
              <a:rPr lang="mn-MN" sz="2400" dirty="0">
                <a:latin typeface="Arial" pitchFamily="34" charset="0"/>
                <a:cs typeface="Arial" pitchFamily="34" charset="0"/>
              </a:rPr>
            </a:br>
            <a:r>
              <a:rPr lang="mn-MN" sz="2400" dirty="0">
                <a:latin typeface="Arial" pitchFamily="34" charset="0"/>
                <a:cs typeface="Arial" pitchFamily="34" charset="0"/>
              </a:rPr>
              <a:t>НЭМЭЛТ, ӨӨРЧЛӨЛТ</a:t>
            </a:r>
            <a:endParaRPr lang="en-US" sz="2400" dirty="0"/>
          </a:p>
        </p:txBody>
      </p:sp>
      <p:pic>
        <p:nvPicPr>
          <p:cNvPr id="5" name="Content Placeholder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91859" y="1371600"/>
            <a:ext cx="3267531" cy="5096203"/>
          </a:xfrm>
        </p:spPr>
      </p:pic>
      <p:sp>
        <p:nvSpPr>
          <p:cNvPr id="4" name="Content Placeholder 3"/>
          <p:cNvSpPr>
            <a:spLocks noGrp="1"/>
          </p:cNvSpPr>
          <p:nvPr>
            <p:ph sz="quarter" idx="14"/>
          </p:nvPr>
        </p:nvSpPr>
        <p:spPr>
          <a:xfrm>
            <a:off x="3657600" y="1371600"/>
            <a:ext cx="5257800" cy="5410200"/>
          </a:xfrm>
        </p:spPr>
        <p:style>
          <a:lnRef idx="2">
            <a:schemeClr val="accent6"/>
          </a:lnRef>
          <a:fillRef idx="1">
            <a:schemeClr val="lt1"/>
          </a:fillRef>
          <a:effectRef idx="0">
            <a:schemeClr val="accent6"/>
          </a:effectRef>
          <a:fontRef idx="minor">
            <a:schemeClr val="dk1"/>
          </a:fontRef>
        </p:style>
        <p:txBody>
          <a:bodyPr>
            <a:normAutofit fontScale="92500" lnSpcReduction="20000"/>
          </a:bodyPr>
          <a:lstStyle/>
          <a:p>
            <a:pPr marL="45720" indent="0" algn="ctr">
              <a:buNone/>
            </a:pPr>
            <a:r>
              <a:rPr lang="mn-MN" dirty="0" smtClean="0">
                <a:latin typeface="Arial" pitchFamily="34" charset="0"/>
                <a:cs typeface="Arial" pitchFamily="34" charset="0"/>
              </a:rPr>
              <a:t>12/ Дөчин дөрөвдүгээр зүйл:</a:t>
            </a:r>
          </a:p>
          <a:p>
            <a:pPr marL="45720" indent="0" algn="just">
              <a:buNone/>
            </a:pPr>
            <a:r>
              <a:rPr lang="mn-MN" i="1" dirty="0" smtClean="0">
                <a:latin typeface="Arial" pitchFamily="34" charset="0"/>
                <a:cs typeface="Arial" pitchFamily="34" charset="0"/>
              </a:rPr>
              <a:t>“1</a:t>
            </a:r>
            <a:r>
              <a:rPr lang="mn-MN" i="1" dirty="0">
                <a:latin typeface="Arial" pitchFamily="34" charset="0"/>
                <a:cs typeface="Arial" pitchFamily="34" charset="0"/>
              </a:rPr>
              <a:t>. Ерөнхий сайд улсын төсвийн болон бодлогын тодорхой асуудлаар өөрт нь итгэл хүлээлгэх тогтоолын төслийг оруулбал Улсын Их Хурал гурав хоногийн дараа хэлэлцэж эхлэн арав хоногийн дотор Улсын Их Хурлын нийт гишүүний олонхийн саналаар шийдвэрлэнэ.</a:t>
            </a:r>
            <a:endParaRPr lang="mn-MN" dirty="0">
              <a:latin typeface="Arial" pitchFamily="34" charset="0"/>
              <a:cs typeface="Arial" pitchFamily="34" charset="0"/>
            </a:endParaRPr>
          </a:p>
          <a:p>
            <a:pPr marL="45720" indent="0" algn="just">
              <a:buNone/>
            </a:pPr>
            <a:r>
              <a:rPr lang="mn-MN" i="1" dirty="0">
                <a:latin typeface="Arial" pitchFamily="34" charset="0"/>
                <a:cs typeface="Arial" pitchFamily="34" charset="0"/>
              </a:rPr>
              <a:t>2. Улсын Их Хурал тогтоолыг баталсан бол Ерөнхий сайдад итгэл үзүүлж, тухайн асуудлыг дэмжсэнд тооцно. Тогтоолыг батлаагүй бол Ерөнхий сайдыг огцорсонд тооцож, шинэ Ерөнхий сайдыг гуч хоногийн дотор томилно</a:t>
            </a:r>
            <a:r>
              <a:rPr lang="mn-MN" i="1" dirty="0" smtClean="0">
                <a:latin typeface="Arial" pitchFamily="34" charset="0"/>
                <a:cs typeface="Arial" pitchFamily="34" charset="0"/>
              </a:rPr>
              <a:t>.”</a:t>
            </a:r>
            <a:endParaRPr lang="mn-MN" dirty="0">
              <a:latin typeface="Arial" pitchFamily="34" charset="0"/>
              <a:cs typeface="Arial" pitchFamily="34" charset="0"/>
            </a:endParaRPr>
          </a:p>
          <a:p>
            <a:pPr marL="45720" indent="0" algn="just">
              <a:buNone/>
            </a:pPr>
            <a:r>
              <a:rPr lang="mn-MN" i="1" dirty="0">
                <a:latin typeface="Arial" pitchFamily="34" charset="0"/>
                <a:cs typeface="Arial" pitchFamily="34" charset="0"/>
              </a:rPr>
              <a:t>/</a:t>
            </a:r>
            <a:r>
              <a:rPr lang="mn-MN" sz="1900" i="1" dirty="0">
                <a:latin typeface="Arial" pitchFamily="34" charset="0"/>
                <a:cs typeface="Arial" pitchFamily="34" charset="0"/>
              </a:rPr>
              <a:t>Энэ зүйлийг 2019 оны 11 дүгээр сарын 14-ний өдөр баталсан Монгол Улсын Үндсэн хуульд оруулсан нэмэлт, өөрчлөлтөөр өөрчлөн найруулсан бөгөөд 2020 оны 05 дугаар сарын 25-ны өдрийн 12 цагаас эхлэн дагаж мөрдөнө</a:t>
            </a:r>
            <a:r>
              <a:rPr lang="mn-MN" i="1" dirty="0">
                <a:latin typeface="Arial" pitchFamily="34" charset="0"/>
                <a:cs typeface="Arial" pitchFamily="34" charset="0"/>
              </a:rPr>
              <a:t>./</a:t>
            </a:r>
            <a:endParaRPr lang="mn-MN" dirty="0">
              <a:latin typeface="Arial" pitchFamily="34" charset="0"/>
              <a:cs typeface="Arial" pitchFamily="34" charset="0"/>
            </a:endParaRPr>
          </a:p>
          <a:p>
            <a:pPr marL="45720" indent="0" algn="just">
              <a:buNone/>
            </a:pPr>
            <a:endParaRPr lang="en-US" dirty="0"/>
          </a:p>
        </p:txBody>
      </p:sp>
    </p:spTree>
    <p:extLst>
      <p:ext uri="{BB962C8B-B14F-4D97-AF65-F5344CB8AC3E}">
        <p14:creationId xmlns:p14="http://schemas.microsoft.com/office/powerpoint/2010/main" val="34129408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838200"/>
          </a:xfrm>
        </p:spPr>
        <p:style>
          <a:lnRef idx="1">
            <a:schemeClr val="accent5"/>
          </a:lnRef>
          <a:fillRef idx="2">
            <a:schemeClr val="accent5"/>
          </a:fillRef>
          <a:effectRef idx="1">
            <a:schemeClr val="accent5"/>
          </a:effectRef>
          <a:fontRef idx="minor">
            <a:schemeClr val="dk1"/>
          </a:fontRef>
        </p:style>
        <p:txBody>
          <a:bodyPr/>
          <a:lstStyle/>
          <a:p>
            <a:pPr algn="ctr"/>
            <a:r>
              <a:rPr lang="mn-MN" sz="2400" dirty="0">
                <a:latin typeface="Arial" pitchFamily="34" charset="0"/>
                <a:cs typeface="Arial" pitchFamily="34" charset="0"/>
              </a:rPr>
              <a:t>МОНГОЛ УЛСЫН ҮНДСЭН ХУУЛЬД ОРУУЛСАН </a:t>
            </a:r>
            <a:br>
              <a:rPr lang="mn-MN" sz="2400" dirty="0">
                <a:latin typeface="Arial" pitchFamily="34" charset="0"/>
                <a:cs typeface="Arial" pitchFamily="34" charset="0"/>
              </a:rPr>
            </a:br>
            <a:r>
              <a:rPr lang="mn-MN" sz="2400" dirty="0">
                <a:latin typeface="Arial" pitchFamily="34" charset="0"/>
                <a:cs typeface="Arial" pitchFamily="34" charset="0"/>
              </a:rPr>
              <a:t>НЭМЭЛТ, ӨӨРЧЛӨЛТ</a:t>
            </a:r>
            <a:endParaRPr lang="en-US" sz="2400" dirty="0"/>
          </a:p>
        </p:txBody>
      </p:sp>
      <p:pic>
        <p:nvPicPr>
          <p:cNvPr id="5" name="Content Placeholder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91859" y="1143000"/>
            <a:ext cx="3267531" cy="5486400"/>
          </a:xfrm>
        </p:spPr>
      </p:pic>
      <p:sp>
        <p:nvSpPr>
          <p:cNvPr id="4" name="Content Placeholder 3"/>
          <p:cNvSpPr>
            <a:spLocks noGrp="1"/>
          </p:cNvSpPr>
          <p:nvPr>
            <p:ph sz="quarter" idx="14"/>
          </p:nvPr>
        </p:nvSpPr>
        <p:spPr>
          <a:xfrm>
            <a:off x="3581400" y="1143000"/>
            <a:ext cx="5334000" cy="5486400"/>
          </a:xfrm>
        </p:spPr>
        <p:style>
          <a:lnRef idx="2">
            <a:schemeClr val="accent6"/>
          </a:lnRef>
          <a:fillRef idx="1">
            <a:schemeClr val="lt1"/>
          </a:fillRef>
          <a:effectRef idx="0">
            <a:schemeClr val="accent6"/>
          </a:effectRef>
          <a:fontRef idx="minor">
            <a:schemeClr val="dk1"/>
          </a:fontRef>
        </p:style>
        <p:txBody>
          <a:bodyPr>
            <a:normAutofit fontScale="92500"/>
          </a:bodyPr>
          <a:lstStyle/>
          <a:p>
            <a:pPr marL="45720" indent="0" algn="ctr">
              <a:buNone/>
            </a:pPr>
            <a:r>
              <a:rPr lang="mn-MN" dirty="0" smtClean="0">
                <a:latin typeface="Arial" pitchFamily="34" charset="0"/>
                <a:cs typeface="Arial" pitchFamily="34" charset="0"/>
              </a:rPr>
              <a:t>13/ Дөчин наймдугаар зүйлийн 1 дэх хэсэг:</a:t>
            </a:r>
          </a:p>
          <a:p>
            <a:pPr marL="45720" indent="0" algn="just">
              <a:buNone/>
            </a:pPr>
            <a:r>
              <a:rPr lang="mn-MN" i="1" dirty="0" smtClean="0">
                <a:latin typeface="Arial" pitchFamily="34" charset="0"/>
                <a:cs typeface="Arial" pitchFamily="34" charset="0"/>
              </a:rPr>
              <a:t>“1</a:t>
            </a:r>
            <a:r>
              <a:rPr lang="mn-MN" i="1" dirty="0">
                <a:latin typeface="Arial" pitchFamily="34" charset="0"/>
                <a:cs typeface="Arial" pitchFamily="34" charset="0"/>
              </a:rPr>
              <a:t>. Шүүхийн үндсэн тогтолцоо Улсын дээд шүүх, аймаг, нийслэлийн шүүх, сум буюу сум дундын, дүүргийн шүүхээс бүрдэх бөгөөд шүүхийг тойргийн зарчмаар байгуулж болно. Шүүхийг эрүү, иргэн, захиргааны зэрэг шүүн таслах ажлын төрлөөр дагнан байгуулж болно. Дагнасан шүүхийн үйл ажиллагаа, шийдвэр нь Улсын дээд шүүхийн хяналтаас гадуур байж үл болно</a:t>
            </a:r>
            <a:r>
              <a:rPr lang="mn-MN" i="1" dirty="0" smtClean="0">
                <a:latin typeface="Arial" pitchFamily="34" charset="0"/>
                <a:cs typeface="Arial" pitchFamily="34" charset="0"/>
              </a:rPr>
              <a:t>.”</a:t>
            </a:r>
            <a:endParaRPr lang="mn-MN" dirty="0">
              <a:latin typeface="Arial" pitchFamily="34" charset="0"/>
              <a:cs typeface="Arial" pitchFamily="34" charset="0"/>
            </a:endParaRPr>
          </a:p>
          <a:p>
            <a:pPr marL="45720" indent="0" algn="just">
              <a:buNone/>
            </a:pPr>
            <a:r>
              <a:rPr lang="mn-MN" i="1" dirty="0">
                <a:latin typeface="Arial" pitchFamily="34" charset="0"/>
                <a:cs typeface="Arial" pitchFamily="34" charset="0"/>
              </a:rPr>
              <a:t>/</a:t>
            </a:r>
            <a:r>
              <a:rPr lang="mn-MN" sz="1700" i="1" dirty="0">
                <a:latin typeface="Arial" pitchFamily="34" charset="0"/>
                <a:cs typeface="Arial" pitchFamily="34" charset="0"/>
              </a:rPr>
              <a:t>Энэ хэсгийг 2019 оны 11 дүгээр сарын 14-ний </a:t>
            </a:r>
            <a:r>
              <a:rPr lang="mn-MN" sz="1700" i="1" dirty="0">
                <a:latin typeface="Arial" pitchFamily="34" charset="0"/>
                <a:cs typeface="Arial" pitchFamily="34" charset="0"/>
              </a:rPr>
              <a:t>өдөр баталсан Монгол Улсын Үндсэн хуульд оруулсан нэмэлт, өөрчлөлтөөр</a:t>
            </a:r>
            <a:r>
              <a:rPr lang="mn-MN" sz="1700" i="1" dirty="0">
                <a:latin typeface="Arial" pitchFamily="34" charset="0"/>
                <a:cs typeface="Arial" pitchFamily="34" charset="0"/>
              </a:rPr>
              <a:t> өөрчлөн найруулсан бөгөөд 2020 оны 05 дугаар сарын 25-ны өдрийн 12 цагаас эхлэн дагаж мөрдөнө./</a:t>
            </a:r>
            <a:endParaRPr lang="mn-MN" sz="1700" dirty="0">
              <a:latin typeface="Arial" pitchFamily="34" charset="0"/>
              <a:cs typeface="Arial" pitchFamily="34" charset="0"/>
            </a:endParaRPr>
          </a:p>
          <a:p>
            <a:pPr marL="45720" indent="0">
              <a:buNone/>
            </a:pPr>
            <a:endParaRPr lang="en-US" dirty="0"/>
          </a:p>
        </p:txBody>
      </p:sp>
    </p:spTree>
    <p:extLst>
      <p:ext uri="{BB962C8B-B14F-4D97-AF65-F5344CB8AC3E}">
        <p14:creationId xmlns:p14="http://schemas.microsoft.com/office/powerpoint/2010/main" val="29360346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838200"/>
          </a:xfrm>
        </p:spPr>
        <p:style>
          <a:lnRef idx="1">
            <a:schemeClr val="accent5"/>
          </a:lnRef>
          <a:fillRef idx="2">
            <a:schemeClr val="accent5"/>
          </a:fillRef>
          <a:effectRef idx="1">
            <a:schemeClr val="accent5"/>
          </a:effectRef>
          <a:fontRef idx="minor">
            <a:schemeClr val="dk1"/>
          </a:fontRef>
        </p:style>
        <p:txBody>
          <a:bodyPr/>
          <a:lstStyle/>
          <a:p>
            <a:pPr algn="ctr"/>
            <a:r>
              <a:rPr lang="mn-MN" sz="2400" dirty="0">
                <a:latin typeface="Arial" pitchFamily="34" charset="0"/>
                <a:cs typeface="Arial" pitchFamily="34" charset="0"/>
              </a:rPr>
              <a:t>МОНГОЛ УЛСЫН ҮНДСЭН ХУУЛЬД ОРУУЛСАН </a:t>
            </a:r>
            <a:br>
              <a:rPr lang="mn-MN" sz="2400" dirty="0">
                <a:latin typeface="Arial" pitchFamily="34" charset="0"/>
                <a:cs typeface="Arial" pitchFamily="34" charset="0"/>
              </a:rPr>
            </a:br>
            <a:r>
              <a:rPr lang="mn-MN" sz="2400" dirty="0">
                <a:latin typeface="Arial" pitchFamily="34" charset="0"/>
                <a:cs typeface="Arial" pitchFamily="34" charset="0"/>
              </a:rPr>
              <a:t>НЭМЭЛТ, ӨӨРЧЛӨЛТ</a:t>
            </a:r>
            <a:endParaRPr lang="en-US" sz="2400" dirty="0"/>
          </a:p>
        </p:txBody>
      </p:sp>
      <p:pic>
        <p:nvPicPr>
          <p:cNvPr id="5" name="Content Placeholder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91859" y="1143000"/>
            <a:ext cx="3267531" cy="5486400"/>
          </a:xfrm>
        </p:spPr>
      </p:pic>
      <p:sp>
        <p:nvSpPr>
          <p:cNvPr id="4" name="Content Placeholder 3"/>
          <p:cNvSpPr>
            <a:spLocks noGrp="1"/>
          </p:cNvSpPr>
          <p:nvPr>
            <p:ph sz="quarter" idx="14"/>
          </p:nvPr>
        </p:nvSpPr>
        <p:spPr>
          <a:xfrm>
            <a:off x="3581400" y="1143000"/>
            <a:ext cx="5410200" cy="5486400"/>
          </a:xfrm>
        </p:spPr>
        <p:style>
          <a:lnRef idx="2">
            <a:schemeClr val="accent6"/>
          </a:lnRef>
          <a:fillRef idx="1">
            <a:schemeClr val="lt1"/>
          </a:fillRef>
          <a:effectRef idx="0">
            <a:schemeClr val="accent6"/>
          </a:effectRef>
          <a:fontRef idx="minor">
            <a:schemeClr val="dk1"/>
          </a:fontRef>
        </p:style>
        <p:txBody>
          <a:bodyPr>
            <a:normAutofit fontScale="92500" lnSpcReduction="10000"/>
          </a:bodyPr>
          <a:lstStyle/>
          <a:p>
            <a:pPr marL="45720" indent="0" algn="ctr">
              <a:buNone/>
            </a:pPr>
            <a:r>
              <a:rPr lang="mn-MN" dirty="0" smtClean="0">
                <a:latin typeface="Arial" pitchFamily="34" charset="0"/>
                <a:cs typeface="Arial" pitchFamily="34" charset="0"/>
              </a:rPr>
              <a:t>14/ Дөчин есдүгээр зүйлийн 5 дахь хэсэг:</a:t>
            </a:r>
          </a:p>
          <a:p>
            <a:pPr marL="45720" indent="0" algn="just">
              <a:buNone/>
            </a:pPr>
            <a:r>
              <a:rPr lang="mn-MN" i="1" dirty="0" smtClean="0">
                <a:latin typeface="Arial" pitchFamily="34" charset="0"/>
                <a:cs typeface="Arial" pitchFamily="34" charset="0"/>
              </a:rPr>
              <a:t>“5</a:t>
            </a:r>
            <a:r>
              <a:rPr lang="mn-MN" i="1" dirty="0">
                <a:latin typeface="Arial" pitchFamily="34" charset="0"/>
                <a:cs typeface="Arial" pitchFamily="34" charset="0"/>
              </a:rPr>
              <a:t>. Шүүхийн ерөнхий зөвлөлийн гишүүдийн тавыг шүүгчид дотроосоо сонгож, бусад таван гишүүнийг нээлттэйгээр нэр дэвшүүлж томилно. Тэдгээр нь дөрвөн жилийн хугацаагаар зөвхөн нэг удаа ажиллах бөгөөд Зөвлөлийн даргыг гишүүд дотроосоо сонгоно. Шүүгчийн хараат бус байдлыг хангахтай холбоотой Зөвлөлийн үйл ажиллагааны тайланг Улсын дээд шүүхэд танилцуулна. Зөвлөлийн зохион байгуулалт, үйл ажиллагааны журам, бүрэлдэхүүнд тавих шаардлага, томилох журмыг хуулиар тогтооно.</a:t>
            </a:r>
            <a:endParaRPr lang="mn-MN" dirty="0">
              <a:latin typeface="Arial" pitchFamily="34" charset="0"/>
              <a:cs typeface="Arial" pitchFamily="34" charset="0"/>
            </a:endParaRPr>
          </a:p>
          <a:p>
            <a:pPr marL="45720" indent="0" algn="just">
              <a:buNone/>
            </a:pPr>
            <a:r>
              <a:rPr lang="mn-MN" sz="1700" i="1" dirty="0">
                <a:latin typeface="Arial" pitchFamily="34" charset="0"/>
                <a:cs typeface="Arial" pitchFamily="34" charset="0"/>
              </a:rPr>
              <a:t>/Энэ хэсгийг 2019 оны 11 дүгээр сарын 14-ний </a:t>
            </a:r>
            <a:r>
              <a:rPr lang="mn-MN" sz="1700" i="1" dirty="0">
                <a:latin typeface="Arial" pitchFamily="34" charset="0"/>
                <a:cs typeface="Arial" pitchFamily="34" charset="0"/>
              </a:rPr>
              <a:t>өдөр баталсан Монгол Улсын Үндсэн хуульд оруулсан нэмэлт, өөрчлөлтөөр</a:t>
            </a:r>
            <a:r>
              <a:rPr lang="mn-MN" sz="1700" i="1" dirty="0">
                <a:latin typeface="Arial" pitchFamily="34" charset="0"/>
                <a:cs typeface="Arial" pitchFamily="34" charset="0"/>
              </a:rPr>
              <a:t> өөрчлөн найруулсан бөгөөд 2020 оны 05 дугаар сарын 25-ны өдрийн 12 цагаас эхлэн дагаж мөрдөнө./</a:t>
            </a:r>
            <a:endParaRPr lang="mn-MN" sz="1700" dirty="0">
              <a:latin typeface="Arial" pitchFamily="34" charset="0"/>
              <a:cs typeface="Arial" pitchFamily="34" charset="0"/>
            </a:endParaRPr>
          </a:p>
          <a:p>
            <a:pPr marL="45720" indent="0">
              <a:buNone/>
            </a:pPr>
            <a:endParaRPr lang="en-US" dirty="0"/>
          </a:p>
        </p:txBody>
      </p:sp>
    </p:spTree>
    <p:extLst>
      <p:ext uri="{BB962C8B-B14F-4D97-AF65-F5344CB8AC3E}">
        <p14:creationId xmlns:p14="http://schemas.microsoft.com/office/powerpoint/2010/main" val="39898222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914400"/>
          </a:xfrm>
        </p:spPr>
        <p:style>
          <a:lnRef idx="1">
            <a:schemeClr val="accent5"/>
          </a:lnRef>
          <a:fillRef idx="2">
            <a:schemeClr val="accent5"/>
          </a:fillRef>
          <a:effectRef idx="1">
            <a:schemeClr val="accent5"/>
          </a:effectRef>
          <a:fontRef idx="minor">
            <a:schemeClr val="dk1"/>
          </a:fontRef>
        </p:style>
        <p:txBody>
          <a:bodyPr/>
          <a:lstStyle/>
          <a:p>
            <a:pPr algn="ctr"/>
            <a:r>
              <a:rPr lang="mn-MN" sz="2000" dirty="0" smtClean="0">
                <a:latin typeface="Arial" pitchFamily="34" charset="0"/>
                <a:cs typeface="Arial" pitchFamily="34" charset="0"/>
              </a:rPr>
              <a:t>МОНГОЛ УЛСЫН ҮНДСЭН ХУУЛЬД ОРУУЛСАН </a:t>
            </a:r>
            <a:br>
              <a:rPr lang="mn-MN" sz="2000" dirty="0" smtClean="0">
                <a:latin typeface="Arial" pitchFamily="34" charset="0"/>
                <a:cs typeface="Arial" pitchFamily="34" charset="0"/>
              </a:rPr>
            </a:br>
            <a:r>
              <a:rPr lang="mn-MN" sz="2000" dirty="0" smtClean="0">
                <a:latin typeface="Arial" pitchFamily="34" charset="0"/>
                <a:cs typeface="Arial" pitchFamily="34" charset="0"/>
              </a:rPr>
              <a:t>НЭМЭЛТ, ӨӨРЧЛӨЛТ</a:t>
            </a:r>
            <a:endParaRPr lang="en-US" sz="2000" dirty="0">
              <a:latin typeface="Arial" pitchFamily="34" charset="0"/>
              <a:cs typeface="Arial" pitchFamily="34" charset="0"/>
            </a:endParaRPr>
          </a:p>
        </p:txBody>
      </p:sp>
      <p:pic>
        <p:nvPicPr>
          <p:cNvPr id="5" name="Content Placeholder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228601" y="1447800"/>
            <a:ext cx="3726090" cy="4981903"/>
          </a:xfrm>
        </p:spPr>
      </p:pic>
      <p:sp>
        <p:nvSpPr>
          <p:cNvPr id="4" name="Content Placeholder 3"/>
          <p:cNvSpPr>
            <a:spLocks noGrp="1"/>
          </p:cNvSpPr>
          <p:nvPr>
            <p:ph sz="quarter" idx="14"/>
          </p:nvPr>
        </p:nvSpPr>
        <p:spPr>
          <a:xfrm>
            <a:off x="4191000" y="1447800"/>
            <a:ext cx="4572000" cy="5029200"/>
          </a:xfrm>
        </p:spPr>
        <p:style>
          <a:lnRef idx="2">
            <a:schemeClr val="accent6"/>
          </a:lnRef>
          <a:fillRef idx="1">
            <a:schemeClr val="lt1"/>
          </a:fillRef>
          <a:effectRef idx="0">
            <a:schemeClr val="accent6"/>
          </a:effectRef>
          <a:fontRef idx="minor">
            <a:schemeClr val="dk1"/>
          </a:fontRef>
        </p:style>
        <p:txBody>
          <a:bodyPr>
            <a:normAutofit lnSpcReduction="10000"/>
          </a:bodyPr>
          <a:lstStyle/>
          <a:p>
            <a:pPr marL="45720" indent="0" algn="ctr">
              <a:buNone/>
            </a:pPr>
            <a:r>
              <a:rPr lang="mn-MN" sz="1600" b="1" dirty="0" smtClean="0">
                <a:solidFill>
                  <a:schemeClr val="tx1"/>
                </a:solidFill>
                <a:latin typeface="Arial" pitchFamily="34" charset="0"/>
                <a:cs typeface="Arial" pitchFamily="34" charset="0"/>
              </a:rPr>
              <a:t>НЭГДҮГЭЭР ЗҮЙЛ</a:t>
            </a:r>
          </a:p>
          <a:p>
            <a:pPr algn="just"/>
            <a:r>
              <a:rPr lang="mn-MN" sz="1600" dirty="0" smtClean="0">
                <a:solidFill>
                  <a:schemeClr val="tx1"/>
                </a:solidFill>
                <a:latin typeface="Arial" pitchFamily="34" charset="0"/>
                <a:cs typeface="Arial" pitchFamily="34" charset="0"/>
              </a:rPr>
              <a:t>Монгол Улсын Үндсэн хуульд доор дурдсан агуулгатай дараахь зүйл, хэсэг нэмсүгэй:</a:t>
            </a:r>
          </a:p>
          <a:p>
            <a:pPr marL="45720" indent="0" algn="ctr">
              <a:buNone/>
            </a:pPr>
            <a:r>
              <a:rPr lang="mn-MN" sz="1600" dirty="0" smtClean="0">
                <a:solidFill>
                  <a:schemeClr val="tx1"/>
                </a:solidFill>
                <a:latin typeface="Arial" pitchFamily="34" charset="0"/>
                <a:cs typeface="Arial" pitchFamily="34" charset="0"/>
              </a:rPr>
              <a:t>1/ Арван </a:t>
            </a:r>
            <a:r>
              <a:rPr lang="mn-MN" sz="1600" dirty="0" smtClean="0"/>
              <a:t>ес</a:t>
            </a:r>
            <a:r>
              <a:rPr lang="mn-MN" sz="1600" baseline="30000" dirty="0" smtClean="0"/>
              <a:t>1</a:t>
            </a:r>
            <a:r>
              <a:rPr lang="mn-MN" sz="1600" dirty="0" smtClean="0">
                <a:solidFill>
                  <a:schemeClr val="tx1"/>
                </a:solidFill>
                <a:latin typeface="Arial" pitchFamily="34" charset="0"/>
                <a:cs typeface="Arial" pitchFamily="34" charset="0"/>
              </a:rPr>
              <a:t> дүгээр зүйл:</a:t>
            </a:r>
          </a:p>
          <a:p>
            <a:pPr marL="45720" indent="0" algn="just">
              <a:buNone/>
            </a:pPr>
            <a:r>
              <a:rPr lang="mn-MN" sz="1600" dirty="0" smtClean="0">
                <a:solidFill>
                  <a:schemeClr val="tx1"/>
                </a:solidFill>
                <a:latin typeface="Arial" pitchFamily="34" charset="0"/>
                <a:cs typeface="Arial" pitchFamily="34" charset="0"/>
              </a:rPr>
              <a:t>1.Нам Үндсэн хуулийн арван зургадугаар зүйлийн 10-т заасны дагуу байгуулагдаж, улсын хэмжээний бодлого дэвшүүлж ажиллана.</a:t>
            </a:r>
          </a:p>
          <a:p>
            <a:pPr marL="45720" indent="0" algn="just">
              <a:buNone/>
            </a:pPr>
            <a:r>
              <a:rPr lang="mn-MN" sz="1600" dirty="0" smtClean="0">
                <a:solidFill>
                  <a:schemeClr val="tx1"/>
                </a:solidFill>
                <a:latin typeface="Arial" pitchFamily="34" charset="0"/>
                <a:cs typeface="Arial" pitchFamily="34" charset="0"/>
              </a:rPr>
              <a:t>2.Намыг Монгол Улсын сонгуулийн эрх бүхий иргэдийн нэг хувиас доошгүй тооны иргэн эвлэлдэн нэгдэж байгуулна.</a:t>
            </a:r>
          </a:p>
          <a:p>
            <a:pPr marL="45720" indent="0" algn="just">
              <a:buNone/>
            </a:pPr>
            <a:r>
              <a:rPr lang="mn-MN" sz="1200" i="1" dirty="0">
                <a:latin typeface="Arial" pitchFamily="34" charset="0"/>
                <a:cs typeface="Arial" pitchFamily="34" charset="0"/>
              </a:rPr>
              <a:t>/Энэ хэсгийг 2028 оны 01 дүгээр сарын 01-ний өдрөөс эхлэн дагаж мөрдөнө./</a:t>
            </a:r>
            <a:endParaRPr lang="mn-MN" sz="1200" dirty="0">
              <a:latin typeface="Arial" pitchFamily="34" charset="0"/>
              <a:cs typeface="Arial" pitchFamily="34" charset="0"/>
            </a:endParaRPr>
          </a:p>
          <a:p>
            <a:pPr marL="45720" indent="0" algn="just">
              <a:buNone/>
            </a:pPr>
            <a:r>
              <a:rPr lang="mn-MN" sz="1600" dirty="0" smtClean="0">
                <a:solidFill>
                  <a:schemeClr val="tx1"/>
                </a:solidFill>
                <a:latin typeface="Arial" pitchFamily="34" charset="0"/>
                <a:cs typeface="Arial" pitchFamily="34" charset="0"/>
              </a:rPr>
              <a:t>3.Намын дотоод зохион байгуулалт ардчилсан зарчимд нийцсэн, хөрөнгө, орлогын эх үүсвэр, зарцуулалт нь нийтэд ил тод байна. </a:t>
            </a:r>
            <a:r>
              <a:rPr lang="mn-MN" sz="1600" dirty="0">
                <a:solidFill>
                  <a:schemeClr val="tx1"/>
                </a:solidFill>
                <a:latin typeface="Arial" pitchFamily="34" charset="0"/>
                <a:cs typeface="Arial" pitchFamily="34" charset="0"/>
              </a:rPr>
              <a:t>Н</a:t>
            </a:r>
            <a:r>
              <a:rPr lang="mn-MN" sz="1600" dirty="0" smtClean="0">
                <a:solidFill>
                  <a:schemeClr val="tx1"/>
                </a:solidFill>
                <a:latin typeface="Arial" pitchFamily="34" charset="0"/>
                <a:cs typeface="Arial" pitchFamily="34" charset="0"/>
              </a:rPr>
              <a:t>амын зохион байгуулалт, үйл ажиллагааны журам, санхүүжилт, төрөөс санхүүгийн дэмжлэг үзүүлэх нөхцөлийг хуулиар тогтооно.</a:t>
            </a:r>
          </a:p>
        </p:txBody>
      </p:sp>
    </p:spTree>
    <p:extLst>
      <p:ext uri="{BB962C8B-B14F-4D97-AF65-F5344CB8AC3E}">
        <p14:creationId xmlns:p14="http://schemas.microsoft.com/office/powerpoint/2010/main" val="32070958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763000" cy="914400"/>
          </a:xfrm>
        </p:spPr>
        <p:style>
          <a:lnRef idx="1">
            <a:schemeClr val="accent5"/>
          </a:lnRef>
          <a:fillRef idx="2">
            <a:schemeClr val="accent5"/>
          </a:fillRef>
          <a:effectRef idx="1">
            <a:schemeClr val="accent5"/>
          </a:effectRef>
          <a:fontRef idx="minor">
            <a:schemeClr val="dk1"/>
          </a:fontRef>
        </p:style>
        <p:txBody>
          <a:bodyPr/>
          <a:lstStyle/>
          <a:p>
            <a:pPr algn="ctr"/>
            <a:r>
              <a:rPr lang="mn-MN" sz="2400" dirty="0">
                <a:latin typeface="Arial" pitchFamily="34" charset="0"/>
                <a:cs typeface="Arial" pitchFamily="34" charset="0"/>
              </a:rPr>
              <a:t>МОНГОЛ УЛСЫН ҮНДСЭН ХУУЛЬД ОРУУЛСАН </a:t>
            </a:r>
            <a:br>
              <a:rPr lang="mn-MN" sz="2400" dirty="0">
                <a:latin typeface="Arial" pitchFamily="34" charset="0"/>
                <a:cs typeface="Arial" pitchFamily="34" charset="0"/>
              </a:rPr>
            </a:br>
            <a:r>
              <a:rPr lang="mn-MN" sz="2400" dirty="0">
                <a:latin typeface="Arial" pitchFamily="34" charset="0"/>
                <a:cs typeface="Arial" pitchFamily="34" charset="0"/>
              </a:rPr>
              <a:t>НЭМЭЛТ, ӨӨРЧЛӨЛТ</a:t>
            </a:r>
            <a:endParaRPr lang="en-US" sz="2400" dirty="0"/>
          </a:p>
        </p:txBody>
      </p:sp>
      <p:pic>
        <p:nvPicPr>
          <p:cNvPr id="5" name="Content Placeholder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52400" y="1143000"/>
            <a:ext cx="3048000" cy="5486400"/>
          </a:xfrm>
        </p:spPr>
      </p:pic>
      <p:sp>
        <p:nvSpPr>
          <p:cNvPr id="4" name="Content Placeholder 3"/>
          <p:cNvSpPr>
            <a:spLocks noGrp="1"/>
          </p:cNvSpPr>
          <p:nvPr>
            <p:ph sz="quarter" idx="14"/>
          </p:nvPr>
        </p:nvSpPr>
        <p:spPr>
          <a:xfrm>
            <a:off x="3276600" y="1143000"/>
            <a:ext cx="5638800" cy="5562600"/>
          </a:xfrm>
        </p:spPr>
        <p:style>
          <a:lnRef idx="2">
            <a:schemeClr val="accent6"/>
          </a:lnRef>
          <a:fillRef idx="1">
            <a:schemeClr val="lt1"/>
          </a:fillRef>
          <a:effectRef idx="0">
            <a:schemeClr val="accent6"/>
          </a:effectRef>
          <a:fontRef idx="minor">
            <a:schemeClr val="dk1"/>
          </a:fontRef>
        </p:style>
        <p:txBody>
          <a:bodyPr>
            <a:normAutofit fontScale="77500" lnSpcReduction="20000"/>
          </a:bodyPr>
          <a:lstStyle/>
          <a:p>
            <a:pPr marL="45720" indent="0" algn="ctr">
              <a:buNone/>
            </a:pPr>
            <a:r>
              <a:rPr lang="mn-MN" dirty="0" smtClean="0">
                <a:solidFill>
                  <a:schemeClr val="tx1"/>
                </a:solidFill>
                <a:latin typeface="Arial" pitchFamily="34" charset="0"/>
                <a:cs typeface="Arial" pitchFamily="34" charset="0"/>
              </a:rPr>
              <a:t>15/ Тавин долдугаар зүйлийн 2, 3 дахь хэсэг:</a:t>
            </a:r>
          </a:p>
          <a:p>
            <a:pPr marL="45720" indent="0" algn="just">
              <a:buNone/>
            </a:pPr>
            <a:r>
              <a:rPr lang="mn-MN" dirty="0">
                <a:solidFill>
                  <a:schemeClr val="tx1"/>
                </a:solidFill>
                <a:latin typeface="Arial" pitchFamily="34" charset="0"/>
                <a:cs typeface="Arial" pitchFamily="34" charset="0"/>
              </a:rPr>
              <a:t>2. </a:t>
            </a:r>
            <a:r>
              <a:rPr lang="mn-MN" sz="2300" dirty="0">
                <a:solidFill>
                  <a:schemeClr val="tx1"/>
                </a:solidFill>
                <a:latin typeface="Arial" pitchFamily="34" charset="0"/>
                <a:cs typeface="Arial" pitchFamily="34" charset="0"/>
              </a:rPr>
              <a:t>Засаг захиргаа, нутаг дэвсгэрийн нэгж дэх улсын болон орон нутгийн зэрэглэлтэй хотын, түүнчлэн тосгоны өөрийн удирдлага, зохион байгуулалтын эрх зүйн үндсийг хуулиар тогтооно.</a:t>
            </a:r>
          </a:p>
          <a:p>
            <a:pPr marL="45720" indent="0" algn="just" defTabSz="339725">
              <a:buNone/>
            </a:pPr>
            <a:r>
              <a:rPr lang="mn-MN" sz="2300" dirty="0" smtClean="0">
                <a:solidFill>
                  <a:schemeClr val="tx1"/>
                </a:solidFill>
                <a:latin typeface="Arial" pitchFamily="34" charset="0"/>
                <a:cs typeface="Arial" pitchFamily="34" charset="0"/>
              </a:rPr>
              <a:t>	Хот</a:t>
            </a:r>
            <a:r>
              <a:rPr lang="mn-MN" sz="2300" dirty="0">
                <a:solidFill>
                  <a:schemeClr val="tx1"/>
                </a:solidFill>
                <a:latin typeface="Arial" pitchFamily="34" charset="0"/>
                <a:cs typeface="Arial" pitchFamily="34" charset="0"/>
              </a:rPr>
              <a:t>, тосгонд засаг захиргаа, нутаг дэвсгэрийн нэгж, түүний удирдлагын зарим чиг үүргийг шилжүүлэх асуудлыг Засгийн газрын өргөн мэдүүлснээр Улсын Их Хурал шийдвэрлэнэ</a:t>
            </a:r>
            <a:r>
              <a:rPr lang="mn-MN" dirty="0">
                <a:solidFill>
                  <a:schemeClr val="tx1"/>
                </a:solidFill>
                <a:latin typeface="Arial" pitchFamily="34" charset="0"/>
                <a:cs typeface="Arial" pitchFamily="34" charset="0"/>
              </a:rPr>
              <a:t>.</a:t>
            </a:r>
          </a:p>
          <a:p>
            <a:pPr marL="45720" indent="0" algn="just">
              <a:buNone/>
            </a:pPr>
            <a:r>
              <a:rPr lang="mn-MN" sz="1800" dirty="0">
                <a:solidFill>
                  <a:schemeClr val="tx1"/>
                </a:solidFill>
                <a:latin typeface="Arial" pitchFamily="34" charset="0"/>
                <a:cs typeface="Arial" pitchFamily="34" charset="0"/>
              </a:rPr>
              <a:t>/Энэ хэсгийг 2019 оны 11 дүгээр сарын 14-ний </a:t>
            </a:r>
            <a:r>
              <a:rPr lang="mn-MN" sz="1800" dirty="0">
                <a:solidFill>
                  <a:schemeClr val="tx1"/>
                </a:solidFill>
                <a:latin typeface="Arial" pitchFamily="34" charset="0"/>
                <a:cs typeface="Arial" pitchFamily="34" charset="0"/>
              </a:rPr>
              <a:t>өдөр баталсан Монгол Улсын Үндсэн хуульд оруулсан нэмэлт, өөрчлөлтөөр</a:t>
            </a:r>
            <a:r>
              <a:rPr lang="mn-MN" sz="1800" dirty="0">
                <a:solidFill>
                  <a:schemeClr val="tx1"/>
                </a:solidFill>
                <a:latin typeface="Arial" pitchFamily="34" charset="0"/>
                <a:cs typeface="Arial" pitchFamily="34" charset="0"/>
              </a:rPr>
              <a:t> өөрчлөн найруулсан бөгөөд 2020 оны 05 дугаар сарын 25-ны өдрийн 12 цагаас эхлэн дагаж мөрдөнө./</a:t>
            </a:r>
          </a:p>
          <a:p>
            <a:pPr marL="45720" indent="0" algn="just">
              <a:buNone/>
            </a:pPr>
            <a:r>
              <a:rPr lang="mn-MN" dirty="0" smtClean="0">
                <a:solidFill>
                  <a:schemeClr val="tx1"/>
                </a:solidFill>
                <a:latin typeface="Arial" pitchFamily="34" charset="0"/>
                <a:cs typeface="Arial" pitchFamily="34" charset="0"/>
              </a:rPr>
              <a:t>3</a:t>
            </a:r>
            <a:r>
              <a:rPr lang="mn-MN" sz="2300" dirty="0">
                <a:solidFill>
                  <a:schemeClr val="tx1"/>
                </a:solidFill>
                <a:latin typeface="Arial" pitchFamily="34" charset="0"/>
                <a:cs typeface="Arial" pitchFamily="34" charset="0"/>
              </a:rPr>
              <a:t>. Засаг захиргаа, нутаг дэвсгэрийн нэгжийг өөрчлөх асуудлыг эдийн засгийн бүтэц, хүн амын байршлыг харгалзан, тухайн нутгийн иргэдийн саналыг үндэслэн Засгийн газрын өргөн мэдүүлснээр Улсын Их Хурал шийдвэрлэнэ</a:t>
            </a:r>
            <a:r>
              <a:rPr lang="mn-MN" dirty="0">
                <a:solidFill>
                  <a:schemeClr val="tx1"/>
                </a:solidFill>
                <a:latin typeface="Arial" pitchFamily="34" charset="0"/>
                <a:cs typeface="Arial" pitchFamily="34" charset="0"/>
              </a:rPr>
              <a:t>.</a:t>
            </a:r>
          </a:p>
          <a:p>
            <a:pPr marL="45720" indent="0" algn="just">
              <a:buNone/>
            </a:pPr>
            <a:r>
              <a:rPr lang="mn-MN" sz="1800" i="1" dirty="0">
                <a:solidFill>
                  <a:schemeClr val="tx1"/>
                </a:solidFill>
                <a:latin typeface="Arial" pitchFamily="34" charset="0"/>
                <a:cs typeface="Arial" pitchFamily="34" charset="0"/>
              </a:rPr>
              <a:t>/Энэ хэсгийг 2019 оны 11 дүгээр сарын 14-ний </a:t>
            </a:r>
            <a:r>
              <a:rPr lang="mn-MN" sz="1800" i="1" dirty="0">
                <a:solidFill>
                  <a:schemeClr val="tx1"/>
                </a:solidFill>
                <a:latin typeface="Arial" pitchFamily="34" charset="0"/>
                <a:cs typeface="Arial" pitchFamily="34" charset="0"/>
              </a:rPr>
              <a:t>өдөр баталсан Монгол Улсын Үндсэн хуульд оруулсан нэмэлт, өөрчлөлтөөр</a:t>
            </a:r>
            <a:r>
              <a:rPr lang="mn-MN" sz="1800" i="1" dirty="0">
                <a:solidFill>
                  <a:schemeClr val="tx1"/>
                </a:solidFill>
                <a:latin typeface="Arial" pitchFamily="34" charset="0"/>
                <a:cs typeface="Arial" pitchFamily="34" charset="0"/>
              </a:rPr>
              <a:t> өөрчлөн найруулсан бөгөөд 2020 оны 05 дугаар сарын 25-ны өдрийн 12 цагаас эхлэн дагаж мөрдөнө./</a:t>
            </a:r>
          </a:p>
          <a:p>
            <a:pPr marL="45720" indent="0">
              <a:buNone/>
            </a:pPr>
            <a:endParaRPr lang="en-US" i="1" dirty="0"/>
          </a:p>
        </p:txBody>
      </p:sp>
    </p:spTree>
    <p:extLst>
      <p:ext uri="{BB962C8B-B14F-4D97-AF65-F5344CB8AC3E}">
        <p14:creationId xmlns:p14="http://schemas.microsoft.com/office/powerpoint/2010/main" val="40033933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1143000"/>
          </a:xfrm>
        </p:spPr>
        <p:style>
          <a:lnRef idx="1">
            <a:schemeClr val="accent5"/>
          </a:lnRef>
          <a:fillRef idx="2">
            <a:schemeClr val="accent5"/>
          </a:fillRef>
          <a:effectRef idx="1">
            <a:schemeClr val="accent5"/>
          </a:effectRef>
          <a:fontRef idx="minor">
            <a:schemeClr val="dk1"/>
          </a:fontRef>
        </p:style>
        <p:txBody>
          <a:bodyPr/>
          <a:lstStyle/>
          <a:p>
            <a:pPr algn="ctr"/>
            <a:r>
              <a:rPr lang="mn-MN" sz="2400" dirty="0">
                <a:latin typeface="Arial" pitchFamily="34" charset="0"/>
                <a:cs typeface="Arial" pitchFamily="34" charset="0"/>
              </a:rPr>
              <a:t>МОНГОЛ УЛСЫН ҮНДСЭН ХУУЛЬД ОРУУЛСАН </a:t>
            </a:r>
            <a:br>
              <a:rPr lang="mn-MN" sz="2400" dirty="0">
                <a:latin typeface="Arial" pitchFamily="34" charset="0"/>
                <a:cs typeface="Arial" pitchFamily="34" charset="0"/>
              </a:rPr>
            </a:br>
            <a:r>
              <a:rPr lang="mn-MN" sz="2400" dirty="0">
                <a:latin typeface="Arial" pitchFamily="34" charset="0"/>
                <a:cs typeface="Arial" pitchFamily="34" charset="0"/>
              </a:rPr>
              <a:t>НЭМЭЛТ, ӨӨРЧЛӨЛТ</a:t>
            </a:r>
            <a:endParaRPr lang="en-US" sz="2400" dirty="0"/>
          </a:p>
        </p:txBody>
      </p:sp>
      <p:pic>
        <p:nvPicPr>
          <p:cNvPr id="5" name="Content Placeholder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52400" y="1371600"/>
            <a:ext cx="2971800" cy="5334000"/>
          </a:xfrm>
        </p:spPr>
      </p:pic>
      <p:sp>
        <p:nvSpPr>
          <p:cNvPr id="4" name="Content Placeholder 3"/>
          <p:cNvSpPr>
            <a:spLocks noGrp="1"/>
          </p:cNvSpPr>
          <p:nvPr>
            <p:ph sz="quarter" idx="14"/>
          </p:nvPr>
        </p:nvSpPr>
        <p:spPr>
          <a:xfrm>
            <a:off x="3276600" y="1447800"/>
            <a:ext cx="5638800" cy="5181600"/>
          </a:xfrm>
        </p:spPr>
        <p:style>
          <a:lnRef idx="2">
            <a:schemeClr val="accent6"/>
          </a:lnRef>
          <a:fillRef idx="1">
            <a:schemeClr val="lt1"/>
          </a:fillRef>
          <a:effectRef idx="0">
            <a:schemeClr val="accent6"/>
          </a:effectRef>
          <a:fontRef idx="minor">
            <a:schemeClr val="dk1"/>
          </a:fontRef>
        </p:style>
        <p:txBody>
          <a:bodyPr>
            <a:normAutofit fontScale="77500" lnSpcReduction="20000"/>
          </a:bodyPr>
          <a:lstStyle/>
          <a:p>
            <a:pPr marL="45720" indent="0" algn="ctr">
              <a:buNone/>
            </a:pPr>
            <a:r>
              <a:rPr lang="mn-MN" dirty="0" smtClean="0">
                <a:latin typeface="Arial" pitchFamily="34" charset="0"/>
                <a:cs typeface="Arial" pitchFamily="34" charset="0"/>
              </a:rPr>
              <a:t>16/ Тавин ёсдүгээр зүйлийн 2 дахь хэсэг:</a:t>
            </a:r>
          </a:p>
          <a:p>
            <a:pPr marL="45720" indent="0" algn="just">
              <a:buNone/>
            </a:pPr>
            <a:r>
              <a:rPr lang="mn-MN" sz="2500" dirty="0" smtClean="0">
                <a:latin typeface="Arial" pitchFamily="34" charset="0"/>
                <a:cs typeface="Arial" pitchFamily="34" charset="0"/>
              </a:rPr>
              <a:t>“2</a:t>
            </a:r>
            <a:r>
              <a:rPr lang="mn-MN" sz="2500" dirty="0">
                <a:latin typeface="Arial" pitchFamily="34" charset="0"/>
                <a:cs typeface="Arial" pitchFamily="34" charset="0"/>
              </a:rPr>
              <a:t>. Нутгийн өөрөө удирдах байгууллага нь аймаг, нийслэл, сум, дүүрэгт тухайн нутаг дэвсгэрийн иргэдийн Төлөөлөгчдийн Хурал, баг, хороонд иргэдийн Нийтийн Хурал байна.</a:t>
            </a:r>
          </a:p>
          <a:p>
            <a:pPr marL="45720" indent="0" algn="just" defTabSz="398463">
              <a:buNone/>
            </a:pPr>
            <a:r>
              <a:rPr lang="mn-MN" sz="2500" dirty="0">
                <a:latin typeface="Arial" pitchFamily="34" charset="0"/>
                <a:cs typeface="Arial" pitchFamily="34" charset="0"/>
              </a:rPr>
              <a:t>	</a:t>
            </a:r>
            <a:r>
              <a:rPr lang="mn-MN" sz="2500" dirty="0" smtClean="0">
                <a:latin typeface="Arial" pitchFamily="34" charset="0"/>
                <a:cs typeface="Arial" pitchFamily="34" charset="0"/>
              </a:rPr>
              <a:t>Аймаг</a:t>
            </a:r>
            <a:r>
              <a:rPr lang="mn-MN" sz="2500" dirty="0">
                <a:latin typeface="Arial" pitchFamily="34" charset="0"/>
                <a:cs typeface="Arial" pitchFamily="34" charset="0"/>
              </a:rPr>
              <a:t>, нийслэл, сум, дүүргийн иргэдийн Төлөөлөгчдийн Хурал хуулиар тогтоосон хязгаарын хүрээнд өмчийн удирдлагыг хэрэгжүүлэх, татварын хувь хэмжээг тогтоох эрхтэй.</a:t>
            </a:r>
          </a:p>
          <a:p>
            <a:pPr marL="45720" indent="0" algn="just" defTabSz="398463">
              <a:buNone/>
            </a:pPr>
            <a:r>
              <a:rPr lang="mn-MN" sz="2500" dirty="0" smtClean="0">
                <a:latin typeface="Arial" pitchFamily="34" charset="0"/>
                <a:cs typeface="Arial" pitchFamily="34" charset="0"/>
              </a:rPr>
              <a:t>	Нутгийн </a:t>
            </a:r>
            <a:r>
              <a:rPr lang="mn-MN" sz="2500" dirty="0">
                <a:latin typeface="Arial" pitchFamily="34" charset="0"/>
                <a:cs typeface="Arial" pitchFamily="34" charset="0"/>
              </a:rPr>
              <a:t>өөрөө удирдах байгууллагын чиг үүрэг, төсвийн харилцааны үндсийг тухайн нутаг дэвсгэрийн эдийн засаг, нийгмийн амьдралын тодорх</a:t>
            </a:r>
            <a:r>
              <a:rPr lang="mn-MN" sz="2500" i="1" dirty="0">
                <a:latin typeface="Arial" pitchFamily="34" charset="0"/>
                <a:cs typeface="Arial" pitchFamily="34" charset="0"/>
              </a:rPr>
              <a:t>ой</a:t>
            </a:r>
            <a:r>
              <a:rPr lang="mn-MN" i="1" dirty="0">
                <a:latin typeface="Arial" pitchFamily="34" charset="0"/>
                <a:cs typeface="Arial" pitchFamily="34" charset="0"/>
              </a:rPr>
              <a:t> онцлогт нийцүүлэн хуулиар тогтоож болно</a:t>
            </a:r>
            <a:r>
              <a:rPr lang="mn-MN" i="1" dirty="0" smtClean="0">
                <a:latin typeface="Arial" pitchFamily="34" charset="0"/>
                <a:cs typeface="Arial" pitchFamily="34" charset="0"/>
              </a:rPr>
              <a:t>.”</a:t>
            </a:r>
            <a:endParaRPr lang="mn-MN" dirty="0">
              <a:latin typeface="Arial" pitchFamily="34" charset="0"/>
              <a:cs typeface="Arial" pitchFamily="34" charset="0"/>
            </a:endParaRPr>
          </a:p>
          <a:p>
            <a:pPr marL="45720" indent="0" algn="just">
              <a:buNone/>
            </a:pPr>
            <a:r>
              <a:rPr lang="mn-MN" sz="1800" i="1" dirty="0">
                <a:latin typeface="Arial" pitchFamily="34" charset="0"/>
                <a:cs typeface="Arial" pitchFamily="34" charset="0"/>
              </a:rPr>
              <a:t>/</a:t>
            </a:r>
            <a:r>
              <a:rPr lang="mn-MN" sz="1900" i="1" dirty="0">
                <a:latin typeface="Arial" pitchFamily="34" charset="0"/>
                <a:cs typeface="Arial" pitchFamily="34" charset="0"/>
              </a:rPr>
              <a:t>Энэ хэсгийг 2019 оны 11 дүгээр сарын 14-ний </a:t>
            </a:r>
            <a:r>
              <a:rPr lang="mn-MN" sz="1900" i="1" dirty="0">
                <a:latin typeface="Arial" pitchFamily="34" charset="0"/>
                <a:cs typeface="Arial" pitchFamily="34" charset="0"/>
              </a:rPr>
              <a:t>өдөр баталсан Монгол Улсын Үндсэн хуульд оруулсан нэмэлт, өөрчлөлтөөр</a:t>
            </a:r>
            <a:r>
              <a:rPr lang="mn-MN" sz="1900" i="1" dirty="0">
                <a:latin typeface="Arial" pitchFamily="34" charset="0"/>
                <a:cs typeface="Arial" pitchFamily="34" charset="0"/>
              </a:rPr>
              <a:t> өөрчлөн найруулсан бөгөөд 2020 оны 05 дугаар сарын 25-ны өдрийн 12 цагаас эхлэн дагаж мөрдөнө</a:t>
            </a:r>
            <a:r>
              <a:rPr lang="mn-MN" sz="1800" i="1" dirty="0">
                <a:latin typeface="Arial" pitchFamily="34" charset="0"/>
                <a:cs typeface="Arial" pitchFamily="34" charset="0"/>
              </a:rPr>
              <a:t>./</a:t>
            </a:r>
            <a:endParaRPr lang="mn-MN" sz="1800" dirty="0">
              <a:latin typeface="Arial" pitchFamily="34" charset="0"/>
              <a:cs typeface="Arial" pitchFamily="34" charset="0"/>
            </a:endParaRPr>
          </a:p>
          <a:p>
            <a:pPr marL="45720" indent="0">
              <a:buNone/>
            </a:pPr>
            <a:endParaRPr lang="en-US" dirty="0"/>
          </a:p>
        </p:txBody>
      </p:sp>
    </p:spTree>
    <p:extLst>
      <p:ext uri="{BB962C8B-B14F-4D97-AF65-F5344CB8AC3E}">
        <p14:creationId xmlns:p14="http://schemas.microsoft.com/office/powerpoint/2010/main" val="16211755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763000" cy="838200"/>
          </a:xfrm>
        </p:spPr>
        <p:style>
          <a:lnRef idx="1">
            <a:schemeClr val="accent5"/>
          </a:lnRef>
          <a:fillRef idx="2">
            <a:schemeClr val="accent5"/>
          </a:fillRef>
          <a:effectRef idx="1">
            <a:schemeClr val="accent5"/>
          </a:effectRef>
          <a:fontRef idx="minor">
            <a:schemeClr val="dk1"/>
          </a:fontRef>
        </p:style>
        <p:txBody>
          <a:bodyPr/>
          <a:lstStyle/>
          <a:p>
            <a:pPr algn="ctr"/>
            <a:r>
              <a:rPr lang="mn-MN" sz="2400" dirty="0">
                <a:latin typeface="Arial" pitchFamily="34" charset="0"/>
                <a:cs typeface="Arial" pitchFamily="34" charset="0"/>
              </a:rPr>
              <a:t>МОНГОЛ УЛСЫН ҮНДСЭН ХУУЛЬД ОРУУЛСАН </a:t>
            </a:r>
            <a:br>
              <a:rPr lang="mn-MN" sz="2400" dirty="0">
                <a:latin typeface="Arial" pitchFamily="34" charset="0"/>
                <a:cs typeface="Arial" pitchFamily="34" charset="0"/>
              </a:rPr>
            </a:br>
            <a:r>
              <a:rPr lang="mn-MN" sz="2400" dirty="0">
                <a:latin typeface="Arial" pitchFamily="34" charset="0"/>
                <a:cs typeface="Arial" pitchFamily="34" charset="0"/>
              </a:rPr>
              <a:t>НЭМЭЛТ, ӨӨРЧЛӨЛТ</a:t>
            </a:r>
            <a:endParaRPr lang="en-US" sz="2400" dirty="0"/>
          </a:p>
        </p:txBody>
      </p:sp>
      <p:pic>
        <p:nvPicPr>
          <p:cNvPr id="5" name="Content Placeholder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268059" y="1143000"/>
            <a:ext cx="3541941" cy="5486400"/>
          </a:xfrm>
        </p:spPr>
      </p:pic>
      <p:sp>
        <p:nvSpPr>
          <p:cNvPr id="4" name="Content Placeholder 3"/>
          <p:cNvSpPr>
            <a:spLocks noGrp="1"/>
          </p:cNvSpPr>
          <p:nvPr>
            <p:ph sz="quarter" idx="14"/>
          </p:nvPr>
        </p:nvSpPr>
        <p:spPr>
          <a:xfrm>
            <a:off x="3962400" y="1143000"/>
            <a:ext cx="5029200" cy="5486400"/>
          </a:xfrm>
        </p:spPr>
        <p:style>
          <a:lnRef idx="2">
            <a:schemeClr val="accent6"/>
          </a:lnRef>
          <a:fillRef idx="1">
            <a:schemeClr val="lt1"/>
          </a:fillRef>
          <a:effectRef idx="0">
            <a:schemeClr val="accent6"/>
          </a:effectRef>
          <a:fontRef idx="minor">
            <a:schemeClr val="dk1"/>
          </a:fontRef>
        </p:style>
        <p:txBody>
          <a:bodyPr/>
          <a:lstStyle/>
          <a:p>
            <a:pPr marL="45720" indent="0" algn="ctr">
              <a:buNone/>
            </a:pPr>
            <a:r>
              <a:rPr lang="mn-MN" b="1" dirty="0" smtClean="0">
                <a:latin typeface="Arial" pitchFamily="34" charset="0"/>
                <a:cs typeface="Arial" pitchFamily="34" charset="0"/>
              </a:rPr>
              <a:t>ДӨРӨВДҮГЭЭР ЗҮЙЛ</a:t>
            </a:r>
          </a:p>
          <a:p>
            <a:pPr marL="45720" indent="0" algn="just">
              <a:buNone/>
            </a:pPr>
            <a:r>
              <a:rPr lang="mn-MN" sz="2800" dirty="0" smtClean="0">
                <a:latin typeface="Arial" pitchFamily="34" charset="0"/>
                <a:cs typeface="Arial" pitchFamily="34" charset="0"/>
              </a:rPr>
              <a:t>Монгол Улсын Үндсэн хуулийн Хорин тавдугаар зүйлийн 1 дэх хэсгийн 6 дахь заалтын “Ерөнхий сайд, Засгийн газрын гишүүд,”  гэснийг “Ерөнхий сайд,” гэж Хорин долдугаар зүйлийн 2 дахь хэсгийн “тавиас доошгүй” гэснийг “далан таваас доошгүй” гэж тус тус өөрчилсүгэй. </a:t>
            </a:r>
          </a:p>
          <a:p>
            <a:pPr marL="45720" indent="0" algn="ctr">
              <a:buNone/>
            </a:pPr>
            <a:endParaRPr lang="en-US" dirty="0"/>
          </a:p>
        </p:txBody>
      </p:sp>
    </p:spTree>
    <p:extLst>
      <p:ext uri="{BB962C8B-B14F-4D97-AF65-F5344CB8AC3E}">
        <p14:creationId xmlns:p14="http://schemas.microsoft.com/office/powerpoint/2010/main" val="27143935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839200" cy="1143000"/>
          </a:xfrm>
        </p:spPr>
        <p:style>
          <a:lnRef idx="1">
            <a:schemeClr val="accent5"/>
          </a:lnRef>
          <a:fillRef idx="2">
            <a:schemeClr val="accent5"/>
          </a:fillRef>
          <a:effectRef idx="1">
            <a:schemeClr val="accent5"/>
          </a:effectRef>
          <a:fontRef idx="minor">
            <a:schemeClr val="dk1"/>
          </a:fontRef>
        </p:style>
        <p:txBody>
          <a:bodyPr/>
          <a:lstStyle/>
          <a:p>
            <a:pPr algn="ctr"/>
            <a:r>
              <a:rPr lang="mn-MN" sz="2400" dirty="0">
                <a:latin typeface="Arial" pitchFamily="34" charset="0"/>
                <a:cs typeface="Arial" pitchFamily="34" charset="0"/>
              </a:rPr>
              <a:t>МОНГОЛ УЛСЫН ҮНДСЭН ХУУЛЬД ОРУУЛСАН </a:t>
            </a:r>
            <a:br>
              <a:rPr lang="mn-MN" sz="2400" dirty="0">
                <a:latin typeface="Arial" pitchFamily="34" charset="0"/>
                <a:cs typeface="Arial" pitchFamily="34" charset="0"/>
              </a:rPr>
            </a:br>
            <a:r>
              <a:rPr lang="mn-MN" sz="2400" dirty="0">
                <a:latin typeface="Arial" pitchFamily="34" charset="0"/>
                <a:cs typeface="Arial" pitchFamily="34" charset="0"/>
              </a:rPr>
              <a:t>НЭМЭЛТ, ӨӨРЧЛӨЛТ</a:t>
            </a:r>
            <a:endParaRPr lang="en-US" sz="2400" dirty="0"/>
          </a:p>
        </p:txBody>
      </p:sp>
      <p:pic>
        <p:nvPicPr>
          <p:cNvPr id="5" name="Content Placeholder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52400" y="1447800"/>
            <a:ext cx="3581400" cy="5181600"/>
          </a:xfrm>
        </p:spPr>
      </p:pic>
      <p:sp>
        <p:nvSpPr>
          <p:cNvPr id="4" name="Content Placeholder 3"/>
          <p:cNvSpPr>
            <a:spLocks noGrp="1"/>
          </p:cNvSpPr>
          <p:nvPr>
            <p:ph sz="quarter" idx="14"/>
          </p:nvPr>
        </p:nvSpPr>
        <p:spPr>
          <a:xfrm>
            <a:off x="3886200" y="1447800"/>
            <a:ext cx="5029200" cy="5257800"/>
          </a:xfrm>
        </p:spPr>
        <p:style>
          <a:lnRef idx="2">
            <a:schemeClr val="accent6"/>
          </a:lnRef>
          <a:fillRef idx="1">
            <a:schemeClr val="lt1"/>
          </a:fillRef>
          <a:effectRef idx="0">
            <a:schemeClr val="accent6"/>
          </a:effectRef>
          <a:fontRef idx="minor">
            <a:schemeClr val="dk1"/>
          </a:fontRef>
        </p:style>
        <p:txBody>
          <a:bodyPr/>
          <a:lstStyle/>
          <a:p>
            <a:pPr marL="45720" indent="0" algn="ctr">
              <a:buNone/>
            </a:pPr>
            <a:r>
              <a:rPr lang="mn-MN" b="1" dirty="0" smtClean="0">
                <a:latin typeface="Arial" pitchFamily="34" charset="0"/>
                <a:cs typeface="Arial" pitchFamily="34" charset="0"/>
              </a:rPr>
              <a:t>ТАВДУГААР ЗҮЙЛ</a:t>
            </a:r>
          </a:p>
          <a:p>
            <a:pPr marL="45720" indent="0" algn="just">
              <a:buNone/>
            </a:pPr>
            <a:r>
              <a:rPr lang="mn-MN" sz="2800" dirty="0" smtClean="0">
                <a:latin typeface="Arial" pitchFamily="34" charset="0"/>
                <a:cs typeface="Arial" pitchFamily="34" charset="0"/>
              </a:rPr>
              <a:t>Монгол Улсын Үндсэн хуулийн Гучин нэгдүгээр зүйлийн 7 дахь хэсэг, Гучин гуравдугаар зүйлийн 1 дэх хэсгийн 2 дахь заалтыг тус тус хүчингүй болсонд тооцсугай.</a:t>
            </a:r>
          </a:p>
        </p:txBody>
      </p:sp>
    </p:spTree>
    <p:extLst>
      <p:ext uri="{BB962C8B-B14F-4D97-AF65-F5344CB8AC3E}">
        <p14:creationId xmlns:p14="http://schemas.microsoft.com/office/powerpoint/2010/main" val="22522362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914400"/>
          </a:xfrm>
        </p:spPr>
        <p:style>
          <a:lnRef idx="1">
            <a:schemeClr val="accent5"/>
          </a:lnRef>
          <a:fillRef idx="2">
            <a:schemeClr val="accent5"/>
          </a:fillRef>
          <a:effectRef idx="1">
            <a:schemeClr val="accent5"/>
          </a:effectRef>
          <a:fontRef idx="minor">
            <a:schemeClr val="dk1"/>
          </a:fontRef>
        </p:style>
        <p:txBody>
          <a:bodyPr/>
          <a:lstStyle/>
          <a:p>
            <a:pPr algn="ctr"/>
            <a:r>
              <a:rPr lang="mn-MN" sz="2400" dirty="0">
                <a:latin typeface="Arial" pitchFamily="34" charset="0"/>
                <a:cs typeface="Arial" pitchFamily="34" charset="0"/>
              </a:rPr>
              <a:t>МОНГОЛ УЛСЫН ҮНДСЭН ХУУЛЬД ОРУУЛСАН </a:t>
            </a:r>
            <a:br>
              <a:rPr lang="mn-MN" sz="2400" dirty="0">
                <a:latin typeface="Arial" pitchFamily="34" charset="0"/>
                <a:cs typeface="Arial" pitchFamily="34" charset="0"/>
              </a:rPr>
            </a:br>
            <a:r>
              <a:rPr lang="mn-MN" sz="2400" dirty="0">
                <a:latin typeface="Arial" pitchFamily="34" charset="0"/>
                <a:cs typeface="Arial" pitchFamily="34" charset="0"/>
              </a:rPr>
              <a:t>НЭМЭЛТ, ӨӨРЧЛӨЛТ</a:t>
            </a:r>
            <a:endParaRPr lang="en-US" sz="2400" dirty="0"/>
          </a:p>
        </p:txBody>
      </p:sp>
      <p:pic>
        <p:nvPicPr>
          <p:cNvPr id="5" name="Content Placeholder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52400" y="1295400"/>
            <a:ext cx="3352800" cy="5334000"/>
          </a:xfrm>
        </p:spPr>
      </p:pic>
      <p:sp>
        <p:nvSpPr>
          <p:cNvPr id="4" name="Content Placeholder 3"/>
          <p:cNvSpPr>
            <a:spLocks noGrp="1"/>
          </p:cNvSpPr>
          <p:nvPr>
            <p:ph sz="quarter" idx="14"/>
          </p:nvPr>
        </p:nvSpPr>
        <p:spPr>
          <a:xfrm>
            <a:off x="3657600" y="1371600"/>
            <a:ext cx="5257800" cy="5334000"/>
          </a:xfrm>
        </p:spPr>
        <p:style>
          <a:lnRef idx="2">
            <a:schemeClr val="accent6"/>
          </a:lnRef>
          <a:fillRef idx="1">
            <a:schemeClr val="lt1"/>
          </a:fillRef>
          <a:effectRef idx="0">
            <a:schemeClr val="accent6"/>
          </a:effectRef>
          <a:fontRef idx="minor">
            <a:schemeClr val="dk1"/>
          </a:fontRef>
        </p:style>
        <p:txBody>
          <a:bodyPr/>
          <a:lstStyle/>
          <a:p>
            <a:pPr marL="45720" indent="0" algn="ctr">
              <a:buNone/>
            </a:pPr>
            <a:r>
              <a:rPr lang="mn-MN" dirty="0" smtClean="0">
                <a:latin typeface="Arial" pitchFamily="34" charset="0"/>
                <a:cs typeface="Arial" pitchFamily="34" charset="0"/>
              </a:rPr>
              <a:t>ЗУРГАДУГААР ЗҮЙЛ </a:t>
            </a:r>
          </a:p>
          <a:p>
            <a:pPr marL="45720" indent="0" algn="ctr">
              <a:buNone/>
            </a:pPr>
            <a:r>
              <a:rPr lang="mn-MN" sz="2600" dirty="0" smtClean="0">
                <a:latin typeface="Arial" pitchFamily="34" charset="0"/>
                <a:cs typeface="Arial" pitchFamily="34" charset="0"/>
              </a:rPr>
              <a:t>Дагаж мөрдөх хугацаа</a:t>
            </a:r>
          </a:p>
          <a:p>
            <a:pPr marL="45720" indent="0" algn="just">
              <a:buNone/>
            </a:pPr>
            <a:r>
              <a:rPr lang="mn-MN" sz="2600" dirty="0" smtClean="0">
                <a:latin typeface="Arial" pitchFamily="34" charset="0"/>
                <a:cs typeface="Arial" pitchFamily="34" charset="0"/>
              </a:rPr>
              <a:t>Монгол Улсын Үндсэн хуульд оруулсан нэмэлт, өөрчлөлтийг 2020 оны 05 дугаар сарын 25-ны 12 цаг буюу арван долдугаар жарны төмөр хулгана жилийн зуны тэргүүн сарын шинийн гуравны өдрийн морин цагаас эхлэн улс орон даяар дагаж мөрдөнө</a:t>
            </a:r>
            <a:r>
              <a:rPr lang="mn-MN" sz="2600" dirty="0" smtClean="0"/>
              <a:t>.</a:t>
            </a:r>
            <a:endParaRPr lang="en-US" sz="2600" dirty="0"/>
          </a:p>
        </p:txBody>
      </p:sp>
    </p:spTree>
    <p:extLst>
      <p:ext uri="{BB962C8B-B14F-4D97-AF65-F5344CB8AC3E}">
        <p14:creationId xmlns:p14="http://schemas.microsoft.com/office/powerpoint/2010/main" val="23011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33400" y="228600"/>
            <a:ext cx="8305800" cy="6186309"/>
          </a:xfrm>
          <a:prstGeom prst="rect">
            <a:avLst/>
          </a:prstGeom>
        </p:spPr>
        <p:style>
          <a:lnRef idx="1">
            <a:schemeClr val="accent3"/>
          </a:lnRef>
          <a:fillRef idx="2">
            <a:schemeClr val="accent3"/>
          </a:fillRef>
          <a:effectRef idx="1">
            <a:schemeClr val="accent3"/>
          </a:effectRef>
          <a:fontRef idx="minor">
            <a:schemeClr val="dk1"/>
          </a:fontRef>
        </p:style>
        <p:txBody>
          <a:bodyPr wrap="square" lIns="91440" tIns="45720" rIns="91440" bIns="45720">
            <a:spAutoFit/>
          </a:bodyPr>
          <a:lstStyle/>
          <a:p>
            <a:pPr algn="ctr"/>
            <a:endParaRPr lang="mn-MN" sz="4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Arial" pitchFamily="34" charset="0"/>
              <a:cs typeface="Arial" pitchFamily="34" charset="0"/>
            </a:endParaRPr>
          </a:p>
          <a:p>
            <a:pPr algn="ctr"/>
            <a:r>
              <a:rPr lang="mn-MN" sz="4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Arial" pitchFamily="34" charset="0"/>
                <a:cs typeface="Arial" pitchFamily="34" charset="0"/>
              </a:rPr>
              <a:t>МОНГОЛ </a:t>
            </a:r>
            <a:r>
              <a:rPr lang="mn-MN" sz="44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Arial" pitchFamily="34" charset="0"/>
                <a:cs typeface="Arial" pitchFamily="34" charset="0"/>
              </a:rPr>
              <a:t>УЛСЫН ҮНДСЭН ХУУЛЬД ОРУУЛСАН НЭМЭЛТ, ӨӨРЧЛӨЛТИЙГ</a:t>
            </a:r>
            <a:br>
              <a:rPr lang="mn-MN" sz="44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Arial" pitchFamily="34" charset="0"/>
                <a:cs typeface="Arial" pitchFamily="34" charset="0"/>
              </a:rPr>
            </a:br>
            <a:r>
              <a:rPr lang="mn-MN" sz="44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Arial" pitchFamily="34" charset="0"/>
                <a:cs typeface="Arial" pitchFamily="34" charset="0"/>
              </a:rPr>
              <a:t> ДАГАЖ МӨРДӨХӨД ШИЛЖИХ ЖУРМЫН </a:t>
            </a:r>
            <a:r>
              <a:rPr lang="mn-MN" sz="4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Arial" pitchFamily="34" charset="0"/>
                <a:cs typeface="Arial" pitchFamily="34" charset="0"/>
              </a:rPr>
              <a:t>ТУХАЙ</a:t>
            </a:r>
          </a:p>
          <a:p>
            <a:pPr algn="ctr"/>
            <a:endParaRPr lang="mn-MN" sz="4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a:p>
            <a:pPr algn="ctr"/>
            <a:endParaRPr lang="en-US" sz="44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extLst>
      <p:ext uri="{BB962C8B-B14F-4D97-AF65-F5344CB8AC3E}">
        <p14:creationId xmlns:p14="http://schemas.microsoft.com/office/powerpoint/2010/main" val="22077579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28600" y="1143000"/>
            <a:ext cx="8610600" cy="5410199"/>
          </a:xfrm>
        </p:spPr>
        <p:style>
          <a:lnRef idx="2">
            <a:schemeClr val="accent3"/>
          </a:lnRef>
          <a:fillRef idx="1">
            <a:schemeClr val="lt1"/>
          </a:fillRef>
          <a:effectRef idx="0">
            <a:schemeClr val="accent3"/>
          </a:effectRef>
          <a:fontRef idx="minor">
            <a:schemeClr val="dk1"/>
          </a:fontRef>
        </p:style>
        <p:txBody>
          <a:bodyPr>
            <a:normAutofit/>
          </a:bodyPr>
          <a:lstStyle/>
          <a:p>
            <a:pPr algn="just"/>
            <a:r>
              <a:rPr lang="mn-MN" sz="3200" dirty="0">
                <a:latin typeface="Arial" pitchFamily="34" charset="0"/>
                <a:cs typeface="Arial" pitchFamily="34" charset="0"/>
              </a:rPr>
              <a:t>Монгол Улсын Үндсэн хуульд оруулсан нэмэлт, өөрчлөлтөд нийцүүлэн холбогдох хуулийг шинэчлэн батлах хүртэл хугацаанд тухайн харилцааг зохицуулж ирсэн хуулийг дагаж мөрдөнө. Үндсэн хуульд оруулсан нэмэлт, өөрчлөлтөд хууль тогтоомжийг нийцүүлэх ажлыг Улсын Их Хурлаас баталсан хуваарийн дагуу хийж дуусгана.</a:t>
            </a:r>
            <a:br>
              <a:rPr lang="mn-MN" sz="3200" dirty="0">
                <a:latin typeface="Arial" pitchFamily="34" charset="0"/>
                <a:cs typeface="Arial" pitchFamily="34" charset="0"/>
              </a:rPr>
            </a:br>
            <a:r>
              <a:rPr lang="mn-MN" sz="2400" dirty="0">
                <a:latin typeface="Arial" pitchFamily="34" charset="0"/>
                <a:cs typeface="Arial" pitchFamily="34" charset="0"/>
              </a:rPr>
              <a:t/>
            </a:r>
            <a:br>
              <a:rPr lang="mn-MN" sz="2400" dirty="0">
                <a:latin typeface="Arial" pitchFamily="34" charset="0"/>
                <a:cs typeface="Arial" pitchFamily="34" charset="0"/>
              </a:rPr>
            </a:br>
            <a:endParaRPr lang="en-US" dirty="0"/>
          </a:p>
        </p:txBody>
      </p:sp>
      <p:sp>
        <p:nvSpPr>
          <p:cNvPr id="2" name="Title 1"/>
          <p:cNvSpPr>
            <a:spLocks noGrp="1"/>
          </p:cNvSpPr>
          <p:nvPr>
            <p:ph type="ctrTitle"/>
          </p:nvPr>
        </p:nvSpPr>
        <p:spPr>
          <a:xfrm>
            <a:off x="304800" y="228601"/>
            <a:ext cx="8610600" cy="609599"/>
          </a:xfrm>
        </p:spPr>
        <p:style>
          <a:lnRef idx="2">
            <a:schemeClr val="accent1"/>
          </a:lnRef>
          <a:fillRef idx="1">
            <a:schemeClr val="lt1"/>
          </a:fillRef>
          <a:effectRef idx="0">
            <a:schemeClr val="accent1"/>
          </a:effectRef>
          <a:fontRef idx="minor">
            <a:schemeClr val="dk1"/>
          </a:fontRef>
        </p:style>
        <p:txBody>
          <a:bodyPr/>
          <a:lstStyle/>
          <a:p>
            <a:pPr marL="0" indent="0" algn="ctr">
              <a:buNone/>
            </a:pPr>
            <a:r>
              <a:rPr lang="mn-MN" sz="2800" dirty="0">
                <a:latin typeface="Arial" pitchFamily="34" charset="0"/>
                <a:cs typeface="Arial" pitchFamily="34" charset="0"/>
              </a:rPr>
              <a:t>1 дүгээр зүйл</a:t>
            </a:r>
            <a:r>
              <a:rPr lang="mn-MN" sz="2800" dirty="0" smtClean="0">
                <a:latin typeface="Arial" pitchFamily="34" charset="0"/>
                <a:cs typeface="Arial" pitchFamily="34" charset="0"/>
              </a:rPr>
              <a:t>.</a:t>
            </a:r>
            <a:br>
              <a:rPr lang="mn-MN" sz="2800" dirty="0" smtClean="0">
                <a:latin typeface="Arial" pitchFamily="34" charset="0"/>
                <a:cs typeface="Arial" pitchFamily="34" charset="0"/>
              </a:rPr>
            </a:br>
            <a:r>
              <a:rPr lang="mn-MN" sz="2800" dirty="0" smtClean="0">
                <a:effectLst/>
                <a:latin typeface="Arial" pitchFamily="34" charset="0"/>
                <a:cs typeface="Arial" pitchFamily="34" charset="0"/>
              </a:rPr>
              <a:t> </a:t>
            </a:r>
            <a:r>
              <a:rPr lang="mn-MN" sz="2800" dirty="0">
                <a:effectLst/>
                <a:latin typeface="Arial" pitchFamily="34" charset="0"/>
                <a:cs typeface="Arial" pitchFamily="34" charset="0"/>
              </a:rPr>
              <a:t/>
            </a:r>
            <a:br>
              <a:rPr lang="mn-MN" sz="2800" dirty="0">
                <a:effectLst/>
                <a:latin typeface="Arial" pitchFamily="34" charset="0"/>
                <a:cs typeface="Arial" pitchFamily="34" charset="0"/>
              </a:rPr>
            </a:br>
            <a:endParaRPr lang="en-US" sz="2800" dirty="0">
              <a:latin typeface="Arial" pitchFamily="34" charset="0"/>
              <a:cs typeface="Arial" pitchFamily="34" charset="0"/>
            </a:endParaRPr>
          </a:p>
        </p:txBody>
      </p:sp>
    </p:spTree>
    <p:extLst>
      <p:ext uri="{BB962C8B-B14F-4D97-AF65-F5344CB8AC3E}">
        <p14:creationId xmlns:p14="http://schemas.microsoft.com/office/powerpoint/2010/main" val="34954123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28600" y="1143000"/>
            <a:ext cx="8686799" cy="5486400"/>
          </a:xfrm>
        </p:spPr>
        <p:style>
          <a:lnRef idx="2">
            <a:schemeClr val="accent3"/>
          </a:lnRef>
          <a:fillRef idx="1">
            <a:schemeClr val="lt1"/>
          </a:fillRef>
          <a:effectRef idx="0">
            <a:schemeClr val="accent3"/>
          </a:effectRef>
          <a:fontRef idx="minor">
            <a:schemeClr val="dk1"/>
          </a:fontRef>
        </p:style>
        <p:txBody>
          <a:bodyPr>
            <a:normAutofit/>
          </a:bodyPr>
          <a:lstStyle/>
          <a:p>
            <a:pPr algn="just"/>
            <a:r>
              <a:rPr lang="mn-MN" sz="2600" dirty="0" smtClean="0">
                <a:latin typeface="Arial" pitchFamily="34" charset="0"/>
                <a:cs typeface="Arial" pitchFamily="34" charset="0"/>
              </a:rPr>
              <a:t>	Засаг </a:t>
            </a:r>
            <a:r>
              <a:rPr lang="mn-MN" sz="2600" dirty="0">
                <a:latin typeface="Arial" pitchFamily="34" charset="0"/>
                <a:cs typeface="Arial" pitchFamily="34" charset="0"/>
              </a:rPr>
              <a:t>захиргаа, нутаг дэвсгэрийн нэгж, түүний эрх зүйн байдалтай холбогдох хууль тогтоомжийг баталсны үндсэн дээр Засгийн газар Дархан, Эрдэнэтийг улсын зэрэглэлтэй хот болгох асуудлыг 2020 оны эхний хагас жилд багтаан шийдвэрлэх, Монгол Улсын Үндсэн хуулийн Тавин долдугаар зүйлийн 2, 3 дахь хэсэгт заасны дагуу бусад хот, дүүрэг, тосгоны өөрийн удирдлагыг шинэчлэн зохион байгуулах, тэдгээрт засаг захиргаа, нутаг дэвсгэрийн нэгж, түүний удирдлагын зарим чиг үүргийг шилжүүлэх асуудлыг тус тус судлан Улсын Их Хуралд өргөн мэдүүлж шийдвэрлүүлнэ.</a:t>
            </a:r>
            <a:endParaRPr lang="en-US" sz="2600" dirty="0">
              <a:latin typeface="Arial" pitchFamily="34" charset="0"/>
              <a:cs typeface="Arial" pitchFamily="34" charset="0"/>
            </a:endParaRPr>
          </a:p>
        </p:txBody>
      </p:sp>
      <p:sp>
        <p:nvSpPr>
          <p:cNvPr id="4" name="Title 3"/>
          <p:cNvSpPr>
            <a:spLocks noGrp="1"/>
          </p:cNvSpPr>
          <p:nvPr>
            <p:ph type="ctrTitle"/>
          </p:nvPr>
        </p:nvSpPr>
        <p:spPr>
          <a:xfrm>
            <a:off x="304800" y="228600"/>
            <a:ext cx="8610600" cy="685800"/>
          </a:xfrm>
        </p:spPr>
        <p:style>
          <a:lnRef idx="2">
            <a:schemeClr val="accent1"/>
          </a:lnRef>
          <a:fillRef idx="1">
            <a:schemeClr val="lt1"/>
          </a:fillRef>
          <a:effectRef idx="0">
            <a:schemeClr val="accent1"/>
          </a:effectRef>
          <a:fontRef idx="minor">
            <a:schemeClr val="dk1"/>
          </a:fontRef>
        </p:style>
        <p:txBody>
          <a:bodyPr/>
          <a:lstStyle/>
          <a:p>
            <a:pPr marL="182880" indent="0" algn="ctr">
              <a:buNone/>
            </a:pPr>
            <a:r>
              <a:rPr lang="mn-MN" sz="2800" dirty="0">
                <a:latin typeface="Arial" pitchFamily="34" charset="0"/>
                <a:cs typeface="Arial" pitchFamily="34" charset="0"/>
              </a:rPr>
              <a:t>2 дугаар зүйл.</a:t>
            </a:r>
            <a:endParaRPr lang="en-US" sz="2800" dirty="0">
              <a:latin typeface="Arial" pitchFamily="34" charset="0"/>
              <a:cs typeface="Arial" pitchFamily="34" charset="0"/>
            </a:endParaRPr>
          </a:p>
        </p:txBody>
      </p:sp>
    </p:spTree>
    <p:extLst>
      <p:ext uri="{BB962C8B-B14F-4D97-AF65-F5344CB8AC3E}">
        <p14:creationId xmlns:p14="http://schemas.microsoft.com/office/powerpoint/2010/main" val="41477054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52400" y="228600"/>
            <a:ext cx="8762999" cy="6248400"/>
          </a:xfrm>
        </p:spPr>
        <p:style>
          <a:lnRef idx="2">
            <a:schemeClr val="accent2"/>
          </a:lnRef>
          <a:fillRef idx="1">
            <a:schemeClr val="lt1"/>
          </a:fillRef>
          <a:effectRef idx="0">
            <a:schemeClr val="accent2"/>
          </a:effectRef>
          <a:fontRef idx="minor">
            <a:schemeClr val="dk1"/>
          </a:fontRef>
        </p:style>
        <p:txBody>
          <a:bodyPr>
            <a:normAutofit/>
          </a:bodyPr>
          <a:lstStyle/>
          <a:p>
            <a:pPr algn="just"/>
            <a:r>
              <a:rPr lang="mn-MN" sz="2600" b="1" dirty="0" smtClean="0">
                <a:latin typeface="Arial" pitchFamily="34" charset="0"/>
                <a:cs typeface="Arial" pitchFamily="34" charset="0"/>
              </a:rPr>
              <a:t>	3 </a:t>
            </a:r>
            <a:r>
              <a:rPr lang="mn-MN" sz="2600" b="1" dirty="0">
                <a:latin typeface="Arial" pitchFamily="34" charset="0"/>
                <a:cs typeface="Arial" pitchFamily="34" charset="0"/>
              </a:rPr>
              <a:t>дугаар зүйл</a:t>
            </a:r>
            <a:r>
              <a:rPr lang="mn-MN" sz="2600" b="1" dirty="0" smtClean="0">
                <a:latin typeface="Arial" pitchFamily="34" charset="0"/>
                <a:cs typeface="Arial" pitchFamily="34" charset="0"/>
              </a:rPr>
              <a:t>. </a:t>
            </a:r>
            <a:r>
              <a:rPr lang="mn-MN" sz="2600" dirty="0" smtClean="0">
                <a:latin typeface="Arial" pitchFamily="34" charset="0"/>
                <a:cs typeface="Arial" pitchFamily="34" charset="0"/>
              </a:rPr>
              <a:t>Монгол </a:t>
            </a:r>
            <a:r>
              <a:rPr lang="mn-MN" sz="2600" dirty="0">
                <a:latin typeface="Arial" pitchFamily="34" charset="0"/>
                <a:cs typeface="Arial" pitchFamily="34" charset="0"/>
              </a:rPr>
              <a:t>Улсын Үндсэн хуульд оруулсан нэмэлт, өөрчлөлтийн Арван ес</a:t>
            </a:r>
            <a:r>
              <a:rPr lang="mn-MN" sz="2600" baseline="30000" dirty="0">
                <a:latin typeface="Arial" pitchFamily="34" charset="0"/>
                <a:cs typeface="Arial" pitchFamily="34" charset="0"/>
              </a:rPr>
              <a:t>1 </a:t>
            </a:r>
            <a:r>
              <a:rPr lang="mn-MN" sz="2600" dirty="0">
                <a:latin typeface="Arial" pitchFamily="34" charset="0"/>
                <a:cs typeface="Arial" pitchFamily="34" charset="0"/>
              </a:rPr>
              <a:t>дүгээр зүйлийн 2 дахь хэсгийг 2028 оны 01 дүгээр сарын 01-ний өдрөөс эхлэн дагаж мөрдөнө.</a:t>
            </a:r>
            <a:br>
              <a:rPr lang="mn-MN" sz="2600" dirty="0">
                <a:latin typeface="Arial" pitchFamily="34" charset="0"/>
                <a:cs typeface="Arial" pitchFamily="34" charset="0"/>
              </a:rPr>
            </a:br>
            <a:r>
              <a:rPr lang="mn-MN" sz="2600" dirty="0" smtClean="0">
                <a:latin typeface="Arial" pitchFamily="34" charset="0"/>
                <a:cs typeface="Arial" pitchFamily="34" charset="0"/>
              </a:rPr>
              <a:t> </a:t>
            </a:r>
            <a:endParaRPr lang="mn-MN" sz="2600" dirty="0">
              <a:latin typeface="Arial" pitchFamily="34" charset="0"/>
              <a:cs typeface="Arial" pitchFamily="34" charset="0"/>
            </a:endParaRPr>
          </a:p>
          <a:p>
            <a:pPr algn="just"/>
            <a:r>
              <a:rPr lang="mn-MN" sz="2600" b="1" dirty="0" smtClean="0">
                <a:latin typeface="Arial" pitchFamily="34" charset="0"/>
                <a:cs typeface="Arial" pitchFamily="34" charset="0"/>
              </a:rPr>
              <a:t>	4 </a:t>
            </a:r>
            <a:r>
              <a:rPr lang="mn-MN" sz="2600" b="1" dirty="0">
                <a:latin typeface="Arial" pitchFamily="34" charset="0"/>
                <a:cs typeface="Arial" pitchFamily="34" charset="0"/>
              </a:rPr>
              <a:t>дүгээр зүйл</a:t>
            </a:r>
            <a:r>
              <a:rPr lang="mn-MN" sz="2600" b="1" dirty="0" smtClean="0">
                <a:latin typeface="Arial" pitchFamily="34" charset="0"/>
                <a:cs typeface="Arial" pitchFamily="34" charset="0"/>
              </a:rPr>
              <a:t>. </a:t>
            </a:r>
            <a:r>
              <a:rPr lang="mn-MN" sz="2600" dirty="0" smtClean="0">
                <a:latin typeface="Arial" pitchFamily="34" charset="0"/>
                <a:cs typeface="Arial" pitchFamily="34" charset="0"/>
              </a:rPr>
              <a:t>Энэ </a:t>
            </a:r>
            <a:r>
              <a:rPr lang="mn-MN" sz="2600" dirty="0">
                <a:latin typeface="Arial" pitchFamily="34" charset="0"/>
                <a:cs typeface="Arial" pitchFamily="34" charset="0"/>
              </a:rPr>
              <a:t>хууль Монгол Улсын Үндсэн хуульд оруулсан нэмэлт, өөрчлөлтийн нэгэн адил хүчинтэй.</a:t>
            </a:r>
            <a:br>
              <a:rPr lang="mn-MN" sz="2600" dirty="0">
                <a:latin typeface="Arial" pitchFamily="34" charset="0"/>
                <a:cs typeface="Arial" pitchFamily="34" charset="0"/>
              </a:rPr>
            </a:br>
            <a:endParaRPr lang="mn-MN" sz="2600" dirty="0">
              <a:latin typeface="Arial" pitchFamily="34" charset="0"/>
              <a:cs typeface="Arial" pitchFamily="34" charset="0"/>
            </a:endParaRPr>
          </a:p>
          <a:p>
            <a:pPr algn="just"/>
            <a:r>
              <a:rPr lang="mn-MN" sz="2600" b="1" dirty="0" smtClean="0">
                <a:latin typeface="Arial" pitchFamily="34" charset="0"/>
                <a:cs typeface="Arial" pitchFamily="34" charset="0"/>
              </a:rPr>
              <a:t>	5 </a:t>
            </a:r>
            <a:r>
              <a:rPr lang="mn-MN" sz="2600" b="1" dirty="0">
                <a:latin typeface="Arial" pitchFamily="34" charset="0"/>
                <a:cs typeface="Arial" pitchFamily="34" charset="0"/>
              </a:rPr>
              <a:t>дугаар зүйл</a:t>
            </a:r>
            <a:r>
              <a:rPr lang="mn-MN" sz="2600" b="1" dirty="0" smtClean="0">
                <a:latin typeface="Arial" pitchFamily="34" charset="0"/>
                <a:cs typeface="Arial" pitchFamily="34" charset="0"/>
              </a:rPr>
              <a:t>. </a:t>
            </a:r>
            <a:r>
              <a:rPr lang="mn-MN" sz="2600" dirty="0" smtClean="0">
                <a:latin typeface="Arial" pitchFamily="34" charset="0"/>
                <a:cs typeface="Arial" pitchFamily="34" charset="0"/>
              </a:rPr>
              <a:t>Энэ </a:t>
            </a:r>
            <a:r>
              <a:rPr lang="mn-MN" sz="2600" dirty="0">
                <a:latin typeface="Arial" pitchFamily="34" charset="0"/>
                <a:cs typeface="Arial" pitchFamily="34" charset="0"/>
              </a:rPr>
              <a:t>хуулийг 2019 оны 11 дүгээр сарын 26-ны өдрөөс эхлэн дагаж мөрдөнө.</a:t>
            </a:r>
            <a:br>
              <a:rPr lang="mn-MN" sz="2600" dirty="0">
                <a:latin typeface="Arial" pitchFamily="34" charset="0"/>
                <a:cs typeface="Arial" pitchFamily="34" charset="0"/>
              </a:rPr>
            </a:br>
            <a:endParaRPr lang="mn-MN" sz="2600" dirty="0">
              <a:latin typeface="Arial" pitchFamily="34" charset="0"/>
              <a:cs typeface="Arial" pitchFamily="34" charset="0"/>
            </a:endParaRPr>
          </a:p>
          <a:p>
            <a:endParaRPr lang="en-US" dirty="0"/>
          </a:p>
        </p:txBody>
      </p:sp>
    </p:spTree>
    <p:extLst>
      <p:ext uri="{BB962C8B-B14F-4D97-AF65-F5344CB8AC3E}">
        <p14:creationId xmlns:p14="http://schemas.microsoft.com/office/powerpoint/2010/main" val="7473039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914400"/>
          </a:xfrm>
        </p:spPr>
        <p:style>
          <a:lnRef idx="1">
            <a:schemeClr val="accent5"/>
          </a:lnRef>
          <a:fillRef idx="2">
            <a:schemeClr val="accent5"/>
          </a:fillRef>
          <a:effectRef idx="1">
            <a:schemeClr val="accent5"/>
          </a:effectRef>
          <a:fontRef idx="minor">
            <a:schemeClr val="dk1"/>
          </a:fontRef>
        </p:style>
        <p:txBody>
          <a:bodyPr/>
          <a:lstStyle/>
          <a:p>
            <a:pPr algn="ctr"/>
            <a:r>
              <a:rPr lang="mn-MN" sz="2400" dirty="0">
                <a:latin typeface="Arial" pitchFamily="34" charset="0"/>
                <a:cs typeface="Arial" pitchFamily="34" charset="0"/>
              </a:rPr>
              <a:t>МОНГОЛ УЛСЫН ҮНДСЭН ХУУЛЬД ОРУУЛСАН </a:t>
            </a:r>
            <a:br>
              <a:rPr lang="mn-MN" sz="2400" dirty="0">
                <a:latin typeface="Arial" pitchFamily="34" charset="0"/>
                <a:cs typeface="Arial" pitchFamily="34" charset="0"/>
              </a:rPr>
            </a:br>
            <a:r>
              <a:rPr lang="mn-MN" sz="2400" dirty="0">
                <a:latin typeface="Arial" pitchFamily="34" charset="0"/>
                <a:cs typeface="Arial" pitchFamily="34" charset="0"/>
              </a:rPr>
              <a:t>НЭМЭЛТ, ӨӨРЧЛӨЛТ</a:t>
            </a:r>
            <a:endParaRPr lang="en-US" sz="2400" dirty="0"/>
          </a:p>
        </p:txBody>
      </p:sp>
      <p:pic>
        <p:nvPicPr>
          <p:cNvPr id="5" name="Content Placeholder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309334" y="1371600"/>
            <a:ext cx="3424466" cy="5334000"/>
          </a:xfrm>
        </p:spPr>
      </p:pic>
      <p:sp>
        <p:nvSpPr>
          <p:cNvPr id="6" name="Rectangle 5"/>
          <p:cNvSpPr/>
          <p:nvPr/>
        </p:nvSpPr>
        <p:spPr>
          <a:xfrm>
            <a:off x="3886200" y="1371600"/>
            <a:ext cx="5029200" cy="5509200"/>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marL="45720" indent="0" algn="ctr">
              <a:buNone/>
            </a:pPr>
            <a:r>
              <a:rPr lang="mn-MN" sz="1600" b="1" dirty="0" smtClean="0">
                <a:solidFill>
                  <a:schemeClr val="tx1"/>
                </a:solidFill>
                <a:latin typeface="Arial" pitchFamily="34" charset="0"/>
                <a:cs typeface="Arial" pitchFamily="34" charset="0"/>
              </a:rPr>
              <a:t>НЭГДҮГЭЭР ЗҮЙЛ</a:t>
            </a:r>
          </a:p>
          <a:p>
            <a:pPr algn="just"/>
            <a:r>
              <a:rPr lang="mn-MN" sz="1600" dirty="0" smtClean="0">
                <a:solidFill>
                  <a:schemeClr val="tx1"/>
                </a:solidFill>
                <a:latin typeface="Arial" pitchFamily="34" charset="0"/>
                <a:cs typeface="Arial" pitchFamily="34" charset="0"/>
              </a:rPr>
              <a:t>Монгол Улсын Үндсэн хуульд доор дурдсан агуулгатай дараахь зүйл, хэсэг нэмсүгэй:</a:t>
            </a:r>
          </a:p>
          <a:p>
            <a:pPr marL="45720" indent="0" algn="ctr">
              <a:buNone/>
            </a:pPr>
            <a:r>
              <a:rPr lang="mn-MN" sz="1600" dirty="0">
                <a:latin typeface="Arial" pitchFamily="34" charset="0"/>
                <a:cs typeface="Arial" pitchFamily="34" charset="0"/>
              </a:rPr>
              <a:t>2</a:t>
            </a:r>
            <a:r>
              <a:rPr lang="mn-MN" sz="1600" dirty="0" smtClean="0">
                <a:solidFill>
                  <a:schemeClr val="tx1"/>
                </a:solidFill>
                <a:latin typeface="Arial" pitchFamily="34" charset="0"/>
                <a:cs typeface="Arial" pitchFamily="34" charset="0"/>
              </a:rPr>
              <a:t>/ Хорин хоёрдугаар зүйл:</a:t>
            </a:r>
          </a:p>
          <a:p>
            <a:pPr marL="45720" indent="0" algn="just">
              <a:buNone/>
            </a:pPr>
            <a:r>
              <a:rPr lang="mn-MN" sz="1600" dirty="0" smtClean="0">
                <a:solidFill>
                  <a:schemeClr val="tx1"/>
                </a:solidFill>
                <a:latin typeface="Arial" pitchFamily="34" charset="0"/>
                <a:cs typeface="Arial" pitchFamily="34" charset="0"/>
              </a:rPr>
              <a:t>“3. </a:t>
            </a:r>
            <a:r>
              <a:rPr lang="mn-MN" sz="1600" dirty="0">
                <a:latin typeface="Arial" pitchFamily="34" charset="0"/>
                <a:cs typeface="Arial" pitchFamily="34" charset="0"/>
              </a:rPr>
              <a:t>Е</a:t>
            </a:r>
            <a:r>
              <a:rPr lang="mn-MN" sz="1600" dirty="0" smtClean="0">
                <a:solidFill>
                  <a:schemeClr val="tx1"/>
                </a:solidFill>
                <a:latin typeface="Arial" pitchFamily="34" charset="0"/>
                <a:cs typeface="Arial" pitchFamily="34" charset="0"/>
              </a:rPr>
              <a:t>рөнхийлөгч Үндсэн хуулийн гучин есдүгээр зүйлийн 2 дахь хэсэгт заасны дагуу Ерөнхий сайдыг томилох саналыг Улсын Их Хуралд анх оруулснаас хойш дөчин тав хоногийн дотор, эсхүл Үндсэн хуулийн дөчин гуравдугаар зүйлийн 1 дэх хэсэгт заасны дагуу Ерөнхий сайдыг огцруулснаас, түүнчлэн дөчин дөрөвдүгээр зүйлийн 2 дахь хэсэгт заасны дагуу Ерөнхий сайдыг огцорсонд тооцсоноос хойш гуч хоногийн дотор Улсын Их Хурал Ерөнхий сайдыг томилоогүй бол Ерөнхийлөгч Улсын Их Хурлыг тараах шийдвэр гаргана. </a:t>
            </a:r>
          </a:p>
          <a:p>
            <a:pPr marL="45720" indent="0" algn="just">
              <a:buNone/>
            </a:pPr>
            <a:r>
              <a:rPr lang="mn-MN" sz="1600" dirty="0" smtClean="0">
                <a:solidFill>
                  <a:schemeClr val="tx1"/>
                </a:solidFill>
                <a:latin typeface="Arial" pitchFamily="34" charset="0"/>
                <a:cs typeface="Arial" pitchFamily="34" charset="0"/>
              </a:rPr>
              <a:t>4. Энэ зүйлийн 2, эсхүл 3 дахь хэсэгт заасны дагуу шийдвэр гаргаснаас хойш Улсын Их Хурал арав хоногийн дотор сонгуулийг товлон зарлаж, жар хоногийн дотор явуулна. Шинэ сонгогдсон гишүүд тангараг өргөтөл Улсын Их Хурал бүрэн эрхээ хадгална.”</a:t>
            </a:r>
            <a:endParaRPr lang="mn-MN" sz="1600" dirty="0" smtClean="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0522566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10600" cy="838200"/>
          </a:xfrm>
        </p:spPr>
        <p:style>
          <a:lnRef idx="1">
            <a:schemeClr val="accent5"/>
          </a:lnRef>
          <a:fillRef idx="2">
            <a:schemeClr val="accent5"/>
          </a:fillRef>
          <a:effectRef idx="1">
            <a:schemeClr val="accent5"/>
          </a:effectRef>
          <a:fontRef idx="minor">
            <a:schemeClr val="dk1"/>
          </a:fontRef>
        </p:style>
        <p:txBody>
          <a:bodyPr/>
          <a:lstStyle/>
          <a:p>
            <a:pPr algn="ctr"/>
            <a:r>
              <a:rPr lang="mn-MN" sz="2400" dirty="0">
                <a:latin typeface="Arial" pitchFamily="34" charset="0"/>
                <a:cs typeface="Arial" pitchFamily="34" charset="0"/>
              </a:rPr>
              <a:t>МОНГОЛ УЛСЫН ҮНДСЭН ХУУЛЬД ОРУУЛСАН </a:t>
            </a:r>
            <a:br>
              <a:rPr lang="mn-MN" sz="2400" dirty="0">
                <a:latin typeface="Arial" pitchFamily="34" charset="0"/>
                <a:cs typeface="Arial" pitchFamily="34" charset="0"/>
              </a:rPr>
            </a:br>
            <a:r>
              <a:rPr lang="mn-MN" sz="2400" dirty="0">
                <a:latin typeface="Arial" pitchFamily="34" charset="0"/>
                <a:cs typeface="Arial" pitchFamily="34" charset="0"/>
              </a:rPr>
              <a:t>НЭМЭЛТ, ӨӨРЧЛӨЛТ</a:t>
            </a:r>
            <a:endParaRPr lang="en-US" sz="2400" dirty="0"/>
          </a:p>
        </p:txBody>
      </p:sp>
      <p:pic>
        <p:nvPicPr>
          <p:cNvPr id="5" name="Content Placeholder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268059" y="1219200"/>
            <a:ext cx="3267531" cy="5210503"/>
          </a:xfrm>
        </p:spPr>
      </p:pic>
      <p:sp>
        <p:nvSpPr>
          <p:cNvPr id="4" name="Content Placeholder 3"/>
          <p:cNvSpPr>
            <a:spLocks noGrp="1"/>
          </p:cNvSpPr>
          <p:nvPr>
            <p:ph sz="quarter" idx="14"/>
          </p:nvPr>
        </p:nvSpPr>
        <p:spPr>
          <a:xfrm>
            <a:off x="3733800" y="1219200"/>
            <a:ext cx="5105400" cy="5486400"/>
          </a:xfrm>
        </p:spPr>
        <p:style>
          <a:lnRef idx="2">
            <a:schemeClr val="accent6"/>
          </a:lnRef>
          <a:fillRef idx="1">
            <a:schemeClr val="lt1"/>
          </a:fillRef>
          <a:effectRef idx="0">
            <a:schemeClr val="accent6"/>
          </a:effectRef>
          <a:fontRef idx="minor">
            <a:schemeClr val="dk1"/>
          </a:fontRef>
        </p:style>
        <p:txBody>
          <a:bodyPr/>
          <a:lstStyle/>
          <a:p>
            <a:pPr marL="45720" indent="0" algn="ctr">
              <a:buNone/>
            </a:pPr>
            <a:r>
              <a:rPr lang="mn-MN" sz="1700" b="1" dirty="0">
                <a:solidFill>
                  <a:schemeClr val="tx1"/>
                </a:solidFill>
                <a:latin typeface="Arial" pitchFamily="34" charset="0"/>
                <a:cs typeface="Arial" pitchFamily="34" charset="0"/>
              </a:rPr>
              <a:t>НЭГДҮГЭЭР ЗҮЙЛ</a:t>
            </a:r>
          </a:p>
          <a:p>
            <a:pPr algn="just"/>
            <a:r>
              <a:rPr lang="mn-MN" sz="1700" dirty="0">
                <a:solidFill>
                  <a:schemeClr val="tx1"/>
                </a:solidFill>
                <a:latin typeface="Arial" pitchFamily="34" charset="0"/>
                <a:cs typeface="Arial" pitchFamily="34" charset="0"/>
              </a:rPr>
              <a:t>Монгол Улсын Үндсэн хуульд доор дурдсан агуулгатай дараахь зүйл, хэсэг нэмсүгэй:</a:t>
            </a:r>
          </a:p>
          <a:p>
            <a:pPr marL="45720" indent="0" algn="ctr">
              <a:buNone/>
            </a:pPr>
            <a:r>
              <a:rPr lang="mn-MN" sz="1700" dirty="0" smtClean="0">
                <a:solidFill>
                  <a:schemeClr val="tx1"/>
                </a:solidFill>
                <a:latin typeface="Arial" pitchFamily="34" charset="0"/>
                <a:cs typeface="Arial" pitchFamily="34" charset="0"/>
              </a:rPr>
              <a:t>3/ </a:t>
            </a:r>
            <a:r>
              <a:rPr lang="mn-MN" sz="1700" dirty="0">
                <a:solidFill>
                  <a:schemeClr val="tx1"/>
                </a:solidFill>
                <a:latin typeface="Arial" pitchFamily="34" charset="0"/>
                <a:cs typeface="Arial" pitchFamily="34" charset="0"/>
              </a:rPr>
              <a:t>Хорин </a:t>
            </a:r>
            <a:r>
              <a:rPr lang="mn-MN" sz="1700" dirty="0" smtClean="0">
                <a:solidFill>
                  <a:schemeClr val="tx1"/>
                </a:solidFill>
                <a:latin typeface="Arial" pitchFamily="34" charset="0"/>
                <a:cs typeface="Arial" pitchFamily="34" charset="0"/>
              </a:rPr>
              <a:t>долдугаар зүйлийн 7 дахь хэсэг:</a:t>
            </a:r>
          </a:p>
          <a:p>
            <a:pPr marL="45720" indent="0" algn="just">
              <a:buNone/>
            </a:pPr>
            <a:r>
              <a:rPr lang="mn-MN" sz="1700" dirty="0" smtClean="0">
                <a:solidFill>
                  <a:schemeClr val="tx1"/>
                </a:solidFill>
                <a:latin typeface="Arial" pitchFamily="34" charset="0"/>
                <a:cs typeface="Arial" pitchFamily="34" charset="0"/>
              </a:rPr>
              <a:t>“7. Улсын Их Хурлын гишүүд саналаа илээр гаргаж асуудлыг шийдвэрлэнэ. Үндсэн хууль, бусад хуульд заасан, эсхүл хуралдаанд оролцсон гишүүдийн олонхи дэмжсэн бол нууц санал хурааль явуулна.”</a:t>
            </a:r>
          </a:p>
          <a:p>
            <a:pPr marL="45720" indent="0" algn="ctr">
              <a:buNone/>
            </a:pPr>
            <a:r>
              <a:rPr lang="mn-MN" sz="1700" dirty="0" smtClean="0">
                <a:solidFill>
                  <a:schemeClr val="tx1"/>
                </a:solidFill>
                <a:latin typeface="Arial" pitchFamily="34" charset="0"/>
                <a:cs typeface="Arial" pitchFamily="34" charset="0"/>
              </a:rPr>
              <a:t>4/ Дөчин есдүгээр зүйлийн 6 дахь хэсэг:</a:t>
            </a:r>
          </a:p>
          <a:p>
            <a:pPr marL="45720" indent="0" algn="just">
              <a:buNone/>
            </a:pPr>
            <a:r>
              <a:rPr lang="mn-MN" sz="1700" dirty="0" smtClean="0">
                <a:solidFill>
                  <a:schemeClr val="tx1"/>
                </a:solidFill>
                <a:latin typeface="Arial" pitchFamily="34" charset="0"/>
                <a:cs typeface="Arial" pitchFamily="34" charset="0"/>
              </a:rPr>
              <a:t>“6. </a:t>
            </a:r>
            <a:r>
              <a:rPr lang="mn-MN" sz="1700" dirty="0">
                <a:solidFill>
                  <a:schemeClr val="tx1"/>
                </a:solidFill>
                <a:latin typeface="Arial" pitchFamily="34" charset="0"/>
                <a:cs typeface="Arial" pitchFamily="34" charset="0"/>
              </a:rPr>
              <a:t>Х</a:t>
            </a:r>
            <a:r>
              <a:rPr lang="mn-MN" sz="1700" dirty="0" smtClean="0">
                <a:solidFill>
                  <a:schemeClr val="tx1"/>
                </a:solidFill>
                <a:latin typeface="Arial" pitchFamily="34" charset="0"/>
                <a:cs typeface="Arial" pitchFamily="34" charset="0"/>
              </a:rPr>
              <a:t>уульд заасан үндэслэл, журмын дагуу шүүгчийг албан тушаалаас нь түдгэлзүүлэх, огцруулах болон сахилгын бусад шийтгэл ногдуулах чиг үүрэг бүхий Шүүхийн сахилгын хороо ажиллах бөгөөд түүний бүрэн эрх, зохион байгуулалт, үйл ажиллагааны журам, бүрэлдэхүүнд тавих шаардлага, томилох журмыг хуулиар тогтооно.”</a:t>
            </a:r>
          </a:p>
          <a:p>
            <a:pPr marL="45720" indent="0" algn="just">
              <a:buNone/>
            </a:pPr>
            <a:endParaRPr lang="mn-MN" sz="1600" dirty="0">
              <a:solidFill>
                <a:schemeClr val="tx1"/>
              </a:solidFill>
              <a:latin typeface="Arial" pitchFamily="34" charset="0"/>
              <a:cs typeface="Arial" pitchFamily="34" charset="0"/>
            </a:endParaRPr>
          </a:p>
          <a:p>
            <a:endParaRPr lang="en-US" dirty="0"/>
          </a:p>
        </p:txBody>
      </p:sp>
    </p:spTree>
    <p:extLst>
      <p:ext uri="{BB962C8B-B14F-4D97-AF65-F5344CB8AC3E}">
        <p14:creationId xmlns:p14="http://schemas.microsoft.com/office/powerpoint/2010/main" val="40373448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763000" cy="838200"/>
          </a:xfrm>
        </p:spPr>
        <p:style>
          <a:lnRef idx="1">
            <a:schemeClr val="accent5"/>
          </a:lnRef>
          <a:fillRef idx="2">
            <a:schemeClr val="accent5"/>
          </a:fillRef>
          <a:effectRef idx="1">
            <a:schemeClr val="accent5"/>
          </a:effectRef>
          <a:fontRef idx="minor">
            <a:schemeClr val="dk1"/>
          </a:fontRef>
        </p:style>
        <p:txBody>
          <a:bodyPr/>
          <a:lstStyle/>
          <a:p>
            <a:pPr algn="ctr"/>
            <a:r>
              <a:rPr lang="mn-MN" sz="2400" dirty="0">
                <a:latin typeface="Arial" pitchFamily="34" charset="0"/>
                <a:cs typeface="Arial" pitchFamily="34" charset="0"/>
              </a:rPr>
              <a:t>МОНГОЛ УЛСЫН ҮНДСЭН ХУУЛЬД ОРУУЛСАН </a:t>
            </a:r>
            <a:br>
              <a:rPr lang="mn-MN" sz="2400" dirty="0">
                <a:latin typeface="Arial" pitchFamily="34" charset="0"/>
                <a:cs typeface="Arial" pitchFamily="34" charset="0"/>
              </a:rPr>
            </a:br>
            <a:r>
              <a:rPr lang="mn-MN" sz="2400" dirty="0">
                <a:latin typeface="Arial" pitchFamily="34" charset="0"/>
                <a:cs typeface="Arial" pitchFamily="34" charset="0"/>
              </a:rPr>
              <a:t>НЭМЭЛТ, ӨӨРЧЛӨЛТ</a:t>
            </a:r>
            <a:endParaRPr lang="en-US" sz="2400" dirty="0"/>
          </a:p>
        </p:txBody>
      </p:sp>
      <p:pic>
        <p:nvPicPr>
          <p:cNvPr id="5" name="Content Placeholder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91859" y="1143000"/>
            <a:ext cx="3389541" cy="5562600"/>
          </a:xfrm>
        </p:spPr>
      </p:pic>
      <p:sp>
        <p:nvSpPr>
          <p:cNvPr id="4" name="Content Placeholder 3"/>
          <p:cNvSpPr>
            <a:spLocks noGrp="1"/>
          </p:cNvSpPr>
          <p:nvPr>
            <p:ph sz="quarter" idx="14"/>
          </p:nvPr>
        </p:nvSpPr>
        <p:spPr>
          <a:xfrm>
            <a:off x="3657600" y="1143000"/>
            <a:ext cx="5257800" cy="5562600"/>
          </a:xfrm>
        </p:spPr>
        <p:style>
          <a:lnRef idx="2">
            <a:schemeClr val="accent6"/>
          </a:lnRef>
          <a:fillRef idx="1">
            <a:schemeClr val="lt1"/>
          </a:fillRef>
          <a:effectRef idx="0">
            <a:schemeClr val="accent6"/>
          </a:effectRef>
          <a:fontRef idx="minor">
            <a:schemeClr val="dk1"/>
          </a:fontRef>
        </p:style>
        <p:txBody>
          <a:bodyPr>
            <a:normAutofit fontScale="92500" lnSpcReduction="10000"/>
          </a:bodyPr>
          <a:lstStyle/>
          <a:p>
            <a:pPr marL="45720" indent="0" algn="ctr">
              <a:buNone/>
            </a:pPr>
            <a:r>
              <a:rPr lang="mn-MN" sz="1600" b="1" dirty="0" smtClean="0">
                <a:solidFill>
                  <a:schemeClr val="tx1"/>
                </a:solidFill>
                <a:latin typeface="Arial" pitchFamily="34" charset="0"/>
                <a:cs typeface="Arial" pitchFamily="34" charset="0"/>
              </a:rPr>
              <a:t>ХОЁРДУГААР ЗҮЙЛ</a:t>
            </a:r>
            <a:endParaRPr lang="mn-MN" sz="1600" dirty="0" smtClean="0"/>
          </a:p>
          <a:p>
            <a:pPr algn="just"/>
            <a:r>
              <a:rPr lang="mn-MN" dirty="0" smtClean="0">
                <a:solidFill>
                  <a:schemeClr val="tx1"/>
                </a:solidFill>
                <a:latin typeface="Arial" pitchFamily="34" charset="0"/>
                <a:cs typeface="Arial" pitchFamily="34" charset="0"/>
              </a:rPr>
              <a:t>Монгол Улсын Үндсэн хуулийн хорин тавдугаар зүйлийн 1 дэх хэсгийн 16 дахь заалтад “</a:t>
            </a:r>
            <a:r>
              <a:rPr lang="mn-MN" i="1" dirty="0" smtClean="0">
                <a:solidFill>
                  <a:srgbClr val="FF0000"/>
                </a:solidFill>
                <a:latin typeface="Arial" pitchFamily="34" charset="0"/>
                <a:cs typeface="Arial" pitchFamily="34" charset="0"/>
              </a:rPr>
              <a:t>Монгол </a:t>
            </a:r>
            <a:r>
              <a:rPr lang="mn-MN" i="1" dirty="0">
                <a:solidFill>
                  <a:srgbClr val="FF0000"/>
                </a:solidFill>
                <a:latin typeface="Arial" pitchFamily="34" charset="0"/>
                <a:cs typeface="Arial" pitchFamily="34" charset="0"/>
              </a:rPr>
              <a:t>Улс өөрийн тусгаар тогтнол, нутаг дэвсгэрийн бүрэн бүтэн байдлыг үгүйсгэх аливаа оролдлогыг үл зөвшөөрөх бөгөөд мөнхүү зорилгоор ард нийтийн санал асуулга явуулахыг хориглоно</a:t>
            </a:r>
            <a:r>
              <a:rPr lang="mn-MN" dirty="0">
                <a:solidFill>
                  <a:schemeClr val="tx1"/>
                </a:solidFill>
                <a:latin typeface="Arial" pitchFamily="34" charset="0"/>
                <a:cs typeface="Arial" pitchFamily="34" charset="0"/>
              </a:rPr>
              <a:t>; </a:t>
            </a:r>
            <a:r>
              <a:rPr lang="mn-MN" dirty="0" smtClean="0">
                <a:solidFill>
                  <a:schemeClr val="tx1"/>
                </a:solidFill>
                <a:latin typeface="Arial" pitchFamily="34" charset="0"/>
                <a:cs typeface="Arial" pitchFamily="34" charset="0"/>
              </a:rPr>
              <a:t>гэсэн агуулгатай 2 дахь өгүүлбэр, </a:t>
            </a:r>
          </a:p>
          <a:p>
            <a:pPr algn="just"/>
            <a:r>
              <a:rPr lang="mn-MN" dirty="0" smtClean="0">
                <a:solidFill>
                  <a:schemeClr val="tx1"/>
                </a:solidFill>
                <a:latin typeface="Arial" pitchFamily="34" charset="0"/>
                <a:cs typeface="Arial" pitchFamily="34" charset="0"/>
              </a:rPr>
              <a:t>хорин есдүгээр зүйлийн 3 дахь хэсэгт “</a:t>
            </a:r>
            <a:r>
              <a:rPr lang="mn-MN" i="1" dirty="0" smtClean="0">
                <a:solidFill>
                  <a:srgbClr val="FF0000"/>
                </a:solidFill>
                <a:latin typeface="Arial" pitchFamily="34" charset="0"/>
                <a:cs typeface="Arial" pitchFamily="34" charset="0"/>
              </a:rPr>
              <a:t>Улсын Их Хурлын гишүүн бүрэн эрхээ хэрэгжүүлэхдээ өргөсөн тангаргаасаа няцаж Үндсэн хууль зөрчсөн бол түүнийг Улсын Их Хурлын гишүүнээс эгүүлэн татах үндэслэл болно</a:t>
            </a:r>
            <a:r>
              <a:rPr lang="mn-MN" dirty="0" smtClean="0">
                <a:solidFill>
                  <a:srgbClr val="FF0000"/>
                </a:solidFill>
                <a:latin typeface="Arial" pitchFamily="34" charset="0"/>
                <a:cs typeface="Arial" pitchFamily="34" charset="0"/>
              </a:rPr>
              <a:t>.” </a:t>
            </a:r>
            <a:r>
              <a:rPr lang="mn-MN" dirty="0" smtClean="0">
                <a:solidFill>
                  <a:schemeClr val="tx1"/>
                </a:solidFill>
                <a:latin typeface="Arial" pitchFamily="34" charset="0"/>
                <a:cs typeface="Arial" pitchFamily="34" charset="0"/>
              </a:rPr>
              <a:t>гэсэн агуулгатай 1 дэх өгүүлбэр тус тус нэмэсүгэй. </a:t>
            </a:r>
            <a:endParaRPr lang="en-US"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41799666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914400"/>
          </a:xfrm>
        </p:spPr>
        <p:style>
          <a:lnRef idx="1">
            <a:schemeClr val="accent5"/>
          </a:lnRef>
          <a:fillRef idx="2">
            <a:schemeClr val="accent5"/>
          </a:fillRef>
          <a:effectRef idx="1">
            <a:schemeClr val="accent5"/>
          </a:effectRef>
          <a:fontRef idx="minor">
            <a:schemeClr val="dk1"/>
          </a:fontRef>
        </p:style>
        <p:txBody>
          <a:bodyPr/>
          <a:lstStyle/>
          <a:p>
            <a:pPr algn="ctr"/>
            <a:r>
              <a:rPr lang="mn-MN" sz="2400" dirty="0">
                <a:latin typeface="Arial" pitchFamily="34" charset="0"/>
                <a:cs typeface="Arial" pitchFamily="34" charset="0"/>
              </a:rPr>
              <a:t>МОНГОЛ УЛСЫН ҮНДСЭН ХУУЛЬД ОРУУЛСАН </a:t>
            </a:r>
            <a:br>
              <a:rPr lang="mn-MN" sz="2400" dirty="0">
                <a:latin typeface="Arial" pitchFamily="34" charset="0"/>
                <a:cs typeface="Arial" pitchFamily="34" charset="0"/>
              </a:rPr>
            </a:br>
            <a:r>
              <a:rPr lang="mn-MN" sz="2400" dirty="0">
                <a:latin typeface="Arial" pitchFamily="34" charset="0"/>
                <a:cs typeface="Arial" pitchFamily="34" charset="0"/>
              </a:rPr>
              <a:t>НЭМЭЛТ, ӨӨРЧЛӨЛТ</a:t>
            </a:r>
            <a:endParaRPr lang="en-US" sz="2400" dirty="0"/>
          </a:p>
        </p:txBody>
      </p:sp>
      <p:pic>
        <p:nvPicPr>
          <p:cNvPr id="5" name="Content Placeholder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268059" y="1295400"/>
            <a:ext cx="3313341" cy="5486400"/>
          </a:xfrm>
        </p:spPr>
      </p:pic>
      <p:sp>
        <p:nvSpPr>
          <p:cNvPr id="4" name="Content Placeholder 3"/>
          <p:cNvSpPr>
            <a:spLocks noGrp="1"/>
          </p:cNvSpPr>
          <p:nvPr>
            <p:ph sz="quarter" idx="14"/>
          </p:nvPr>
        </p:nvSpPr>
        <p:spPr>
          <a:xfrm>
            <a:off x="3733800" y="1295400"/>
            <a:ext cx="5257800" cy="5410200"/>
          </a:xfrm>
        </p:spPr>
        <p:style>
          <a:lnRef idx="2">
            <a:schemeClr val="accent6"/>
          </a:lnRef>
          <a:fillRef idx="1">
            <a:schemeClr val="lt1"/>
          </a:fillRef>
          <a:effectRef idx="0">
            <a:schemeClr val="accent6"/>
          </a:effectRef>
          <a:fontRef idx="minor">
            <a:schemeClr val="dk1"/>
          </a:fontRef>
        </p:style>
        <p:txBody>
          <a:bodyPr>
            <a:normAutofit fontScale="85000" lnSpcReduction="10000"/>
          </a:bodyPr>
          <a:lstStyle/>
          <a:p>
            <a:pPr marL="45720" indent="0" algn="ctr">
              <a:buNone/>
            </a:pPr>
            <a:r>
              <a:rPr lang="mn-MN" sz="1800" b="1" dirty="0" smtClean="0">
                <a:latin typeface="Arial" pitchFamily="34" charset="0"/>
                <a:cs typeface="Arial" pitchFamily="34" charset="0"/>
              </a:rPr>
              <a:t>ГУРАВДУГААР ЗҮЙЛ</a:t>
            </a:r>
          </a:p>
          <a:p>
            <a:pPr algn="just"/>
            <a:r>
              <a:rPr lang="mn-MN" sz="1800" dirty="0" smtClean="0">
                <a:latin typeface="Arial" pitchFamily="34" charset="0"/>
                <a:cs typeface="Arial" pitchFamily="34" charset="0"/>
              </a:rPr>
              <a:t>Монгол Улсын Үндсэн хуулийн дараахь зүйл, хэсэг, заалтыг доор дурдсанаар өөрчлөн найруулгасугай:</a:t>
            </a:r>
          </a:p>
          <a:p>
            <a:pPr marL="45720" indent="0" algn="ctr">
              <a:buNone/>
            </a:pPr>
            <a:r>
              <a:rPr lang="mn-MN" sz="1800" dirty="0" smtClean="0">
                <a:latin typeface="Arial" pitchFamily="34" charset="0"/>
                <a:cs typeface="Arial" pitchFamily="34" charset="0"/>
              </a:rPr>
              <a:t>1/Зургадугаар зүйлийн 2 дахь хэсэг:</a:t>
            </a:r>
          </a:p>
          <a:p>
            <a:pPr marL="45720" indent="0" algn="just">
              <a:buNone/>
            </a:pPr>
            <a:r>
              <a:rPr lang="mn-MN" sz="1800" dirty="0" smtClean="0">
                <a:latin typeface="Arial" pitchFamily="34" charset="0"/>
                <a:cs typeface="Arial" pitchFamily="34" charset="0"/>
              </a:rPr>
              <a:t>“2. </a:t>
            </a:r>
            <a:r>
              <a:rPr lang="mn-MN" sz="1800" dirty="0">
                <a:latin typeface="Arial" pitchFamily="34" charset="0"/>
                <a:cs typeface="Arial" pitchFamily="34" charset="0"/>
              </a:rPr>
              <a:t>М</a:t>
            </a:r>
            <a:r>
              <a:rPr lang="mn-MN" sz="1800" dirty="0" smtClean="0">
                <a:latin typeface="Arial" pitchFamily="34" charset="0"/>
                <a:cs typeface="Arial" pitchFamily="34" charset="0"/>
              </a:rPr>
              <a:t>онгол Улсын иргэдэд өмчлүүлснээс бусад газар, түүнчлэн газрын хэвлий, түүний баялаг, ой, усны нөөц, ан амьтан төрийн нйитийн өмч мөн.</a:t>
            </a:r>
          </a:p>
          <a:p>
            <a:pPr marL="45720" indent="0" algn="just">
              <a:buNone/>
            </a:pPr>
            <a:r>
              <a:rPr lang="mn-MN" sz="1800" i="1" dirty="0" smtClean="0"/>
              <a:t>	</a:t>
            </a:r>
            <a:r>
              <a:rPr lang="mn-MN" sz="1800" dirty="0" smtClean="0">
                <a:latin typeface="Arial" pitchFamily="34" charset="0"/>
                <a:cs typeface="Arial" pitchFamily="34" charset="0"/>
              </a:rPr>
              <a:t>Баи</a:t>
            </a:r>
            <a:r>
              <a:rPr lang="mn-MN" sz="1800" dirty="0">
                <a:latin typeface="Arial" pitchFamily="34" charset="0"/>
                <a:cs typeface="Arial" pitchFamily="34" charset="0"/>
              </a:rPr>
              <a:t>̆галийн баялгийг ашиглах төрийн бодлого нь урт хугацааны хөгжлийн бодлогод тулгуурлаж, одоо ба ирээдүй үеийн иргэн бүрд эрүүл, аюулгүй орчинд амьдрах эрхийг нь баталгаажуулах, газрын хэвлийн баялгийн үр өгөөжийг Үндэсний баялгийн санд төвлөрүүлж тэгш, шударга хүртээхэд чиглэнэ.</a:t>
            </a:r>
          </a:p>
          <a:p>
            <a:pPr marL="45720" indent="0" algn="just">
              <a:buNone/>
            </a:pPr>
            <a:r>
              <a:rPr lang="mn-MN" sz="1800" dirty="0" smtClean="0">
                <a:latin typeface="Arial" pitchFamily="34" charset="0"/>
                <a:cs typeface="Arial" pitchFamily="34" charset="0"/>
              </a:rPr>
              <a:t>	Иргэн </a:t>
            </a:r>
            <a:r>
              <a:rPr lang="mn-MN" sz="1800" dirty="0">
                <a:latin typeface="Arial" pitchFamily="34" charset="0"/>
                <a:cs typeface="Arial" pitchFamily="34" charset="0"/>
              </a:rPr>
              <a:t>эрүүл, аюулгүй орчинд амьдрах эрхийнхээ хүрээнд газрын хэвлийн баялгийг ашигласнаар байгаль орчинд үзүүлэх нөлөөллийн талаар мэдэх эрхтэй.</a:t>
            </a:r>
          </a:p>
          <a:p>
            <a:pPr marL="45720" indent="0" algn="just">
              <a:buNone/>
            </a:pPr>
            <a:r>
              <a:rPr lang="mn-MN" sz="1800" dirty="0" smtClean="0">
                <a:latin typeface="Arial" pitchFamily="34" charset="0"/>
                <a:cs typeface="Arial" pitchFamily="34" charset="0"/>
              </a:rPr>
              <a:t>	Стратегийн </a:t>
            </a:r>
            <a:r>
              <a:rPr lang="mn-MN" sz="1800" dirty="0">
                <a:latin typeface="Arial" pitchFamily="34" charset="0"/>
                <a:cs typeface="Arial" pitchFamily="34" charset="0"/>
              </a:rPr>
              <a:t>ач холбогдол бүхий ашигт малтмалын ордыг ашиглахдаа байгалийн баялаг ард түмний мэдэлд байх зарчимд нийцүүлэн түүний үр өгөөжийн дийлэнх нь ард түмэнд ногдож байх эрх зүйн үндсийг хуулиар тогтооно.</a:t>
            </a:r>
          </a:p>
          <a:p>
            <a:pPr marL="45720" indent="0" algn="just">
              <a:buNone/>
            </a:pPr>
            <a:endParaRPr lang="mn-MN" sz="1800" dirty="0" smtClean="0">
              <a:latin typeface="Arial" pitchFamily="34" charset="0"/>
              <a:cs typeface="Arial" pitchFamily="34" charset="0"/>
            </a:endParaRPr>
          </a:p>
          <a:p>
            <a:pPr algn="just"/>
            <a:endParaRPr lang="mn-MN" dirty="0" smtClean="0">
              <a:latin typeface="Arial" pitchFamily="34" charset="0"/>
              <a:cs typeface="Arial" pitchFamily="34" charset="0"/>
            </a:endParaRPr>
          </a:p>
        </p:txBody>
      </p:sp>
    </p:spTree>
    <p:extLst>
      <p:ext uri="{BB962C8B-B14F-4D97-AF65-F5344CB8AC3E}">
        <p14:creationId xmlns:p14="http://schemas.microsoft.com/office/powerpoint/2010/main" val="37426638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839200" cy="838200"/>
          </a:xfrm>
        </p:spPr>
        <p:style>
          <a:lnRef idx="1">
            <a:schemeClr val="accent5"/>
          </a:lnRef>
          <a:fillRef idx="2">
            <a:schemeClr val="accent5"/>
          </a:fillRef>
          <a:effectRef idx="1">
            <a:schemeClr val="accent5"/>
          </a:effectRef>
          <a:fontRef idx="minor">
            <a:schemeClr val="dk1"/>
          </a:fontRef>
        </p:style>
        <p:txBody>
          <a:bodyPr/>
          <a:lstStyle/>
          <a:p>
            <a:pPr algn="ctr"/>
            <a:r>
              <a:rPr lang="mn-MN" sz="2400" dirty="0">
                <a:latin typeface="Arial" pitchFamily="34" charset="0"/>
                <a:cs typeface="Arial" pitchFamily="34" charset="0"/>
              </a:rPr>
              <a:t>МОНГОЛ УЛСЫН ҮНДСЭН ХУУЛЬД ОРУУЛСАН </a:t>
            </a:r>
            <a:br>
              <a:rPr lang="mn-MN" sz="2400" dirty="0">
                <a:latin typeface="Arial" pitchFamily="34" charset="0"/>
                <a:cs typeface="Arial" pitchFamily="34" charset="0"/>
              </a:rPr>
            </a:br>
            <a:r>
              <a:rPr lang="mn-MN" sz="2400" dirty="0">
                <a:latin typeface="Arial" pitchFamily="34" charset="0"/>
                <a:cs typeface="Arial" pitchFamily="34" charset="0"/>
              </a:rPr>
              <a:t>НЭМЭЛТ, ӨӨРЧЛӨЛТ</a:t>
            </a:r>
            <a:endParaRPr lang="en-US" sz="2400" dirty="0"/>
          </a:p>
        </p:txBody>
      </p:sp>
      <p:pic>
        <p:nvPicPr>
          <p:cNvPr id="5" name="Content Placeholder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344259" y="1143000"/>
            <a:ext cx="3267531" cy="5562600"/>
          </a:xfrm>
        </p:spPr>
      </p:pic>
      <p:sp>
        <p:nvSpPr>
          <p:cNvPr id="4" name="Content Placeholder 3"/>
          <p:cNvSpPr>
            <a:spLocks noGrp="1"/>
          </p:cNvSpPr>
          <p:nvPr>
            <p:ph sz="quarter" idx="14"/>
          </p:nvPr>
        </p:nvSpPr>
        <p:spPr>
          <a:xfrm>
            <a:off x="3810000" y="1219200"/>
            <a:ext cx="5181600" cy="5486400"/>
          </a:xfrm>
        </p:spPr>
        <p:style>
          <a:lnRef idx="2">
            <a:schemeClr val="accent6"/>
          </a:lnRef>
          <a:fillRef idx="1">
            <a:schemeClr val="lt1"/>
          </a:fillRef>
          <a:effectRef idx="0">
            <a:schemeClr val="accent6"/>
          </a:effectRef>
          <a:fontRef idx="minor">
            <a:schemeClr val="dk1"/>
          </a:fontRef>
        </p:style>
        <p:txBody>
          <a:bodyPr>
            <a:normAutofit/>
          </a:bodyPr>
          <a:lstStyle/>
          <a:p>
            <a:pPr marL="45720" indent="0" algn="ctr">
              <a:buNone/>
            </a:pPr>
            <a:r>
              <a:rPr lang="mn-MN" dirty="0" smtClean="0">
                <a:solidFill>
                  <a:schemeClr val="tx1"/>
                </a:solidFill>
                <a:latin typeface="Arial" pitchFamily="34" charset="0"/>
                <a:cs typeface="Arial" pitchFamily="34" charset="0"/>
              </a:rPr>
              <a:t>3/ Хорин нэгдүгээр зүйлийн 4 дэх хэсэг: </a:t>
            </a:r>
          </a:p>
          <a:p>
            <a:pPr marL="45720" indent="0" algn="just">
              <a:buNone/>
            </a:pPr>
            <a:r>
              <a:rPr lang="mn-MN" i="1" dirty="0" smtClean="0">
                <a:solidFill>
                  <a:schemeClr val="tx1"/>
                </a:solidFill>
                <a:latin typeface="Arial" pitchFamily="34" charset="0"/>
                <a:cs typeface="Arial" pitchFamily="34" charset="0"/>
              </a:rPr>
              <a:t>“4</a:t>
            </a:r>
            <a:r>
              <a:rPr lang="mn-MN" i="1" dirty="0">
                <a:solidFill>
                  <a:schemeClr val="tx1"/>
                </a:solidFill>
                <a:latin typeface="Arial" pitchFamily="34" charset="0"/>
                <a:cs typeface="Arial" pitchFamily="34" charset="0"/>
              </a:rPr>
              <a:t>. </a:t>
            </a:r>
            <a:r>
              <a:rPr lang="mn-MN" dirty="0">
                <a:solidFill>
                  <a:schemeClr val="tx1"/>
                </a:solidFill>
                <a:latin typeface="Arial" pitchFamily="34" charset="0"/>
                <a:cs typeface="Arial" pitchFamily="34" charset="0"/>
              </a:rPr>
              <a:t>Улсын Их Хурлын сонгуулийн журмыг хуулиар тогтооно. Улсын Их Хурлын ээлжит сонгууль явуулахын өмнөх нэг жилийн дотор Улсын Их Хурлын сонгуулийн тухай хууль батлах, түүнд нэмэлт, өөрчлөлт оруулахыг </a:t>
            </a:r>
            <a:r>
              <a:rPr lang="mn-MN" dirty="0" smtClean="0">
                <a:solidFill>
                  <a:schemeClr val="tx1"/>
                </a:solidFill>
                <a:latin typeface="Arial" pitchFamily="34" charset="0"/>
                <a:cs typeface="Arial" pitchFamily="34" charset="0"/>
              </a:rPr>
              <a:t>хориглоно.”</a:t>
            </a:r>
          </a:p>
          <a:p>
            <a:pPr marL="45720" indent="0" algn="just">
              <a:buNone/>
            </a:pPr>
            <a:r>
              <a:rPr lang="mn-MN" i="1" dirty="0">
                <a:solidFill>
                  <a:schemeClr val="tx1"/>
                </a:solidFill>
                <a:latin typeface="Arial" pitchFamily="34" charset="0"/>
                <a:cs typeface="Arial" pitchFamily="34" charset="0"/>
              </a:rPr>
              <a:t>/</a:t>
            </a:r>
            <a:r>
              <a:rPr lang="mn-MN" sz="1800" i="1" dirty="0">
                <a:solidFill>
                  <a:schemeClr val="tx1"/>
                </a:solidFill>
                <a:latin typeface="Arial" pitchFamily="34" charset="0"/>
                <a:cs typeface="Arial" pitchFamily="34" charset="0"/>
              </a:rPr>
              <a:t>Энэ хэсгийг 2019 оны 11 дүгээр сарын 14-ний </a:t>
            </a:r>
            <a:r>
              <a:rPr lang="mn-MN" sz="1800" i="1" dirty="0">
                <a:solidFill>
                  <a:schemeClr val="tx1"/>
                </a:solidFill>
                <a:latin typeface="Arial" pitchFamily="34" charset="0"/>
                <a:cs typeface="Arial" pitchFamily="34" charset="0"/>
              </a:rPr>
              <a:t>өдөр баталсан Монгол Улсын Үндсэн хуульд оруулсан нэмэлт, өөрчлөлтөөр</a:t>
            </a:r>
            <a:r>
              <a:rPr lang="mn-MN" sz="1800" i="1" dirty="0">
                <a:solidFill>
                  <a:schemeClr val="tx1"/>
                </a:solidFill>
                <a:latin typeface="Arial" pitchFamily="34" charset="0"/>
                <a:cs typeface="Arial" pitchFamily="34" charset="0"/>
              </a:rPr>
              <a:t> өөрчлөн найруулсан бөгөөд 2020 оны 05 дугаар сарын 25-ны өдрийн 12 цагаас эхлэн дагаж мөрдөнө</a:t>
            </a:r>
            <a:r>
              <a:rPr lang="mn-MN" i="1" dirty="0">
                <a:solidFill>
                  <a:schemeClr val="tx1"/>
                </a:solidFill>
                <a:latin typeface="Arial" pitchFamily="34" charset="0"/>
                <a:cs typeface="Arial" pitchFamily="34" charset="0"/>
              </a:rPr>
              <a:t>./</a:t>
            </a:r>
            <a:endParaRPr lang="mn-MN" dirty="0">
              <a:solidFill>
                <a:schemeClr val="tx1"/>
              </a:solidFill>
              <a:latin typeface="Arial" pitchFamily="34" charset="0"/>
              <a:cs typeface="Arial" pitchFamily="34" charset="0"/>
            </a:endParaRPr>
          </a:p>
          <a:p>
            <a:pPr algn="just"/>
            <a:endParaRPr lang="mn-MN" dirty="0">
              <a:effectLst/>
              <a:latin typeface="Arial" pitchFamily="34" charset="0"/>
              <a:cs typeface="Arial" pitchFamily="34" charset="0"/>
            </a:endParaRPr>
          </a:p>
        </p:txBody>
      </p:sp>
    </p:spTree>
    <p:extLst>
      <p:ext uri="{BB962C8B-B14F-4D97-AF65-F5344CB8AC3E}">
        <p14:creationId xmlns:p14="http://schemas.microsoft.com/office/powerpoint/2010/main" val="34776281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762000"/>
          </a:xfrm>
        </p:spPr>
        <p:style>
          <a:lnRef idx="1">
            <a:schemeClr val="accent5"/>
          </a:lnRef>
          <a:fillRef idx="2">
            <a:schemeClr val="accent5"/>
          </a:fillRef>
          <a:effectRef idx="1">
            <a:schemeClr val="accent5"/>
          </a:effectRef>
          <a:fontRef idx="minor">
            <a:schemeClr val="dk1"/>
          </a:fontRef>
        </p:style>
        <p:txBody>
          <a:bodyPr/>
          <a:lstStyle/>
          <a:p>
            <a:pPr algn="ctr"/>
            <a:r>
              <a:rPr lang="mn-MN" sz="2400" dirty="0">
                <a:latin typeface="Arial" pitchFamily="34" charset="0"/>
                <a:cs typeface="Arial" pitchFamily="34" charset="0"/>
              </a:rPr>
              <a:t>МОНГОЛ УЛСЫН ҮНДСЭН ХУУЛЬД ОРУУЛСАН </a:t>
            </a:r>
            <a:br>
              <a:rPr lang="mn-MN" sz="2400" dirty="0">
                <a:latin typeface="Arial" pitchFamily="34" charset="0"/>
                <a:cs typeface="Arial" pitchFamily="34" charset="0"/>
              </a:rPr>
            </a:br>
            <a:r>
              <a:rPr lang="mn-MN" sz="2400" dirty="0">
                <a:latin typeface="Arial" pitchFamily="34" charset="0"/>
                <a:cs typeface="Arial" pitchFamily="34" charset="0"/>
              </a:rPr>
              <a:t>НЭМЭЛТ, ӨӨРЧЛӨЛТ</a:t>
            </a:r>
            <a:endParaRPr lang="en-US" sz="2400" dirty="0"/>
          </a:p>
        </p:txBody>
      </p:sp>
      <p:pic>
        <p:nvPicPr>
          <p:cNvPr id="5" name="Content Placeholder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91859" y="1219200"/>
            <a:ext cx="3267531" cy="5486400"/>
          </a:xfrm>
        </p:spPr>
      </p:pic>
      <p:sp>
        <p:nvSpPr>
          <p:cNvPr id="4" name="Content Placeholder 3"/>
          <p:cNvSpPr>
            <a:spLocks noGrp="1"/>
          </p:cNvSpPr>
          <p:nvPr>
            <p:ph sz="quarter" idx="14"/>
          </p:nvPr>
        </p:nvSpPr>
        <p:spPr>
          <a:xfrm>
            <a:off x="3657600" y="1219200"/>
            <a:ext cx="5334000" cy="5486400"/>
          </a:xfrm>
        </p:spPr>
        <p:style>
          <a:lnRef idx="2">
            <a:schemeClr val="accent6"/>
          </a:lnRef>
          <a:fillRef idx="1">
            <a:schemeClr val="lt1"/>
          </a:fillRef>
          <a:effectRef idx="0">
            <a:schemeClr val="accent6"/>
          </a:effectRef>
          <a:fontRef idx="minor">
            <a:schemeClr val="dk1"/>
          </a:fontRef>
        </p:style>
        <p:txBody>
          <a:bodyPr>
            <a:normAutofit lnSpcReduction="10000"/>
          </a:bodyPr>
          <a:lstStyle/>
          <a:p>
            <a:pPr marL="45720" indent="0" algn="ctr">
              <a:buNone/>
            </a:pPr>
            <a:r>
              <a:rPr lang="mn-MN" sz="2400" dirty="0" smtClean="0">
                <a:latin typeface="Arial" pitchFamily="34" charset="0"/>
                <a:cs typeface="Arial" pitchFamily="34" charset="0"/>
              </a:rPr>
              <a:t>3/ Хорин хоёрдугаар зүйлийн 2 дахь хэсэг:</a:t>
            </a:r>
          </a:p>
          <a:p>
            <a:pPr marL="45720" indent="0" algn="just">
              <a:buNone/>
            </a:pPr>
            <a:r>
              <a:rPr lang="mn-MN" dirty="0" smtClean="0"/>
              <a:t>“</a:t>
            </a:r>
            <a:r>
              <a:rPr lang="mn-MN" sz="2800" dirty="0" smtClean="0">
                <a:latin typeface="Arial" pitchFamily="34" charset="0"/>
                <a:cs typeface="Arial" pitchFamily="34" charset="0"/>
              </a:rPr>
              <a:t>2.Улсын </a:t>
            </a:r>
            <a:r>
              <a:rPr lang="mn-MN" sz="2800" dirty="0">
                <a:latin typeface="Arial" pitchFamily="34" charset="0"/>
                <a:cs typeface="Arial" pitchFamily="34" charset="0"/>
              </a:rPr>
              <a:t>Их Хурал бүрэн эрхээ хэрэгжүүлэх боломжгүй гэж нийт гишүүний гуравны хоёроос доошгүй нь </a:t>
            </a:r>
            <a:r>
              <a:rPr lang="mn-MN" sz="2800" dirty="0" smtClean="0">
                <a:latin typeface="Arial" pitchFamily="34" charset="0"/>
                <a:cs typeface="Arial" pitchFamily="34" charset="0"/>
              </a:rPr>
              <a:t>үзэж,  </a:t>
            </a:r>
            <a:r>
              <a:rPr lang="mn-MN" sz="2800" dirty="0">
                <a:latin typeface="Arial" pitchFamily="34" charset="0"/>
                <a:cs typeface="Arial" pitchFamily="34" charset="0"/>
              </a:rPr>
              <a:t>эсхүл мөнхүү шалтгаанаар Ерөнхийлөгч Улсын Их Хурлын даргатай зөвшилцөн санал </a:t>
            </a:r>
            <a:r>
              <a:rPr lang="mn-MN" sz="2800" dirty="0" smtClean="0">
                <a:latin typeface="Arial" pitchFamily="34" charset="0"/>
                <a:cs typeface="Arial" pitchFamily="34" charset="0"/>
              </a:rPr>
              <a:t>болгосон бол Улс ын Их Хурлын нийт гишүүний гуравны хоёроос доошгүйн саналаар өөрөө тарах шийдвэр гаргаж болно.”</a:t>
            </a:r>
            <a:endParaRPr lang="en-US" sz="2800" dirty="0">
              <a:latin typeface="Arial" pitchFamily="34" charset="0"/>
              <a:cs typeface="Arial" pitchFamily="34" charset="0"/>
            </a:endParaRPr>
          </a:p>
        </p:txBody>
      </p:sp>
    </p:spTree>
    <p:extLst>
      <p:ext uri="{BB962C8B-B14F-4D97-AF65-F5344CB8AC3E}">
        <p14:creationId xmlns:p14="http://schemas.microsoft.com/office/powerpoint/2010/main" val="11436799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914400"/>
          </a:xfrm>
        </p:spPr>
        <p:style>
          <a:lnRef idx="1">
            <a:schemeClr val="accent6"/>
          </a:lnRef>
          <a:fillRef idx="2">
            <a:schemeClr val="accent6"/>
          </a:fillRef>
          <a:effectRef idx="1">
            <a:schemeClr val="accent6"/>
          </a:effectRef>
          <a:fontRef idx="minor">
            <a:schemeClr val="dk1"/>
          </a:fontRef>
        </p:style>
        <p:txBody>
          <a:bodyPr/>
          <a:lstStyle/>
          <a:p>
            <a:pPr algn="ctr"/>
            <a:r>
              <a:rPr lang="mn-MN" sz="2400" dirty="0">
                <a:latin typeface="Arial" pitchFamily="34" charset="0"/>
                <a:cs typeface="Arial" pitchFamily="34" charset="0"/>
              </a:rPr>
              <a:t>МОНГОЛ УЛСЫН ҮНДСЭН ХУУЛЬД ОРУУЛСАН </a:t>
            </a:r>
            <a:br>
              <a:rPr lang="mn-MN" sz="2400" dirty="0">
                <a:latin typeface="Arial" pitchFamily="34" charset="0"/>
                <a:cs typeface="Arial" pitchFamily="34" charset="0"/>
              </a:rPr>
            </a:br>
            <a:r>
              <a:rPr lang="mn-MN" sz="2400" dirty="0">
                <a:latin typeface="Arial" pitchFamily="34" charset="0"/>
                <a:cs typeface="Arial" pitchFamily="34" charset="0"/>
              </a:rPr>
              <a:t>НЭМЭЛТ, ӨӨРЧЛӨЛТ</a:t>
            </a:r>
            <a:endParaRPr lang="en-US" sz="2400" dirty="0"/>
          </a:p>
        </p:txBody>
      </p:sp>
      <p:pic>
        <p:nvPicPr>
          <p:cNvPr id="5" name="Content Placeholder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228600" y="1295400"/>
            <a:ext cx="3267531" cy="5486400"/>
          </a:xfrm>
        </p:spPr>
      </p:pic>
      <p:sp>
        <p:nvSpPr>
          <p:cNvPr id="4" name="Content Placeholder 3"/>
          <p:cNvSpPr>
            <a:spLocks noGrp="1"/>
          </p:cNvSpPr>
          <p:nvPr>
            <p:ph sz="quarter" idx="14"/>
          </p:nvPr>
        </p:nvSpPr>
        <p:spPr>
          <a:xfrm>
            <a:off x="3657600" y="1371600"/>
            <a:ext cx="5257800" cy="5334000"/>
          </a:xfrm>
        </p:spPr>
        <p:style>
          <a:lnRef idx="2">
            <a:schemeClr val="accent6"/>
          </a:lnRef>
          <a:fillRef idx="1">
            <a:schemeClr val="lt1"/>
          </a:fillRef>
          <a:effectRef idx="0">
            <a:schemeClr val="accent6"/>
          </a:effectRef>
          <a:fontRef idx="minor">
            <a:schemeClr val="dk1"/>
          </a:fontRef>
        </p:style>
        <p:txBody>
          <a:bodyPr>
            <a:normAutofit fontScale="92500" lnSpcReduction="20000"/>
          </a:bodyPr>
          <a:lstStyle/>
          <a:p>
            <a:pPr marL="45720" indent="0" algn="ctr">
              <a:buNone/>
            </a:pPr>
            <a:r>
              <a:rPr lang="mn-MN" sz="2000" dirty="0" smtClean="0">
                <a:latin typeface="Arial" pitchFamily="34" charset="0"/>
                <a:cs typeface="Arial" pitchFamily="34" charset="0"/>
              </a:rPr>
              <a:t>4/ Хорин тавдугаар зүйлийн 1 дэх хэсгийн 7 дахь заалт:</a:t>
            </a:r>
          </a:p>
          <a:p>
            <a:pPr marL="45720" indent="0" algn="just">
              <a:buNone/>
            </a:pPr>
            <a:r>
              <a:rPr lang="mn-MN" sz="2000" i="1" dirty="0" smtClean="0">
                <a:latin typeface="Arial" pitchFamily="34" charset="0"/>
                <a:cs typeface="Arial" pitchFamily="34" charset="0"/>
              </a:rPr>
              <a:t>“</a:t>
            </a:r>
            <a:r>
              <a:rPr lang="mn-MN" sz="2000" dirty="0" smtClean="0">
                <a:latin typeface="Arial" pitchFamily="34" charset="0"/>
                <a:cs typeface="Arial" pitchFamily="34" charset="0"/>
              </a:rPr>
              <a:t>7</a:t>
            </a:r>
            <a:r>
              <a:rPr lang="mn-MN" sz="2000" dirty="0">
                <a:latin typeface="Arial" pitchFamily="34" charset="0"/>
                <a:cs typeface="Arial" pitchFamily="34" charset="0"/>
              </a:rPr>
              <a:t>/ төрийн санхүү, зээл, албан татвар, мөнгөний бодлого, улсын эдийн засаг, нийгмийн хөгжлийн бодлого, үндсэн чиглэлийг тодорхойлж, хөгжлийн болон үндэсний аюулгүй байдлын бодлогод нийцүүлэн боловсруулсан Засгийн газрын үйл ажиллагааны хөтөлбөр, улсын төсөв, түүний гүйцэтгэлийн тайланг батлах</a:t>
            </a:r>
            <a:r>
              <a:rPr lang="mn-MN" sz="2000" dirty="0" smtClean="0">
                <a:latin typeface="Arial" pitchFamily="34" charset="0"/>
                <a:cs typeface="Arial" pitchFamily="34" charset="0"/>
              </a:rPr>
              <a:t>;”</a:t>
            </a:r>
            <a:endParaRPr lang="en-US" sz="2000" dirty="0" smtClean="0">
              <a:latin typeface="Arial" pitchFamily="34" charset="0"/>
              <a:cs typeface="Arial" pitchFamily="34" charset="0"/>
            </a:endParaRPr>
          </a:p>
          <a:p>
            <a:pPr marL="44450" indent="0" algn="just" defTabSz="398463">
              <a:buNone/>
            </a:pPr>
            <a:r>
              <a:rPr lang="mn-MN" sz="2000" i="1" dirty="0"/>
              <a:t>	</a:t>
            </a:r>
            <a:r>
              <a:rPr lang="mn-MN" sz="2000" dirty="0" smtClean="0">
                <a:latin typeface="Arial" pitchFamily="34" charset="0"/>
                <a:cs typeface="Arial" pitchFamily="34" charset="0"/>
              </a:rPr>
              <a:t>Хөгжлийн </a:t>
            </a:r>
            <a:r>
              <a:rPr lang="mn-MN" sz="2000" dirty="0">
                <a:latin typeface="Arial" pitchFamily="34" charset="0"/>
                <a:cs typeface="Arial" pitchFamily="34" charset="0"/>
              </a:rPr>
              <a:t>бодлого, төлөвлөлт тогтвортой байна.</a:t>
            </a:r>
          </a:p>
          <a:p>
            <a:pPr marL="45720" indent="0" algn="just" defTabSz="457200">
              <a:buNone/>
            </a:pPr>
            <a:r>
              <a:rPr lang="en-US" sz="2000" dirty="0" smtClean="0">
                <a:latin typeface="Arial" pitchFamily="34" charset="0"/>
                <a:cs typeface="Arial" pitchFamily="34" charset="0"/>
              </a:rPr>
              <a:t>	</a:t>
            </a:r>
            <a:r>
              <a:rPr lang="mn-MN" sz="2000" dirty="0" smtClean="0">
                <a:latin typeface="Arial" pitchFamily="34" charset="0"/>
                <a:cs typeface="Arial" pitchFamily="34" charset="0"/>
              </a:rPr>
              <a:t>Улсын </a:t>
            </a:r>
            <a:r>
              <a:rPr lang="mn-MN" sz="2000" dirty="0">
                <a:latin typeface="Arial" pitchFamily="34" charset="0"/>
                <a:cs typeface="Arial" pitchFamily="34" charset="0"/>
              </a:rPr>
              <a:t>төсвийг хэлэлцэн батлахдаа төсвийн орлого, зарлагын бүтцийг өөрчилж болно. Ингэхдээ Засгийн газрын өргөн мэдүүлсэн төсвийн зарлагын болон алдагдлын хэмжээг нэмэгдүүлж үл </a:t>
            </a:r>
            <a:r>
              <a:rPr lang="mn-MN" sz="2000" dirty="0" smtClean="0">
                <a:latin typeface="Arial" pitchFamily="34" charset="0"/>
                <a:cs typeface="Arial" pitchFamily="34" charset="0"/>
              </a:rPr>
              <a:t>болно.</a:t>
            </a:r>
            <a:r>
              <a:rPr lang="en-US" sz="2000" dirty="0" smtClean="0">
                <a:latin typeface="Arial" pitchFamily="34" charset="0"/>
                <a:cs typeface="Arial" pitchFamily="34" charset="0"/>
              </a:rPr>
              <a:t>	</a:t>
            </a:r>
          </a:p>
          <a:p>
            <a:pPr marL="45720" indent="0" algn="just">
              <a:buNone/>
              <a:tabLst>
                <a:tab pos="457200" algn="l"/>
              </a:tabLst>
            </a:pPr>
            <a:r>
              <a:rPr lang="en-US" sz="2000" dirty="0">
                <a:latin typeface="Arial" pitchFamily="34" charset="0"/>
                <a:cs typeface="Arial" pitchFamily="34" charset="0"/>
              </a:rPr>
              <a:t>	</a:t>
            </a:r>
            <a:r>
              <a:rPr lang="mn-MN" sz="1800" dirty="0" smtClean="0">
                <a:latin typeface="Arial" pitchFamily="34" charset="0"/>
                <a:cs typeface="Arial" pitchFamily="34" charset="0"/>
              </a:rPr>
              <a:t>Төрийн </a:t>
            </a:r>
            <a:r>
              <a:rPr lang="mn-MN" sz="1800" dirty="0">
                <a:latin typeface="Arial" pitchFamily="34" charset="0"/>
                <a:cs typeface="Arial" pitchFamily="34" charset="0"/>
              </a:rPr>
              <a:t>санхүү, төсвийн хяналтыг хараат бусаар хэрэгжүүлэх байгууллагын бүрэн эрх, зохион байгуулалт, үйл ажиллагааны журмыг хуулиар </a:t>
            </a:r>
            <a:r>
              <a:rPr lang="mn-MN" sz="1800" dirty="0" smtClean="0">
                <a:latin typeface="Arial" pitchFamily="34" charset="0"/>
                <a:cs typeface="Arial" pitchFamily="34" charset="0"/>
              </a:rPr>
              <a:t>тогтооно;”</a:t>
            </a:r>
            <a:endParaRPr lang="mn-MN" sz="1800" dirty="0">
              <a:latin typeface="Arial" pitchFamily="34" charset="0"/>
              <a:cs typeface="Arial" pitchFamily="34" charset="0"/>
            </a:endParaRPr>
          </a:p>
          <a:p>
            <a:pPr marL="45720" indent="0" algn="just">
              <a:buNone/>
            </a:pPr>
            <a:endParaRPr lang="en-US" sz="2000" dirty="0">
              <a:latin typeface="Arial" pitchFamily="34" charset="0"/>
              <a:cs typeface="Arial" pitchFamily="34" charset="0"/>
            </a:endParaRPr>
          </a:p>
        </p:txBody>
      </p:sp>
    </p:spTree>
    <p:extLst>
      <p:ext uri="{BB962C8B-B14F-4D97-AF65-F5344CB8AC3E}">
        <p14:creationId xmlns:p14="http://schemas.microsoft.com/office/powerpoint/2010/main" val="3915721745"/>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284</TotalTime>
  <Words>1773</Words>
  <Application>Microsoft Office PowerPoint</Application>
  <PresentationFormat>On-screen Show (4:3)</PresentationFormat>
  <Paragraphs>128</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Slipstream</vt:lpstr>
      <vt:lpstr>АЙМГИЙН ЗАСАГ ДАРГЫН  ТАМГЫН ГАЗАР              2020 ОН      </vt:lpstr>
      <vt:lpstr>МОНГОЛ УЛСЫН ҮНДСЭН ХУУЛЬД ОРУУЛСАН  НЭМЭЛТ, ӨӨРЧЛӨЛТ</vt:lpstr>
      <vt:lpstr>МОНГОЛ УЛСЫН ҮНДСЭН ХУУЛЬД ОРУУЛСАН  НЭМЭЛТ, ӨӨРЧЛӨЛТ</vt:lpstr>
      <vt:lpstr>МОНГОЛ УЛСЫН ҮНДСЭН ХУУЛЬД ОРУУЛСАН  НЭМЭЛТ, ӨӨРЧЛӨЛТ</vt:lpstr>
      <vt:lpstr>МОНГОЛ УЛСЫН ҮНДСЭН ХУУЛЬД ОРУУЛСАН  НЭМЭЛТ, ӨӨРЧЛӨЛТ</vt:lpstr>
      <vt:lpstr>МОНГОЛ УЛСЫН ҮНДСЭН ХУУЛЬД ОРУУЛСАН  НЭМЭЛТ, ӨӨРЧЛӨЛТ</vt:lpstr>
      <vt:lpstr>МОНГОЛ УЛСЫН ҮНДСЭН ХУУЛЬД ОРУУЛСАН  НЭМЭЛТ, ӨӨРЧЛӨЛТ</vt:lpstr>
      <vt:lpstr>МОНГОЛ УЛСЫН ҮНДСЭН ХУУЛЬД ОРУУЛСАН  НЭМЭЛТ, ӨӨРЧЛӨЛТ</vt:lpstr>
      <vt:lpstr>МОНГОЛ УЛСЫН ҮНДСЭН ХУУЛЬД ОРУУЛСАН  НЭМЭЛТ, ӨӨРЧЛӨЛТ</vt:lpstr>
      <vt:lpstr>МОНГОЛ УЛСЫН ҮНДСЭН ХУУЛЬД ОРУУЛСАН  НЭМЭЛТ, ӨӨРЧЛӨЛТ</vt:lpstr>
      <vt:lpstr>МОНГОЛ УЛСЫН ҮНДСЭН ХУУЛЬД ОРУУЛСАН  НЭМЭЛТ, ӨӨРЧЛӨЛТ</vt:lpstr>
      <vt:lpstr>МОНГОЛ УЛСЫН ҮНДСЭН ХУУЛЬД ОРУУЛСАН  НЭМЭЛТ, ӨӨРЧЛӨЛТ</vt:lpstr>
      <vt:lpstr>МОНГОЛ УЛСЫН ҮНДСЭН ХУУЛЬД ОРУУЛСАН  НЭМЭЛТ, ӨӨРЧЛӨЛТ</vt:lpstr>
      <vt:lpstr>МОНГОЛ УЛСЫН ҮНДСЭН ХУУЛЬД ОРУУЛСАН  НЭМЭЛТ, ӨӨРЧЛӨЛТ</vt:lpstr>
      <vt:lpstr>МОНГОЛ УЛСЫН ҮНДСЭН ХУУЛЬД ОРУУЛСАН  НЭМЭЛТ, ӨӨРЧЛӨЛТ</vt:lpstr>
      <vt:lpstr>МОНГОЛ УЛСЫН ҮНДСЭН ХУУЛЬД ОРУУЛСАН  НЭМЭЛТ, ӨӨРЧЛӨЛТ</vt:lpstr>
      <vt:lpstr>МОНГОЛ УЛСЫН ҮНДСЭН ХУУЛЬД ОРУУЛСАН  НЭМЭЛТ, ӨӨРЧЛӨЛТ</vt:lpstr>
      <vt:lpstr>МОНГОЛ УЛСЫН ҮНДСЭН ХУУЛЬД ОРУУЛСАН  НЭМЭЛТ, ӨӨРЧЛӨЛТ</vt:lpstr>
      <vt:lpstr>МОНГОЛ УЛСЫН ҮНДСЭН ХУУЛЬД ОРУУЛСАН  НЭМЭЛТ, ӨӨРЧЛӨЛТ</vt:lpstr>
      <vt:lpstr>МОНГОЛ УЛСЫН ҮНДСЭН ХУУЛЬД ОРУУЛСАН  НЭМЭЛТ, ӨӨРЧЛӨЛТ</vt:lpstr>
      <vt:lpstr>МОНГОЛ УЛСЫН ҮНДСЭН ХУУЛЬД ОРУУЛСАН  НЭМЭЛТ, ӨӨРЧЛӨЛТ</vt:lpstr>
      <vt:lpstr>МОНГОЛ УЛСЫН ҮНДСЭН ХУУЛЬД ОРУУЛСАН  НЭМЭЛТ, ӨӨРЧЛӨЛТ</vt:lpstr>
      <vt:lpstr>МОНГОЛ УЛСЫН ҮНДСЭН ХУУЛЬД ОРУУЛСАН  НЭМЭЛТ, ӨӨРЧЛӨЛТ</vt:lpstr>
      <vt:lpstr>МОНГОЛ УЛСЫН ҮНДСЭН ХУУЛЬД ОРУУЛСАН  НЭМЭЛТ, ӨӨРЧЛӨЛТ</vt:lpstr>
      <vt:lpstr>PowerPoint Presentation</vt:lpstr>
      <vt:lpstr>1 дүгээр зүйл.   </vt:lpstr>
      <vt:lpstr>2 дугаар зүйл.</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АЙМГИЙН ЗАСАГ ДАРГЫН ТАМГЫН ГАЗАР    МОНГОЛ</dc:title>
  <dc:creator>Uranbaigali Tumurchudur</dc:creator>
  <cp:lastModifiedBy>Uranbaigali Tumurchudur</cp:lastModifiedBy>
  <cp:revision>22</cp:revision>
  <dcterms:created xsi:type="dcterms:W3CDTF">2020-01-07T03:46:12Z</dcterms:created>
  <dcterms:modified xsi:type="dcterms:W3CDTF">2020-01-07T08:30:57Z</dcterms:modified>
</cp:coreProperties>
</file>