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303" r:id="rId2"/>
    <p:sldId id="301" r:id="rId3"/>
    <p:sldId id="307" r:id="rId4"/>
    <p:sldId id="304" r:id="rId5"/>
    <p:sldId id="308" r:id="rId6"/>
    <p:sldId id="306" r:id="rId7"/>
    <p:sldId id="309" r:id="rId8"/>
    <p:sldId id="310" r:id="rId9"/>
    <p:sldId id="305" r:id="rId10"/>
    <p:sldId id="312" r:id="rId11"/>
    <p:sldId id="314" r:id="rId12"/>
    <p:sldId id="316" r:id="rId13"/>
    <p:sldId id="318" r:id="rId14"/>
    <p:sldId id="320" r:id="rId15"/>
    <p:sldId id="322" r:id="rId16"/>
    <p:sldId id="324" r:id="rId17"/>
    <p:sldId id="326" r:id="rId18"/>
    <p:sldId id="328" r:id="rId19"/>
    <p:sldId id="330" r:id="rId20"/>
  </p:sldIdLst>
  <p:sldSz cx="9144000" cy="6858000" type="screen4x3"/>
  <p:notesSz cx="9309100" cy="7023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yamnai" initials="b" lastIdx="1" clrIdx="0">
    <p:extLst>
      <p:ext uri="{19B8F6BF-5375-455C-9EA6-DF929625EA0E}">
        <p15:presenceInfo xmlns:p15="http://schemas.microsoft.com/office/powerpoint/2012/main" xmlns="" userId="byamna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0C0"/>
    <a:srgbClr val="003399"/>
    <a:srgbClr val="0000FF"/>
    <a:srgbClr val="003366"/>
    <a:srgbClr val="3366CC"/>
    <a:srgbClr val="99CC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810" autoAdjust="0"/>
  </p:normalViewPr>
  <p:slideViewPr>
    <p:cSldViewPr>
      <p:cViewPr>
        <p:scale>
          <a:sx n="72" d="100"/>
          <a:sy n="72" d="100"/>
        </p:scale>
        <p:origin x="-132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3804" cy="35091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5273193" y="0"/>
            <a:ext cx="4033804" cy="350916"/>
          </a:xfrm>
          <a:prstGeom prst="rect">
            <a:avLst/>
          </a:prstGeom>
        </p:spPr>
        <p:txBody>
          <a:bodyPr vert="horz" lIns="91440" tIns="45720" rIns="91440" bIns="45720" rtlCol="0"/>
          <a:lstStyle>
            <a:lvl1pPr algn="r">
              <a:defRPr sz="1200"/>
            </a:lvl1pPr>
          </a:lstStyle>
          <a:p>
            <a:fld id="{B62E0DB6-83B9-435D-B4DC-4B0F575E5545}" type="datetimeFigureOut">
              <a:rPr lang="en-US" smtClean="0"/>
              <a:pPr/>
              <a:t>10/23/2019</a:t>
            </a:fld>
            <a:endParaRPr lang="en-US" dirty="0"/>
          </a:p>
        </p:txBody>
      </p:sp>
      <p:sp>
        <p:nvSpPr>
          <p:cNvPr id="4" name="Footer Placeholder 3"/>
          <p:cNvSpPr>
            <a:spLocks noGrp="1"/>
          </p:cNvSpPr>
          <p:nvPr>
            <p:ph type="ftr" sz="quarter" idx="2"/>
          </p:nvPr>
        </p:nvSpPr>
        <p:spPr>
          <a:xfrm>
            <a:off x="0" y="6670987"/>
            <a:ext cx="4033804" cy="350916"/>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73193" y="6670987"/>
            <a:ext cx="4033804" cy="350916"/>
          </a:xfrm>
          <a:prstGeom prst="rect">
            <a:avLst/>
          </a:prstGeom>
        </p:spPr>
        <p:txBody>
          <a:bodyPr vert="horz" lIns="91440" tIns="45720" rIns="91440" bIns="45720" rtlCol="0" anchor="b"/>
          <a:lstStyle>
            <a:lvl1pPr algn="r">
              <a:defRPr sz="1200"/>
            </a:lvl1pPr>
          </a:lstStyle>
          <a:p>
            <a:fld id="{4F9B966E-6018-498D-AE3E-587D104EC7A2}" type="slidenum">
              <a:rPr lang="en-US" smtClean="0"/>
              <a:pPr/>
              <a:t>‹#›</a:t>
            </a:fld>
            <a:endParaRPr lang="en-US" dirty="0"/>
          </a:p>
        </p:txBody>
      </p:sp>
    </p:spTree>
    <p:extLst>
      <p:ext uri="{BB962C8B-B14F-4D97-AF65-F5344CB8AC3E}">
        <p14:creationId xmlns:p14="http://schemas.microsoft.com/office/powerpoint/2010/main" val="1304524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3315" cy="35091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273691" y="0"/>
            <a:ext cx="4033313" cy="350916"/>
          </a:xfrm>
          <a:prstGeom prst="rect">
            <a:avLst/>
          </a:prstGeom>
        </p:spPr>
        <p:txBody>
          <a:bodyPr vert="horz" lIns="91440" tIns="45720" rIns="91440" bIns="45720" rtlCol="0"/>
          <a:lstStyle>
            <a:lvl1pPr algn="r">
              <a:defRPr sz="1200"/>
            </a:lvl1pPr>
          </a:lstStyle>
          <a:p>
            <a:fld id="{7BAFA5CD-4CE0-4A11-9A76-1A0FA1DCC5C3}" type="datetimeFigureOut">
              <a:rPr lang="en-US" smtClean="0"/>
              <a:pPr/>
              <a:t>10/23/2019</a:t>
            </a:fld>
            <a:endParaRPr lang="en-US" dirty="0"/>
          </a:p>
        </p:txBody>
      </p:sp>
      <p:sp>
        <p:nvSpPr>
          <p:cNvPr id="4" name="Slide Image Placeholder 3"/>
          <p:cNvSpPr>
            <a:spLocks noGrp="1" noRot="1" noChangeAspect="1"/>
          </p:cNvSpPr>
          <p:nvPr>
            <p:ph type="sldImg" idx="2"/>
          </p:nvPr>
        </p:nvSpPr>
        <p:spPr>
          <a:xfrm>
            <a:off x="2898775" y="527050"/>
            <a:ext cx="3513138" cy="26336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30282" y="3335494"/>
            <a:ext cx="7448538" cy="316063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70987"/>
            <a:ext cx="4033315" cy="350916"/>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73691" y="6670987"/>
            <a:ext cx="4033313" cy="350916"/>
          </a:xfrm>
          <a:prstGeom prst="rect">
            <a:avLst/>
          </a:prstGeom>
        </p:spPr>
        <p:txBody>
          <a:bodyPr vert="horz" lIns="91440" tIns="45720" rIns="91440" bIns="45720" rtlCol="0" anchor="b"/>
          <a:lstStyle>
            <a:lvl1pPr algn="r">
              <a:defRPr sz="1200"/>
            </a:lvl1pPr>
          </a:lstStyle>
          <a:p>
            <a:fld id="{29CF3D29-9CED-45E9-9287-4FA17A86A3B6}" type="slidenum">
              <a:rPr lang="en-US" smtClean="0"/>
              <a:pPr/>
              <a:t>‹#›</a:t>
            </a:fld>
            <a:endParaRPr lang="en-US" dirty="0"/>
          </a:p>
        </p:txBody>
      </p:sp>
    </p:spTree>
    <p:extLst>
      <p:ext uri="{BB962C8B-B14F-4D97-AF65-F5344CB8AC3E}">
        <p14:creationId xmlns:p14="http://schemas.microsoft.com/office/powerpoint/2010/main" val="3508557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1368E78-FE49-4333-AEA2-5587BBCB3B4A}" type="datetimeFigureOut">
              <a:rPr lang="en-US" smtClean="0"/>
              <a:pPr/>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669E33-7DDB-43EE-805E-A08ECD2A2391}"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1368E78-FE49-4333-AEA2-5587BBCB3B4A}" type="datetimeFigureOut">
              <a:rPr lang="en-US" smtClean="0"/>
              <a:pPr/>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669E33-7DDB-43EE-805E-A08ECD2A239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1368E78-FE49-4333-AEA2-5587BBCB3B4A}" type="datetimeFigureOut">
              <a:rPr lang="en-US" smtClean="0"/>
              <a:pPr/>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669E33-7DDB-43EE-805E-A08ECD2A239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1368E78-FE49-4333-AEA2-5587BBCB3B4A}" type="datetimeFigureOut">
              <a:rPr lang="en-US" smtClean="0"/>
              <a:pPr/>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669E33-7DDB-43EE-805E-A08ECD2A239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368E78-FE49-4333-AEA2-5587BBCB3B4A}" type="datetimeFigureOut">
              <a:rPr lang="en-US" smtClean="0"/>
              <a:pPr/>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669E33-7DDB-43EE-805E-A08ECD2A2391}"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1368E78-FE49-4333-AEA2-5587BBCB3B4A}" type="datetimeFigureOut">
              <a:rPr lang="en-US" smtClean="0"/>
              <a:pPr/>
              <a:t>10/23/2019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C669E33-7DDB-43EE-805E-A08ECD2A239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1368E78-FE49-4333-AEA2-5587BBCB3B4A}" type="datetimeFigureOut">
              <a:rPr lang="en-US" smtClean="0"/>
              <a:pPr/>
              <a:t>10/23/2019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C669E33-7DDB-43EE-805E-A08ECD2A239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1368E78-FE49-4333-AEA2-5587BBCB3B4A}" type="datetimeFigureOut">
              <a:rPr lang="en-US" smtClean="0"/>
              <a:pPr/>
              <a:t>10/23/2019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C669E33-7DDB-43EE-805E-A08ECD2A239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368E78-FE49-4333-AEA2-5587BBCB3B4A}" type="datetimeFigureOut">
              <a:rPr lang="en-US" smtClean="0"/>
              <a:pPr/>
              <a:t>10/23/2019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C669E33-7DDB-43EE-805E-A08ECD2A239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368E78-FE49-4333-AEA2-5587BBCB3B4A}" type="datetimeFigureOut">
              <a:rPr lang="en-US" smtClean="0"/>
              <a:pPr/>
              <a:t>10/23/2019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C669E33-7DDB-43EE-805E-A08ECD2A2391}"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368E78-FE49-4333-AEA2-5587BBCB3B4A}" type="datetimeFigureOut">
              <a:rPr lang="en-US" smtClean="0"/>
              <a:pPr/>
              <a:t>10/23/2019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C669E33-7DDB-43EE-805E-A08ECD2A2391}"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368E78-FE49-4333-AEA2-5587BBCB3B4A}" type="datetimeFigureOut">
              <a:rPr lang="en-US" smtClean="0"/>
              <a:pPr/>
              <a:t>10/23/2019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669E33-7DDB-43EE-805E-A08ECD2A239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 y="1623087"/>
            <a:ext cx="1219200" cy="511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280986" y="990600"/>
            <a:ext cx="7863014" cy="584775"/>
          </a:xfrm>
          <a:prstGeom prst="rect">
            <a:avLst/>
          </a:prstGeom>
          <a:solidFill>
            <a:srgbClr val="99CCFF"/>
          </a:solidFill>
        </p:spPr>
        <p:txBody>
          <a:bodyPr wrap="square" rtlCol="0">
            <a:spAutoFit/>
          </a:bodyPr>
          <a:lstStyle/>
          <a:p>
            <a:pPr algn="ctr"/>
            <a:endParaRPr lang="en-US" sz="3200" b="1" dirty="0">
              <a:solidFill>
                <a:schemeClr val="accent1">
                  <a:lumMod val="75000"/>
                </a:schemeClr>
              </a:solidFill>
              <a:latin typeface="Arial" pitchFamily="34" charset="0"/>
              <a:cs typeface="Arial" pitchFamily="34" charset="0"/>
            </a:endParaRPr>
          </a:p>
        </p:txBody>
      </p:sp>
      <p:sp>
        <p:nvSpPr>
          <p:cNvPr id="12" name="Rectangle 21"/>
          <p:cNvSpPr>
            <a:spLocks noChangeArrowheads="1"/>
          </p:cNvSpPr>
          <p:nvPr/>
        </p:nvSpPr>
        <p:spPr bwMode="auto">
          <a:xfrm>
            <a:off x="115832" y="34634"/>
            <a:ext cx="9028168" cy="1188720"/>
          </a:xfrm>
          <a:prstGeom prst="rect">
            <a:avLst/>
          </a:prstGeom>
          <a:solidFill>
            <a:srgbClr val="0070C0"/>
          </a:solidFill>
          <a:ln w="25400">
            <a:noFill/>
            <a:miter lim="800000"/>
            <a:headEnd/>
            <a:tailEnd/>
          </a:ln>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mn-MN" altLang="en-US" b="1" dirty="0">
                <a:solidFill>
                  <a:schemeClr val="bg1"/>
                </a:solidFill>
              </a:rPr>
              <a:t>     </a:t>
            </a:r>
            <a:endParaRPr lang="en-US" altLang="en-US" b="1" dirty="0">
              <a:solidFill>
                <a:schemeClr val="bg1"/>
              </a:solidFill>
            </a:endParaRPr>
          </a:p>
          <a:p>
            <a:pPr algn="ctr"/>
            <a:r>
              <a:rPr lang="mn-MN" altLang="en-US" sz="2000" b="1" dirty="0">
                <a:solidFill>
                  <a:schemeClr val="bg1"/>
                </a:solidFill>
                <a:effectLst>
                  <a:outerShdw blurRad="38100" dist="38100" dir="2700000" algn="tl">
                    <a:srgbClr val="000000">
                      <a:alpha val="43137"/>
                    </a:srgbClr>
                  </a:outerShdw>
                </a:effectLst>
              </a:rPr>
              <a:t>                         </a:t>
            </a:r>
            <a:r>
              <a:rPr lang="mn-MN" altLang="en-US" sz="3200" b="1" dirty="0">
                <a:solidFill>
                  <a:schemeClr val="bg1"/>
                </a:solidFill>
                <a:effectLst>
                  <a:outerShdw blurRad="38100" dist="38100" dir="2700000" algn="tl">
                    <a:srgbClr val="000000">
                      <a:alpha val="43137"/>
                    </a:srgbClr>
                  </a:outerShdw>
                </a:effectLst>
              </a:rPr>
              <a:t>ДУНДГОВЬ АЙМГИЙН СТАНДАРТ       </a:t>
            </a:r>
          </a:p>
          <a:p>
            <a:pPr algn="ctr"/>
            <a:r>
              <a:rPr lang="mn-MN" altLang="en-US" sz="3200" b="1" dirty="0">
                <a:solidFill>
                  <a:schemeClr val="bg1"/>
                </a:solidFill>
                <a:effectLst>
                  <a:outerShdw blurRad="38100" dist="38100" dir="2700000" algn="tl">
                    <a:srgbClr val="000000">
                      <a:alpha val="43137"/>
                    </a:srgbClr>
                  </a:outerShdw>
                </a:effectLst>
              </a:rPr>
              <a:t>              ХЭМЖИЛ ЗҮЙН ХЭЛТЭС </a:t>
            </a:r>
          </a:p>
          <a:p>
            <a:pPr algn="ctr"/>
            <a:r>
              <a:rPr lang="mn-MN" altLang="en-US" sz="3200" b="1" dirty="0">
                <a:solidFill>
                  <a:schemeClr val="bg1"/>
                </a:solidFill>
              </a:rPr>
              <a:t>      </a:t>
            </a:r>
            <a:endParaRPr lang="en-US" altLang="en-US" sz="3200" b="1" dirty="0">
              <a:solidFill>
                <a:schemeClr val="bg1"/>
              </a:solidFill>
            </a:endParaRPr>
          </a:p>
        </p:txBody>
      </p:sp>
      <p:pic>
        <p:nvPicPr>
          <p:cNvPr id="13" name="Picture 2" descr="C:\Users\KHABA\Documents\KHABA\2018\Office\small 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976" y="235732"/>
            <a:ext cx="1182464" cy="1188720"/>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2" descr="Image may contain: sky, cloud, text and outdoo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Image may contain: sky, cloud, text and outdoor"/>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Content Placeholder 7">
            <a:extLst>
              <a:ext uri="{FF2B5EF4-FFF2-40B4-BE49-F238E27FC236}">
                <a16:creationId xmlns:a16="http://schemas.microsoft.com/office/drawing/2014/main" xmlns="" id="{9F7075C6-A5A7-47ED-9486-D42BE7560BF5}"/>
              </a:ext>
            </a:extLst>
          </p:cNvPr>
          <p:cNvSpPr>
            <a:spLocks noGrp="1"/>
          </p:cNvSpPr>
          <p:nvPr>
            <p:ph idx="1"/>
          </p:nvPr>
        </p:nvSpPr>
        <p:spPr>
          <a:xfrm>
            <a:off x="1676400" y="2179320"/>
            <a:ext cx="7010400" cy="3946843"/>
          </a:xfrm>
        </p:spPr>
        <p:txBody>
          <a:bodyPr/>
          <a:lstStyle/>
          <a:p>
            <a:pPr marL="0" indent="0" algn="ctr">
              <a:buNone/>
            </a:pPr>
            <a:endParaRPr lang="mn-MN" sz="3600" b="1" dirty="0">
              <a:latin typeface="Arial" panose="020B0604020202020204" pitchFamily="34" charset="0"/>
              <a:cs typeface="Arial" panose="020B0604020202020204" pitchFamily="34" charset="0"/>
            </a:endParaRPr>
          </a:p>
          <a:p>
            <a:pPr marL="0" indent="0" algn="ctr">
              <a:buNone/>
            </a:pPr>
            <a:r>
              <a:rPr lang="mn-MN" sz="3600" b="1" dirty="0">
                <a:latin typeface="Arial" panose="020B0604020202020204" pitchFamily="34" charset="0"/>
                <a:cs typeface="Arial" panose="020B0604020202020204" pitchFamily="34" charset="0"/>
              </a:rPr>
              <a:t>МОНГОЛ УЛСЫН ХЭМЖИЛ ЗҮЙН ТУХАЙ ХУУЛИЙН ШИНЭЧИЛСЭН НАЙРУУЛГА</a:t>
            </a:r>
          </a:p>
          <a:p>
            <a:pPr marL="0" indent="0" algn="ctr">
              <a:buNone/>
            </a:pPr>
            <a:endParaRPr lang="mn-MN" sz="3600" b="1" dirty="0">
              <a:latin typeface="Arial" panose="020B0604020202020204" pitchFamily="34" charset="0"/>
              <a:cs typeface="Arial" panose="020B0604020202020204" pitchFamily="34" charset="0"/>
            </a:endParaRPr>
          </a:p>
          <a:p>
            <a:pPr marL="0" indent="0" algn="ctr">
              <a:buNone/>
            </a:pPr>
            <a:endParaRPr lang="mn-MN" sz="2400" b="1" dirty="0">
              <a:latin typeface="Arial" panose="020B0604020202020204" pitchFamily="34" charset="0"/>
              <a:cs typeface="Arial" panose="020B0604020202020204" pitchFamily="34" charset="0"/>
            </a:endParaRPr>
          </a:p>
          <a:p>
            <a:pPr marL="0" indent="0" algn="ctr">
              <a:buNone/>
            </a:pPr>
            <a:r>
              <a:rPr lang="mn-MN" sz="2400" b="1" dirty="0">
                <a:latin typeface="Arial" panose="020B0604020202020204" pitchFamily="34" charset="0"/>
                <a:cs typeface="Arial" panose="020B0604020202020204" pitchFamily="34" charset="0"/>
              </a:rPr>
              <a:t>2019.09.30</a:t>
            </a:r>
          </a:p>
          <a:p>
            <a:pPr marL="0" indent="0">
              <a:buNone/>
            </a:pPr>
            <a:endParaRPr lang="mn-MN" dirty="0"/>
          </a:p>
        </p:txBody>
      </p:sp>
    </p:spTree>
    <p:extLst>
      <p:ext uri="{BB962C8B-B14F-4D97-AF65-F5344CB8AC3E}">
        <p14:creationId xmlns:p14="http://schemas.microsoft.com/office/powerpoint/2010/main" val="2178021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 y="1623087"/>
            <a:ext cx="1219200" cy="511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Rectangle 21"/>
          <p:cNvSpPr>
            <a:spLocks noChangeArrowheads="1"/>
          </p:cNvSpPr>
          <p:nvPr/>
        </p:nvSpPr>
        <p:spPr bwMode="auto">
          <a:xfrm>
            <a:off x="115832" y="34634"/>
            <a:ext cx="9028168" cy="1034133"/>
          </a:xfrm>
          <a:prstGeom prst="rect">
            <a:avLst/>
          </a:prstGeom>
          <a:solidFill>
            <a:srgbClr val="0070C0"/>
          </a:solidFill>
          <a:ln w="25400">
            <a:noFill/>
            <a:miter lim="800000"/>
            <a:headEnd/>
            <a:tailEnd/>
          </a:ln>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mn-MN" altLang="en-US" b="1" dirty="0">
                <a:solidFill>
                  <a:schemeClr val="bg1"/>
                </a:solidFill>
              </a:rPr>
              <a:t>     </a:t>
            </a:r>
            <a:endParaRPr lang="en-US" altLang="en-US" b="1" dirty="0">
              <a:solidFill>
                <a:schemeClr val="bg1"/>
              </a:solidFill>
            </a:endParaRPr>
          </a:p>
          <a:p>
            <a:pPr algn="ctr"/>
            <a:r>
              <a:rPr lang="mn-MN" altLang="en-US" b="1" dirty="0">
                <a:solidFill>
                  <a:schemeClr val="bg1"/>
                </a:solidFill>
                <a:effectLst>
                  <a:outerShdw blurRad="38100" dist="38100" dir="2700000" algn="tl">
                    <a:srgbClr val="000000">
                      <a:alpha val="43137"/>
                    </a:srgbClr>
                  </a:outerShdw>
                </a:effectLst>
              </a:rPr>
              <a:t>                         МОНГОЛ УЛСЫН ХЭМЖИЛ ЗҮЙН ТУХАЙ ХУУЛИЙН  </a:t>
            </a:r>
          </a:p>
          <a:p>
            <a:pPr algn="ctr"/>
            <a:r>
              <a:rPr lang="mn-MN" altLang="en-US" b="1" dirty="0">
                <a:solidFill>
                  <a:schemeClr val="bg1"/>
                </a:solidFill>
                <a:effectLst>
                  <a:outerShdw blurRad="38100" dist="38100" dir="2700000" algn="tl">
                    <a:srgbClr val="000000">
                      <a:alpha val="43137"/>
                    </a:srgbClr>
                  </a:outerShdw>
                </a:effectLst>
              </a:rPr>
              <a:t>                  ШИНЭЧИЛСЭН НАЙРУУЛГА </a:t>
            </a:r>
          </a:p>
          <a:p>
            <a:pPr algn="ctr"/>
            <a:r>
              <a:rPr lang="mn-MN" altLang="en-US" b="1" dirty="0">
                <a:solidFill>
                  <a:schemeClr val="bg1"/>
                </a:solidFill>
              </a:rPr>
              <a:t>      </a:t>
            </a:r>
            <a:endParaRPr lang="en-US" altLang="en-US" b="1" dirty="0">
              <a:solidFill>
                <a:schemeClr val="bg1"/>
              </a:solidFill>
            </a:endParaRPr>
          </a:p>
        </p:txBody>
      </p:sp>
      <p:pic>
        <p:nvPicPr>
          <p:cNvPr id="13" name="Picture 2" descr="C:\Users\KHABA\Documents\KHABA\2018\Office\small 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449" y="272698"/>
            <a:ext cx="1182464" cy="1188720"/>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2" descr="Image may contain: sky, cloud, text and outdoo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Image may contain: sky, cloud, text and outdoor"/>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Content Placeholder 5">
            <a:extLst>
              <a:ext uri="{FF2B5EF4-FFF2-40B4-BE49-F238E27FC236}">
                <a16:creationId xmlns:a16="http://schemas.microsoft.com/office/drawing/2014/main" xmlns="" id="{2EC4DF39-8BB8-45BD-900A-EBBBED2C9434}"/>
              </a:ext>
            </a:extLst>
          </p:cNvPr>
          <p:cNvSpPr>
            <a:spLocks noGrp="1"/>
          </p:cNvSpPr>
          <p:nvPr>
            <p:ph idx="1"/>
          </p:nvPr>
        </p:nvSpPr>
        <p:spPr>
          <a:xfrm>
            <a:off x="1255913" y="1905000"/>
            <a:ext cx="7735687" cy="4724400"/>
          </a:xfrm>
        </p:spPr>
        <p:txBody>
          <a:bodyPr>
            <a:normAutofit fontScale="85000" lnSpcReduction="20000"/>
          </a:bodyPr>
          <a:lstStyle/>
          <a:p>
            <a:pPr algn="just">
              <a:buFont typeface="Wingdings" panose="05000000000000000000" pitchFamily="2" charset="2"/>
              <a:buChar char="v"/>
            </a:pPr>
            <a:r>
              <a:rPr lang="mn-MN" dirty="0">
                <a:latin typeface="Arial" panose="020B0604020202020204" pitchFamily="34" charset="0"/>
                <a:cs typeface="Arial" panose="020B0604020202020204" pitchFamily="34" charset="0"/>
              </a:rPr>
              <a:t>Нийгэм  эдийн  засгийг  хөгжүүлэх,  нийтийн  ашиг  сонирхлыг  хамгаалах,  эрүүл  мэнд,  хүрээлэн  буй  орчин,  улс  орны  аюулгүй  байдлыг  хамгаалах,  худалдаан  дахь  техникийн  саад,  тотгорыг  арилгахад  чиглэсэн  хэмжил  зүйн  хяналт  шалгалтыг  хэмжих  хэрэгслийн  загварын  туршилт,  баталгаажуулалт  хийж  ба  савласан  бүтээгдэхүүний  тоо  хэмжээнд  тавих  хяналт,  хууль  тогтоомжийн  хэрэгжилтэд  тавих  төрийн  хяналтыг  хийж,  хэмжлийн  нэгдмэл  байдлыг  хангах  үйл  ажиллагааг  хэрэгжүүлнэ.</a:t>
            </a:r>
          </a:p>
          <a:p>
            <a:pPr marL="0" indent="0">
              <a:buNone/>
            </a:pPr>
            <a:endParaRPr lang="mn-MN" dirty="0"/>
          </a:p>
        </p:txBody>
      </p:sp>
      <p:sp>
        <p:nvSpPr>
          <p:cNvPr id="11" name="TextBox 10">
            <a:extLst>
              <a:ext uri="{FF2B5EF4-FFF2-40B4-BE49-F238E27FC236}">
                <a16:creationId xmlns:a16="http://schemas.microsoft.com/office/drawing/2014/main" xmlns="" id="{B60BBCA8-A4E1-4260-8509-70119E7FE598}"/>
              </a:ext>
            </a:extLst>
          </p:cNvPr>
          <p:cNvSpPr txBox="1"/>
          <p:nvPr/>
        </p:nvSpPr>
        <p:spPr>
          <a:xfrm>
            <a:off x="1524000" y="991519"/>
            <a:ext cx="7498080" cy="770147"/>
          </a:xfrm>
          <a:prstGeom prst="rect">
            <a:avLst/>
          </a:prstGeom>
          <a:solidFill>
            <a:srgbClr val="99CCFF"/>
          </a:solidFill>
        </p:spPr>
        <p:txBody>
          <a:bodyPr wrap="square" rtlCol="0">
            <a:spAutoFit/>
          </a:bodyPr>
          <a:lstStyle/>
          <a:p>
            <a:pPr algn="ctr">
              <a:lnSpc>
                <a:spcPct val="115000"/>
              </a:lnSpc>
              <a:spcAft>
                <a:spcPts val="1000"/>
              </a:spcAft>
            </a:pPr>
            <a:r>
              <a:rPr lang="mn-MN" sz="2000" b="1" i="1" dirty="0">
                <a:latin typeface="Arial" panose="020B0604020202020204" pitchFamily="34" charset="0"/>
                <a:ea typeface="Calibri" panose="020F0502020204030204" pitchFamily="34" charset="0"/>
                <a:cs typeface="Arial" panose="020B0604020202020204" pitchFamily="34" charset="0"/>
              </a:rPr>
              <a:t>Хэмжил  зүйн  тогтолцоо,  үйл  ажиллагааг  ОУ-ын  жишигт  нийцүүлэх: </a:t>
            </a:r>
            <a:endParaRPr lang="mn-MN" i="1"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76175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 y="1623087"/>
            <a:ext cx="1219200" cy="511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433386" y="990600"/>
            <a:ext cx="7695374" cy="707886"/>
          </a:xfrm>
          <a:prstGeom prst="rect">
            <a:avLst/>
          </a:prstGeom>
          <a:solidFill>
            <a:srgbClr val="99CCFF"/>
          </a:solidFill>
        </p:spPr>
        <p:txBody>
          <a:bodyPr wrap="square" rtlCol="0">
            <a:spAutoFit/>
          </a:bodyPr>
          <a:lstStyle/>
          <a:p>
            <a:pPr algn="ctr"/>
            <a:r>
              <a:rPr lang="mn-MN" sz="2000" b="1" i="1" dirty="0">
                <a:latin typeface="Arial" panose="020B0604020202020204" pitchFamily="34" charset="0"/>
                <a:cs typeface="Arial" panose="020B0604020202020204" pitchFamily="34" charset="0"/>
              </a:rPr>
              <a:t>Нэгж  дамжуулалтыг  хангах,  хэмжлийн  үр  дүнг  хүлээн  зөвшөөрүүлэх </a:t>
            </a:r>
          </a:p>
        </p:txBody>
      </p:sp>
      <p:sp>
        <p:nvSpPr>
          <p:cNvPr id="12" name="Rectangle 21"/>
          <p:cNvSpPr>
            <a:spLocks noChangeArrowheads="1"/>
          </p:cNvSpPr>
          <p:nvPr/>
        </p:nvSpPr>
        <p:spPr bwMode="auto">
          <a:xfrm>
            <a:off x="115832" y="34634"/>
            <a:ext cx="9028168" cy="1034133"/>
          </a:xfrm>
          <a:prstGeom prst="rect">
            <a:avLst/>
          </a:prstGeom>
          <a:solidFill>
            <a:srgbClr val="0070C0"/>
          </a:solidFill>
          <a:ln w="25400">
            <a:noFill/>
            <a:miter lim="800000"/>
            <a:headEnd/>
            <a:tailEnd/>
          </a:ln>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mn-MN" altLang="en-US" b="1" dirty="0">
                <a:solidFill>
                  <a:schemeClr val="bg1"/>
                </a:solidFill>
              </a:rPr>
              <a:t>     </a:t>
            </a:r>
            <a:endParaRPr lang="en-US" altLang="en-US" b="1" dirty="0">
              <a:solidFill>
                <a:schemeClr val="bg1"/>
              </a:solidFill>
            </a:endParaRPr>
          </a:p>
          <a:p>
            <a:pPr algn="ctr"/>
            <a:r>
              <a:rPr lang="mn-MN" altLang="en-US" b="1" dirty="0">
                <a:solidFill>
                  <a:schemeClr val="bg1"/>
                </a:solidFill>
                <a:effectLst>
                  <a:outerShdw blurRad="38100" dist="38100" dir="2700000" algn="tl">
                    <a:srgbClr val="000000">
                      <a:alpha val="43137"/>
                    </a:srgbClr>
                  </a:outerShdw>
                </a:effectLst>
              </a:rPr>
              <a:t>                         МОНГОЛ УЛСЫН ХЭМЖИЛ ЗҮЙН ТУХАЙ ХУУЛИЙН  </a:t>
            </a:r>
          </a:p>
          <a:p>
            <a:pPr algn="ctr"/>
            <a:r>
              <a:rPr lang="mn-MN" altLang="en-US" b="1" dirty="0">
                <a:solidFill>
                  <a:schemeClr val="bg1"/>
                </a:solidFill>
                <a:effectLst>
                  <a:outerShdw blurRad="38100" dist="38100" dir="2700000" algn="tl">
                    <a:srgbClr val="000000">
                      <a:alpha val="43137"/>
                    </a:srgbClr>
                  </a:outerShdw>
                </a:effectLst>
              </a:rPr>
              <a:t>                  ШИНЭЧИЛСЭН НАЙРУУЛГА </a:t>
            </a:r>
          </a:p>
          <a:p>
            <a:pPr algn="ctr"/>
            <a:r>
              <a:rPr lang="mn-MN" altLang="en-US" b="1" dirty="0">
                <a:solidFill>
                  <a:schemeClr val="bg1"/>
                </a:solidFill>
              </a:rPr>
              <a:t>      </a:t>
            </a:r>
            <a:endParaRPr lang="en-US" altLang="en-US" b="1" dirty="0">
              <a:solidFill>
                <a:schemeClr val="bg1"/>
              </a:solidFill>
            </a:endParaRPr>
          </a:p>
        </p:txBody>
      </p:sp>
      <p:pic>
        <p:nvPicPr>
          <p:cNvPr id="13" name="Picture 2" descr="C:\Users\KHABA\Documents\KHABA\2018\Office\small 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449" y="272698"/>
            <a:ext cx="1182464" cy="1188720"/>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2" descr="Image may contain: sky, cloud, text and outdoo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Image may contain: sky, cloud, text and outdoor"/>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Content Placeholder 5">
            <a:extLst>
              <a:ext uri="{FF2B5EF4-FFF2-40B4-BE49-F238E27FC236}">
                <a16:creationId xmlns:a16="http://schemas.microsoft.com/office/drawing/2014/main" xmlns="" id="{2EC4DF39-8BB8-45BD-900A-EBBBED2C9434}"/>
              </a:ext>
            </a:extLst>
          </p:cNvPr>
          <p:cNvSpPr>
            <a:spLocks noGrp="1"/>
          </p:cNvSpPr>
          <p:nvPr>
            <p:ph idx="1"/>
          </p:nvPr>
        </p:nvSpPr>
        <p:spPr>
          <a:xfrm>
            <a:off x="1280986" y="2024732"/>
            <a:ext cx="7710614" cy="4604667"/>
          </a:xfrm>
        </p:spPr>
        <p:txBody>
          <a:bodyPr>
            <a:normAutofit fontScale="85000" lnSpcReduction="10000"/>
          </a:bodyPr>
          <a:lstStyle/>
          <a:p>
            <a:pPr lvl="0" algn="just"/>
            <a:r>
              <a:rPr lang="mn-MN" sz="2800" dirty="0">
                <a:latin typeface="Arial" panose="020B0604020202020204" pitchFamily="34" charset="0"/>
                <a:cs typeface="Arial" panose="020B0604020202020204" pitchFamily="34" charset="0"/>
              </a:rPr>
              <a:t>ОУ-ын  жин  хэмжүүрийн  Ерөнхий  бага  хурлаас  тогтоосон  ОУ-ын  систем       / SI /-ийн  хэмжлийн  нэгжийг  МУ-д  цаашид  ч  үргэлжлүүлэн  хэрэглэхээр  зохицуулсан.</a:t>
            </a:r>
          </a:p>
          <a:p>
            <a:pPr lvl="0" algn="just"/>
            <a:r>
              <a:rPr lang="mn-MN" sz="2800" dirty="0">
                <a:latin typeface="Arial" panose="020B0604020202020204" pitchFamily="34" charset="0"/>
                <a:cs typeface="Arial" panose="020B0604020202020204" pitchFamily="34" charset="0"/>
              </a:rPr>
              <a:t>МУ-ын  эдийн  засгийн  бүхий  л  салбарт  ашиглаж  байгаа  өндөр  нарийвчлалтай  хэмжих  хэрэгслүүд  нь  дээд  шатны  нарийвчлалын  ажлын,  анхдагч  ба  улсын  эталон  болон  стандартчилсан  загвартай  харьцуулан  дүйлгэж  шалгасан  байх  ба  улсын  эталон  нь  ОУ-ын  дээгүүр  зэрэглэлийн  эталонтой  харьцуулагдаж,  / SI /-ийн  нэгжтэй  уялдаж  нэгж  дамжуулалтыг  хангахаар  боллоо.</a:t>
            </a:r>
          </a:p>
          <a:p>
            <a:pPr marL="0" indent="0">
              <a:buNone/>
            </a:pPr>
            <a:endParaRPr lang="mn-MN" dirty="0"/>
          </a:p>
        </p:txBody>
      </p:sp>
    </p:spTree>
    <p:extLst>
      <p:ext uri="{BB962C8B-B14F-4D97-AF65-F5344CB8AC3E}">
        <p14:creationId xmlns:p14="http://schemas.microsoft.com/office/powerpoint/2010/main" val="960735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 y="1623087"/>
            <a:ext cx="1219200" cy="511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600200" y="1147398"/>
            <a:ext cx="7470351" cy="461665"/>
          </a:xfrm>
          <a:prstGeom prst="rect">
            <a:avLst/>
          </a:prstGeom>
          <a:solidFill>
            <a:srgbClr val="99CCFF"/>
          </a:solidFill>
        </p:spPr>
        <p:txBody>
          <a:bodyPr wrap="square" rtlCol="0">
            <a:spAutoFit/>
          </a:bodyPr>
          <a:lstStyle/>
          <a:p>
            <a:r>
              <a:rPr lang="mn-MN" sz="2400" b="1" i="1" dirty="0">
                <a:latin typeface="Arial" panose="020B0604020202020204" pitchFamily="34" charset="0"/>
                <a:cs typeface="Arial" panose="020B0604020202020204" pitchFamily="34" charset="0"/>
              </a:rPr>
              <a:t>Хэмжлийн  эталоныг  хөгжүүлэх,  сайжруулах</a:t>
            </a:r>
            <a:endParaRPr lang="mn-MN" sz="2400" i="1" dirty="0">
              <a:latin typeface="Arial" panose="020B0604020202020204" pitchFamily="34" charset="0"/>
              <a:cs typeface="Arial" panose="020B0604020202020204" pitchFamily="34" charset="0"/>
            </a:endParaRPr>
          </a:p>
        </p:txBody>
      </p:sp>
      <p:sp>
        <p:nvSpPr>
          <p:cNvPr id="12" name="Rectangle 21"/>
          <p:cNvSpPr>
            <a:spLocks noChangeArrowheads="1"/>
          </p:cNvSpPr>
          <p:nvPr/>
        </p:nvSpPr>
        <p:spPr bwMode="auto">
          <a:xfrm>
            <a:off x="115832" y="34634"/>
            <a:ext cx="9028168" cy="1034133"/>
          </a:xfrm>
          <a:prstGeom prst="rect">
            <a:avLst/>
          </a:prstGeom>
          <a:solidFill>
            <a:srgbClr val="0070C0"/>
          </a:solidFill>
          <a:ln w="25400">
            <a:noFill/>
            <a:miter lim="800000"/>
            <a:headEnd/>
            <a:tailEnd/>
          </a:ln>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mn-MN" altLang="en-US" b="1" dirty="0">
                <a:solidFill>
                  <a:schemeClr val="bg1"/>
                </a:solidFill>
              </a:rPr>
              <a:t>     </a:t>
            </a:r>
            <a:endParaRPr lang="en-US" altLang="en-US" b="1" dirty="0">
              <a:solidFill>
                <a:schemeClr val="bg1"/>
              </a:solidFill>
            </a:endParaRPr>
          </a:p>
          <a:p>
            <a:pPr algn="ctr"/>
            <a:r>
              <a:rPr lang="mn-MN" altLang="en-US" b="1" dirty="0">
                <a:solidFill>
                  <a:schemeClr val="bg1"/>
                </a:solidFill>
                <a:effectLst>
                  <a:outerShdw blurRad="38100" dist="38100" dir="2700000" algn="tl">
                    <a:srgbClr val="000000">
                      <a:alpha val="43137"/>
                    </a:srgbClr>
                  </a:outerShdw>
                </a:effectLst>
              </a:rPr>
              <a:t>                         МОНГОЛ УЛСЫН ХЭМЖИЛ ЗҮЙН ТУХАЙ ХУУЛИЙН  </a:t>
            </a:r>
          </a:p>
          <a:p>
            <a:pPr algn="ctr"/>
            <a:r>
              <a:rPr lang="mn-MN" altLang="en-US" b="1" dirty="0">
                <a:solidFill>
                  <a:schemeClr val="bg1"/>
                </a:solidFill>
                <a:effectLst>
                  <a:outerShdw blurRad="38100" dist="38100" dir="2700000" algn="tl">
                    <a:srgbClr val="000000">
                      <a:alpha val="43137"/>
                    </a:srgbClr>
                  </a:outerShdw>
                </a:effectLst>
              </a:rPr>
              <a:t>                  ШИНЭЧИЛСЭН НАЙРУУЛГА </a:t>
            </a:r>
          </a:p>
          <a:p>
            <a:pPr algn="ctr"/>
            <a:r>
              <a:rPr lang="mn-MN" altLang="en-US" b="1" dirty="0">
                <a:solidFill>
                  <a:schemeClr val="bg1"/>
                </a:solidFill>
              </a:rPr>
              <a:t>      </a:t>
            </a:r>
            <a:endParaRPr lang="en-US" altLang="en-US" b="1" dirty="0">
              <a:solidFill>
                <a:schemeClr val="bg1"/>
              </a:solidFill>
            </a:endParaRPr>
          </a:p>
        </p:txBody>
      </p:sp>
      <p:pic>
        <p:nvPicPr>
          <p:cNvPr id="13" name="Picture 2" descr="C:\Users\KHABA\Documents\KHABA\2018\Office\small 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449" y="272698"/>
            <a:ext cx="1182464" cy="1188720"/>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2" descr="Image may contain: sky, cloud, text and outdoo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Image may contain: sky, cloud, text and outdoor"/>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Content Placeholder 5">
            <a:extLst>
              <a:ext uri="{FF2B5EF4-FFF2-40B4-BE49-F238E27FC236}">
                <a16:creationId xmlns:a16="http://schemas.microsoft.com/office/drawing/2014/main" xmlns="" id="{2EC4DF39-8BB8-45BD-900A-EBBBED2C9434}"/>
              </a:ext>
            </a:extLst>
          </p:cNvPr>
          <p:cNvSpPr>
            <a:spLocks noGrp="1"/>
          </p:cNvSpPr>
          <p:nvPr>
            <p:ph idx="1"/>
          </p:nvPr>
        </p:nvSpPr>
        <p:spPr>
          <a:xfrm>
            <a:off x="1280986" y="1687694"/>
            <a:ext cx="7710614" cy="5114925"/>
          </a:xfrm>
        </p:spPr>
        <p:txBody>
          <a:bodyPr>
            <a:normAutofit fontScale="70000" lnSpcReduction="20000"/>
          </a:bodyPr>
          <a:lstStyle/>
          <a:p>
            <a:pPr lvl="0" algn="just"/>
            <a:r>
              <a:rPr lang="mn-MN" dirty="0">
                <a:latin typeface="Arial" panose="020B0604020202020204" pitchFamily="34" charset="0"/>
                <a:cs typeface="Arial" panose="020B0604020202020204" pitchFamily="34" charset="0"/>
              </a:rPr>
              <a:t>Хэмжлийн  эталоны  чадавх,  нарийвчлалыг  манай  улсын  хэрэгцээ  шаардлагын  дагуу  ОУ-ын  жишигт  нийцүүлж  нэмэгдүүлэх,  хэмжил  зүйг  ш/у-ны  үндэслэлтэйгээр  бусад  салбараас  түрүүлэн  хөгжүүлэх  хэмжил  зүйн  тогтолцооны  бодлого,  хөтөлбөрийг  хэрэгжүүлэх  талаар  шинээр  зохицуулж,  улмаар  хэмжлийн  үр  дүнг  ОУ-д  хүлээн  зөвшөөрүүлэх  боломж  бүрдэхээр  хуульчилсан.</a:t>
            </a:r>
          </a:p>
          <a:p>
            <a:pPr lvl="0" algn="just"/>
            <a:r>
              <a:rPr lang="mn-MN" dirty="0">
                <a:latin typeface="Arial" panose="020B0604020202020204" pitchFamily="34" charset="0"/>
                <a:cs typeface="Arial" panose="020B0604020202020204" pitchFamily="34" charset="0"/>
              </a:rPr>
              <a:t>Хэмжлийн  эталоныг  хөгжүүлэх  хэмжил  зүйн  бодлого,  хөтөлбөрийг  хэрэгжүүлж,  хэмжил  зүйн  үйл  ажиллагааны  чадамж,  үр  дүн  дээшилж,  ш/у-ны  ололт,  шинэ  техник  технологийг  нэвтрүүлэх,  үндэсний  үйлдвэрлэлийг  хөгжүүлэх  өргөн  боломж  бүрдэж,  улмаар  худалдаан  дахь  техникийн  саад  тотгор,  хүндрэл  бэрхшээл  багасч,  бизнес  эрхлэгчдийг  дэмжих  тоотой  нөхцөл  бүрдэх  ба  тэдгээрийн  өрсөлдөх  чадварыг  нэмэгдүүлэх,  эдийн  засгийг хөгжүүлэхэд  дэмжлэг  үзүүлнэ.</a:t>
            </a:r>
          </a:p>
          <a:p>
            <a:pPr marL="0" indent="0">
              <a:buNone/>
            </a:pPr>
            <a:endParaRPr lang="mn-MN" dirty="0"/>
          </a:p>
        </p:txBody>
      </p:sp>
    </p:spTree>
    <p:extLst>
      <p:ext uri="{BB962C8B-B14F-4D97-AF65-F5344CB8AC3E}">
        <p14:creationId xmlns:p14="http://schemas.microsoft.com/office/powerpoint/2010/main" val="1247852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 y="1623087"/>
            <a:ext cx="1219200" cy="511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600200" y="1147398"/>
            <a:ext cx="7470351" cy="461665"/>
          </a:xfrm>
          <a:prstGeom prst="rect">
            <a:avLst/>
          </a:prstGeom>
          <a:solidFill>
            <a:srgbClr val="99CCFF"/>
          </a:solidFill>
        </p:spPr>
        <p:txBody>
          <a:bodyPr wrap="square" rtlCol="0">
            <a:spAutoFit/>
          </a:bodyPr>
          <a:lstStyle/>
          <a:p>
            <a:r>
              <a:rPr lang="mn-MN" sz="2400" b="1" i="1" dirty="0">
                <a:latin typeface="Arial" panose="020B0604020202020204" pitchFamily="34" charset="0"/>
                <a:cs typeface="Arial" panose="020B0604020202020204" pitchFamily="34" charset="0"/>
              </a:rPr>
              <a:t>Хэмжлийн  эталоныг  хөгжүүлэх,  сайжруулах</a:t>
            </a:r>
            <a:endParaRPr lang="mn-MN" sz="2400" i="1" dirty="0">
              <a:latin typeface="Arial" panose="020B0604020202020204" pitchFamily="34" charset="0"/>
              <a:cs typeface="Arial" panose="020B0604020202020204" pitchFamily="34" charset="0"/>
            </a:endParaRPr>
          </a:p>
        </p:txBody>
      </p:sp>
      <p:sp>
        <p:nvSpPr>
          <p:cNvPr id="12" name="Rectangle 21"/>
          <p:cNvSpPr>
            <a:spLocks noChangeArrowheads="1"/>
          </p:cNvSpPr>
          <p:nvPr/>
        </p:nvSpPr>
        <p:spPr bwMode="auto">
          <a:xfrm>
            <a:off x="115832" y="34634"/>
            <a:ext cx="9028168" cy="1034133"/>
          </a:xfrm>
          <a:prstGeom prst="rect">
            <a:avLst/>
          </a:prstGeom>
          <a:solidFill>
            <a:srgbClr val="0070C0"/>
          </a:solidFill>
          <a:ln w="25400">
            <a:noFill/>
            <a:miter lim="800000"/>
            <a:headEnd/>
            <a:tailEnd/>
          </a:ln>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mn-MN" altLang="en-US" b="1" dirty="0">
                <a:solidFill>
                  <a:schemeClr val="bg1"/>
                </a:solidFill>
              </a:rPr>
              <a:t>     </a:t>
            </a:r>
            <a:endParaRPr lang="en-US" altLang="en-US" b="1" dirty="0">
              <a:solidFill>
                <a:schemeClr val="bg1"/>
              </a:solidFill>
            </a:endParaRPr>
          </a:p>
          <a:p>
            <a:pPr algn="ctr"/>
            <a:r>
              <a:rPr lang="mn-MN" altLang="en-US" b="1" dirty="0">
                <a:solidFill>
                  <a:schemeClr val="bg1"/>
                </a:solidFill>
                <a:effectLst>
                  <a:outerShdw blurRad="38100" dist="38100" dir="2700000" algn="tl">
                    <a:srgbClr val="000000">
                      <a:alpha val="43137"/>
                    </a:srgbClr>
                  </a:outerShdw>
                </a:effectLst>
              </a:rPr>
              <a:t>                         МОНГОЛ УЛСЫН ХЭМЖИЛ ЗҮЙН ТУХАЙ ХУУЛИЙН  </a:t>
            </a:r>
          </a:p>
          <a:p>
            <a:pPr algn="ctr"/>
            <a:r>
              <a:rPr lang="mn-MN" altLang="en-US" b="1" dirty="0">
                <a:solidFill>
                  <a:schemeClr val="bg1"/>
                </a:solidFill>
                <a:effectLst>
                  <a:outerShdw blurRad="38100" dist="38100" dir="2700000" algn="tl">
                    <a:srgbClr val="000000">
                      <a:alpha val="43137"/>
                    </a:srgbClr>
                  </a:outerShdw>
                </a:effectLst>
              </a:rPr>
              <a:t>                  ШИНЭЧИЛСЭН НАЙРУУЛГА </a:t>
            </a:r>
          </a:p>
          <a:p>
            <a:pPr algn="ctr"/>
            <a:r>
              <a:rPr lang="mn-MN" altLang="en-US" b="1" dirty="0">
                <a:solidFill>
                  <a:schemeClr val="bg1"/>
                </a:solidFill>
              </a:rPr>
              <a:t>      </a:t>
            </a:r>
            <a:endParaRPr lang="en-US" altLang="en-US" b="1" dirty="0">
              <a:solidFill>
                <a:schemeClr val="bg1"/>
              </a:solidFill>
            </a:endParaRPr>
          </a:p>
        </p:txBody>
      </p:sp>
      <p:pic>
        <p:nvPicPr>
          <p:cNvPr id="13" name="Picture 2" descr="C:\Users\KHABA\Documents\KHABA\2018\Office\small 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449" y="272698"/>
            <a:ext cx="1182464" cy="1188720"/>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2" descr="Image may contain: sky, cloud, text and outdoo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Image may contain: sky, cloud, text and outdoor"/>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Content Placeholder 5">
            <a:extLst>
              <a:ext uri="{FF2B5EF4-FFF2-40B4-BE49-F238E27FC236}">
                <a16:creationId xmlns:a16="http://schemas.microsoft.com/office/drawing/2014/main" xmlns="" id="{2EC4DF39-8BB8-45BD-900A-EBBBED2C9434}"/>
              </a:ext>
            </a:extLst>
          </p:cNvPr>
          <p:cNvSpPr>
            <a:spLocks noGrp="1"/>
          </p:cNvSpPr>
          <p:nvPr>
            <p:ph idx="1"/>
          </p:nvPr>
        </p:nvSpPr>
        <p:spPr>
          <a:xfrm>
            <a:off x="1280986" y="2286000"/>
            <a:ext cx="7710614" cy="4516619"/>
          </a:xfrm>
        </p:spPr>
        <p:txBody>
          <a:bodyPr>
            <a:normAutofit/>
          </a:bodyPr>
          <a:lstStyle/>
          <a:p>
            <a:pPr lvl="0" algn="just"/>
            <a:r>
              <a:rPr lang="mn-MN" sz="2800" dirty="0">
                <a:latin typeface="Arial" panose="020B0604020202020204" pitchFamily="34" charset="0"/>
                <a:cs typeface="Arial" panose="020B0604020202020204" pitchFamily="34" charset="0"/>
              </a:rPr>
              <a:t>Улсын  эталоныг  ЗГазар,  стандартчилсан  загварыг  хэмжил  зүйн  асуудал  хариуцсан  төрийн  захиргааны  байгууллага  батлахаар  болсон.</a:t>
            </a:r>
          </a:p>
          <a:p>
            <a:pPr lvl="0" algn="just"/>
            <a:r>
              <a:rPr lang="mn-MN" sz="2800" dirty="0">
                <a:latin typeface="Arial" panose="020B0604020202020204" pitchFamily="34" charset="0"/>
                <a:cs typeface="Arial" panose="020B0604020202020204" pitchFamily="34" charset="0"/>
              </a:rPr>
              <a:t>Батлагдсан  стандартчилсан  загварыг  хэмжлийн  эталоны  нэгэн  адил  хэрэглэхээр  хуульчилсан. </a:t>
            </a:r>
          </a:p>
          <a:p>
            <a:pPr marL="0" indent="0">
              <a:buNone/>
            </a:pPr>
            <a:endParaRPr lang="mn-MN" dirty="0"/>
          </a:p>
        </p:txBody>
      </p:sp>
    </p:spTree>
    <p:extLst>
      <p:ext uri="{BB962C8B-B14F-4D97-AF65-F5344CB8AC3E}">
        <p14:creationId xmlns:p14="http://schemas.microsoft.com/office/powerpoint/2010/main" val="10574355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 y="1623087"/>
            <a:ext cx="1219200" cy="511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600200" y="1147398"/>
            <a:ext cx="7470351" cy="707886"/>
          </a:xfrm>
          <a:prstGeom prst="rect">
            <a:avLst/>
          </a:prstGeom>
          <a:solidFill>
            <a:srgbClr val="99CCFF"/>
          </a:solidFill>
        </p:spPr>
        <p:txBody>
          <a:bodyPr wrap="square" rtlCol="0">
            <a:spAutoFit/>
          </a:bodyPr>
          <a:lstStyle/>
          <a:p>
            <a:pPr algn="ctr"/>
            <a:r>
              <a:rPr lang="mn-MN" sz="2000" b="1" i="1" dirty="0">
                <a:latin typeface="Arial" panose="020B0604020202020204" pitchFamily="34" charset="0"/>
                <a:cs typeface="Arial" panose="020B0604020202020204" pitchFamily="34" charset="0"/>
              </a:rPr>
              <a:t>Загварын  туршилт,  баталгаажуулалт,  шалгалт  тохируулга,  хэмжлийн  үр  дүнг  хүлээн  зөвшөөрүүлэх</a:t>
            </a:r>
            <a:endParaRPr lang="mn-MN" sz="2000" i="1" dirty="0">
              <a:latin typeface="Arial" panose="020B0604020202020204" pitchFamily="34" charset="0"/>
              <a:cs typeface="Arial" panose="020B0604020202020204" pitchFamily="34" charset="0"/>
            </a:endParaRPr>
          </a:p>
        </p:txBody>
      </p:sp>
      <p:sp>
        <p:nvSpPr>
          <p:cNvPr id="12" name="Rectangle 21"/>
          <p:cNvSpPr>
            <a:spLocks noChangeArrowheads="1"/>
          </p:cNvSpPr>
          <p:nvPr/>
        </p:nvSpPr>
        <p:spPr bwMode="auto">
          <a:xfrm>
            <a:off x="115832" y="34634"/>
            <a:ext cx="9028168" cy="1034133"/>
          </a:xfrm>
          <a:prstGeom prst="rect">
            <a:avLst/>
          </a:prstGeom>
          <a:solidFill>
            <a:srgbClr val="0070C0"/>
          </a:solidFill>
          <a:ln w="25400">
            <a:noFill/>
            <a:miter lim="800000"/>
            <a:headEnd/>
            <a:tailEnd/>
          </a:ln>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mn-MN" altLang="en-US" b="1" dirty="0">
                <a:solidFill>
                  <a:schemeClr val="bg1"/>
                </a:solidFill>
              </a:rPr>
              <a:t>     </a:t>
            </a:r>
            <a:endParaRPr lang="en-US" altLang="en-US" b="1" dirty="0">
              <a:solidFill>
                <a:schemeClr val="bg1"/>
              </a:solidFill>
            </a:endParaRPr>
          </a:p>
          <a:p>
            <a:pPr algn="ctr"/>
            <a:r>
              <a:rPr lang="mn-MN" altLang="en-US" b="1" dirty="0">
                <a:solidFill>
                  <a:schemeClr val="bg1"/>
                </a:solidFill>
                <a:effectLst>
                  <a:outerShdw blurRad="38100" dist="38100" dir="2700000" algn="tl">
                    <a:srgbClr val="000000">
                      <a:alpha val="43137"/>
                    </a:srgbClr>
                  </a:outerShdw>
                </a:effectLst>
              </a:rPr>
              <a:t>                         МОНГОЛ УЛСЫН ХЭМЖИЛ ЗҮЙН ТУХАЙ ХУУЛИЙН  </a:t>
            </a:r>
          </a:p>
          <a:p>
            <a:pPr algn="ctr"/>
            <a:r>
              <a:rPr lang="mn-MN" altLang="en-US" b="1" dirty="0">
                <a:solidFill>
                  <a:schemeClr val="bg1"/>
                </a:solidFill>
                <a:effectLst>
                  <a:outerShdw blurRad="38100" dist="38100" dir="2700000" algn="tl">
                    <a:srgbClr val="000000">
                      <a:alpha val="43137"/>
                    </a:srgbClr>
                  </a:outerShdw>
                </a:effectLst>
              </a:rPr>
              <a:t>                  ШИНЭЧИЛСЭН НАЙРУУЛГА </a:t>
            </a:r>
          </a:p>
          <a:p>
            <a:pPr algn="ctr"/>
            <a:r>
              <a:rPr lang="mn-MN" altLang="en-US" b="1" dirty="0">
                <a:solidFill>
                  <a:schemeClr val="bg1"/>
                </a:solidFill>
              </a:rPr>
              <a:t>      </a:t>
            </a:r>
            <a:endParaRPr lang="en-US" altLang="en-US" b="1" dirty="0">
              <a:solidFill>
                <a:schemeClr val="bg1"/>
              </a:solidFill>
            </a:endParaRPr>
          </a:p>
        </p:txBody>
      </p:sp>
      <p:pic>
        <p:nvPicPr>
          <p:cNvPr id="13" name="Picture 2" descr="C:\Users\KHABA\Documents\KHABA\2018\Office\small 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449" y="272698"/>
            <a:ext cx="1182464" cy="1188720"/>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2" descr="Image may contain: sky, cloud, text and outdoo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Image may contain: sky, cloud, text and outdoor"/>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Content Placeholder 5">
            <a:extLst>
              <a:ext uri="{FF2B5EF4-FFF2-40B4-BE49-F238E27FC236}">
                <a16:creationId xmlns:a16="http://schemas.microsoft.com/office/drawing/2014/main" xmlns="" id="{2EC4DF39-8BB8-45BD-900A-EBBBED2C9434}"/>
              </a:ext>
            </a:extLst>
          </p:cNvPr>
          <p:cNvSpPr>
            <a:spLocks noGrp="1"/>
          </p:cNvSpPr>
          <p:nvPr>
            <p:ph idx="1"/>
          </p:nvPr>
        </p:nvSpPr>
        <p:spPr>
          <a:xfrm>
            <a:off x="1280986" y="2057400"/>
            <a:ext cx="7847774" cy="4745219"/>
          </a:xfrm>
        </p:spPr>
        <p:txBody>
          <a:bodyPr>
            <a:normAutofit fontScale="77500" lnSpcReduction="20000"/>
          </a:bodyPr>
          <a:lstStyle/>
          <a:p>
            <a:pPr lvl="0" algn="just"/>
            <a:r>
              <a:rPr lang="mn-MN" dirty="0">
                <a:latin typeface="Arial" panose="020B0604020202020204" pitchFamily="34" charset="0"/>
                <a:cs typeface="Arial" panose="020B0604020202020204" pitchFamily="34" charset="0"/>
              </a:rPr>
              <a:t>Импортоор  нийлүүлэгдэж  байгаа  хэмжих  хэрэгслийн  загварын  туршилт,  анхдагч  баталгаажуулалтын  үр  дүнг  Хууль  эрхийн  хэмжил  зүйн  ОУ-ын  байгууллага / OIML /,  түүнээс  эрх  олгосон  хэмжил  зүйн  байгууллага,  үйлдвэрлэгч,  ОУ-ын  ба  2  талын  гэрээ,  хэлэлцээрийн  үндсэн  дээр  шууд  хүлээн  зөвшөөрөх,,ОУ-д  хэрэгжүүлдэг  тогтолцоог  нэвтрүүлэхээр  хуульчилсан.</a:t>
            </a:r>
          </a:p>
          <a:p>
            <a:pPr lvl="0" algn="just"/>
            <a:r>
              <a:rPr lang="mn-MN" dirty="0">
                <a:latin typeface="Arial" panose="020B0604020202020204" pitchFamily="34" charset="0"/>
                <a:cs typeface="Arial" panose="020B0604020202020204" pitchFamily="34" charset="0"/>
              </a:rPr>
              <a:t>Хэмжил  зүйн  ОУ-ын  байгууллагатай  харилцан  хүлээн  зөвшөөрөх  гэрээнд  нэгдэн  орсон  гадаад  орны  хэмжил  зүйн  байгууллагын  шалгалт  тохируулгын  гэрчилгээ,  үр  дүнг  хүлээн  зөвшөөрөхөөр  мөн  хуульд  тусгасан.</a:t>
            </a:r>
          </a:p>
          <a:p>
            <a:pPr marL="0" indent="0">
              <a:buNone/>
            </a:pPr>
            <a:endParaRPr lang="mn-MN" dirty="0"/>
          </a:p>
        </p:txBody>
      </p:sp>
    </p:spTree>
    <p:extLst>
      <p:ext uri="{BB962C8B-B14F-4D97-AF65-F5344CB8AC3E}">
        <p14:creationId xmlns:p14="http://schemas.microsoft.com/office/powerpoint/2010/main" val="22992272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 y="1623087"/>
            <a:ext cx="1219200" cy="511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600200" y="1147398"/>
            <a:ext cx="7470351" cy="646331"/>
          </a:xfrm>
          <a:prstGeom prst="rect">
            <a:avLst/>
          </a:prstGeom>
          <a:solidFill>
            <a:srgbClr val="99CCFF"/>
          </a:solidFill>
        </p:spPr>
        <p:txBody>
          <a:bodyPr wrap="square" rtlCol="0">
            <a:spAutoFit/>
          </a:bodyPr>
          <a:lstStyle/>
          <a:p>
            <a:pPr algn="ctr"/>
            <a:r>
              <a:rPr lang="mn-MN" b="1" dirty="0">
                <a:latin typeface="Arial" panose="020B0604020202020204" pitchFamily="34" charset="0"/>
                <a:cs typeface="Arial" panose="020B0604020202020204" pitchFamily="34" charset="0"/>
              </a:rPr>
              <a:t> </a:t>
            </a:r>
            <a:r>
              <a:rPr lang="mn-MN" b="1" i="1" dirty="0">
                <a:latin typeface="Arial" panose="020B0604020202020204" pitchFamily="34" charset="0"/>
                <a:cs typeface="Arial" panose="020B0604020202020204" pitchFamily="34" charset="0"/>
              </a:rPr>
              <a:t>“ Хэмжил  зүйн  тухай”  хууль  батлагдаж,  түүнийг  хэрэгжүүлснээр:</a:t>
            </a:r>
            <a:endParaRPr lang="mn-MN" sz="2000" b="1" i="1" dirty="0">
              <a:latin typeface="Arial" panose="020B0604020202020204" pitchFamily="34" charset="0"/>
              <a:cs typeface="Arial" panose="020B0604020202020204" pitchFamily="34" charset="0"/>
            </a:endParaRPr>
          </a:p>
        </p:txBody>
      </p:sp>
      <p:sp>
        <p:nvSpPr>
          <p:cNvPr id="12" name="Rectangle 21"/>
          <p:cNvSpPr>
            <a:spLocks noChangeArrowheads="1"/>
          </p:cNvSpPr>
          <p:nvPr/>
        </p:nvSpPr>
        <p:spPr bwMode="auto">
          <a:xfrm>
            <a:off x="115832" y="34634"/>
            <a:ext cx="9028168" cy="1034133"/>
          </a:xfrm>
          <a:prstGeom prst="rect">
            <a:avLst/>
          </a:prstGeom>
          <a:solidFill>
            <a:srgbClr val="0070C0"/>
          </a:solidFill>
          <a:ln w="25400">
            <a:noFill/>
            <a:miter lim="800000"/>
            <a:headEnd/>
            <a:tailEnd/>
          </a:ln>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mn-MN" altLang="en-US" b="1" dirty="0">
                <a:solidFill>
                  <a:schemeClr val="bg1"/>
                </a:solidFill>
              </a:rPr>
              <a:t>     </a:t>
            </a:r>
            <a:endParaRPr lang="en-US" altLang="en-US" b="1" dirty="0">
              <a:solidFill>
                <a:schemeClr val="bg1"/>
              </a:solidFill>
            </a:endParaRPr>
          </a:p>
          <a:p>
            <a:pPr algn="ctr"/>
            <a:r>
              <a:rPr lang="mn-MN" altLang="en-US" b="1" dirty="0">
                <a:solidFill>
                  <a:schemeClr val="bg1"/>
                </a:solidFill>
                <a:effectLst>
                  <a:outerShdw blurRad="38100" dist="38100" dir="2700000" algn="tl">
                    <a:srgbClr val="000000">
                      <a:alpha val="43137"/>
                    </a:srgbClr>
                  </a:outerShdw>
                </a:effectLst>
              </a:rPr>
              <a:t>                         МОНГОЛ УЛСЫН ХЭМЖИЛ ЗҮЙН ТУХАЙ ХУУЛИЙН  </a:t>
            </a:r>
          </a:p>
          <a:p>
            <a:pPr algn="ctr"/>
            <a:r>
              <a:rPr lang="mn-MN" altLang="en-US" b="1" dirty="0">
                <a:solidFill>
                  <a:schemeClr val="bg1"/>
                </a:solidFill>
                <a:effectLst>
                  <a:outerShdw blurRad="38100" dist="38100" dir="2700000" algn="tl">
                    <a:srgbClr val="000000">
                      <a:alpha val="43137"/>
                    </a:srgbClr>
                  </a:outerShdw>
                </a:effectLst>
              </a:rPr>
              <a:t>                  ШИНЭЧИЛСЭН НАЙРУУЛГА </a:t>
            </a:r>
          </a:p>
          <a:p>
            <a:pPr algn="ctr"/>
            <a:r>
              <a:rPr lang="mn-MN" altLang="en-US" b="1" dirty="0">
                <a:solidFill>
                  <a:schemeClr val="bg1"/>
                </a:solidFill>
              </a:rPr>
              <a:t>      </a:t>
            </a:r>
            <a:endParaRPr lang="en-US" altLang="en-US" b="1" dirty="0">
              <a:solidFill>
                <a:schemeClr val="bg1"/>
              </a:solidFill>
            </a:endParaRPr>
          </a:p>
        </p:txBody>
      </p:sp>
      <p:pic>
        <p:nvPicPr>
          <p:cNvPr id="13" name="Picture 2" descr="C:\Users\KHABA\Documents\KHABA\2018\Office\small 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449" y="272698"/>
            <a:ext cx="1182464" cy="1188720"/>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2" descr="Image may contain: sky, cloud, text and outdoo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Image may contain: sky, cloud, text and outdoor"/>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Content Placeholder 5">
            <a:extLst>
              <a:ext uri="{FF2B5EF4-FFF2-40B4-BE49-F238E27FC236}">
                <a16:creationId xmlns:a16="http://schemas.microsoft.com/office/drawing/2014/main" xmlns="" id="{2EC4DF39-8BB8-45BD-900A-EBBBED2C9434}"/>
              </a:ext>
            </a:extLst>
          </p:cNvPr>
          <p:cNvSpPr>
            <a:spLocks noGrp="1"/>
          </p:cNvSpPr>
          <p:nvPr>
            <p:ph idx="1"/>
          </p:nvPr>
        </p:nvSpPr>
        <p:spPr>
          <a:xfrm>
            <a:off x="1280986" y="2209799"/>
            <a:ext cx="7847774" cy="4528213"/>
          </a:xfrm>
        </p:spPr>
        <p:txBody>
          <a:bodyPr>
            <a:normAutofit fontScale="77500" lnSpcReduction="20000"/>
          </a:bodyPr>
          <a:lstStyle/>
          <a:p>
            <a:pPr marL="0" indent="0" algn="just">
              <a:buNone/>
            </a:pPr>
            <a:r>
              <a:rPr lang="mn-MN" dirty="0">
                <a:latin typeface="Arial" panose="020B0604020202020204" pitchFamily="34" charset="0"/>
                <a:cs typeface="Arial" panose="020B0604020202020204" pitchFamily="34" charset="0"/>
              </a:rPr>
              <a:t>Улс  орны  нийгэм,  эдийн  засгийн  харилцааны  өөрчлөлт,  шинэчлэлтэй  уялдуулан  сайжруулах,  Монгол  улс,  Дэлхийн  худалдааны  байгууллага,  Хэмжил  зүйн  ОУ-ын  байгууллагуудын  өмнө  хүлээсэн  үүргээ  биелүүлэх  зорилгын  хүрээнд  бараа,  бүтээгдэхүүн  үйлдвэрлэл,  худалдаа,  үйлчилгээ,  шинжилгээний  чанар,  аюулгүй  байдлыг  хангах  явцыг  хэмжлийн  үр  дүнгээр  шалгаж, хянадаг  хэмжлийн  эталон,  хэмжих  хэрэгсэл,  нэгж  дамжуулалтын  тогтолцоо,  үйл  ажиллагааны  харилцааг  зохицуулж  байгаа  эрх  зүйн  орчноо  ОУ-ын  нийтлэг  зарчимд  нийцүүлэх,  шинэчлэх  боломж  бүрдэж  байгаа  юм. </a:t>
            </a:r>
          </a:p>
          <a:p>
            <a:pPr marL="0" indent="0">
              <a:buNone/>
            </a:pPr>
            <a:endParaRPr lang="mn-MN" dirty="0"/>
          </a:p>
        </p:txBody>
      </p:sp>
    </p:spTree>
    <p:extLst>
      <p:ext uri="{BB962C8B-B14F-4D97-AF65-F5344CB8AC3E}">
        <p14:creationId xmlns:p14="http://schemas.microsoft.com/office/powerpoint/2010/main" val="38911044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 y="1623087"/>
            <a:ext cx="1219200" cy="511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280986" y="1095464"/>
            <a:ext cx="7470351" cy="523220"/>
          </a:xfrm>
          <a:prstGeom prst="rect">
            <a:avLst/>
          </a:prstGeom>
          <a:solidFill>
            <a:srgbClr val="99CCFF"/>
          </a:solidFill>
        </p:spPr>
        <p:txBody>
          <a:bodyPr wrap="square" rtlCol="0">
            <a:spAutoFit/>
          </a:bodyPr>
          <a:lstStyle/>
          <a:p>
            <a:pPr algn="ctr"/>
            <a:r>
              <a:rPr lang="mn-MN" sz="2800" b="1" i="1" dirty="0">
                <a:latin typeface="Arial" panose="020B0604020202020204" pitchFamily="34" charset="0"/>
                <a:cs typeface="Arial" panose="020B0604020202020204" pitchFamily="34" charset="0"/>
              </a:rPr>
              <a:t>Цаашид:</a:t>
            </a:r>
          </a:p>
        </p:txBody>
      </p:sp>
      <p:sp>
        <p:nvSpPr>
          <p:cNvPr id="12" name="Rectangle 21"/>
          <p:cNvSpPr>
            <a:spLocks noChangeArrowheads="1"/>
          </p:cNvSpPr>
          <p:nvPr/>
        </p:nvSpPr>
        <p:spPr bwMode="auto">
          <a:xfrm>
            <a:off x="115832" y="34634"/>
            <a:ext cx="9028168" cy="1034133"/>
          </a:xfrm>
          <a:prstGeom prst="rect">
            <a:avLst/>
          </a:prstGeom>
          <a:solidFill>
            <a:srgbClr val="0070C0"/>
          </a:solidFill>
          <a:ln w="25400">
            <a:noFill/>
            <a:miter lim="800000"/>
            <a:headEnd/>
            <a:tailEnd/>
          </a:ln>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mn-MN" altLang="en-US" b="1" dirty="0">
                <a:solidFill>
                  <a:schemeClr val="bg1"/>
                </a:solidFill>
              </a:rPr>
              <a:t>     </a:t>
            </a:r>
            <a:endParaRPr lang="en-US" altLang="en-US" b="1" dirty="0">
              <a:solidFill>
                <a:schemeClr val="bg1"/>
              </a:solidFill>
            </a:endParaRPr>
          </a:p>
          <a:p>
            <a:pPr algn="ctr"/>
            <a:r>
              <a:rPr lang="mn-MN" altLang="en-US" b="1" dirty="0">
                <a:solidFill>
                  <a:schemeClr val="bg1"/>
                </a:solidFill>
                <a:effectLst>
                  <a:outerShdw blurRad="38100" dist="38100" dir="2700000" algn="tl">
                    <a:srgbClr val="000000">
                      <a:alpha val="43137"/>
                    </a:srgbClr>
                  </a:outerShdw>
                </a:effectLst>
              </a:rPr>
              <a:t>                         МОНГОЛ УЛСЫН ХЭМЖИЛ ЗҮЙН ТУХАЙ ХУУЛИЙН  </a:t>
            </a:r>
          </a:p>
          <a:p>
            <a:pPr algn="ctr"/>
            <a:r>
              <a:rPr lang="mn-MN" altLang="en-US" b="1" dirty="0">
                <a:solidFill>
                  <a:schemeClr val="bg1"/>
                </a:solidFill>
                <a:effectLst>
                  <a:outerShdw blurRad="38100" dist="38100" dir="2700000" algn="tl">
                    <a:srgbClr val="000000">
                      <a:alpha val="43137"/>
                    </a:srgbClr>
                  </a:outerShdw>
                </a:effectLst>
              </a:rPr>
              <a:t>                  ШИНЭЧИЛСЭН НАЙРУУЛГА </a:t>
            </a:r>
          </a:p>
          <a:p>
            <a:pPr algn="ctr"/>
            <a:r>
              <a:rPr lang="mn-MN" altLang="en-US" b="1" dirty="0">
                <a:solidFill>
                  <a:schemeClr val="bg1"/>
                </a:solidFill>
              </a:rPr>
              <a:t>      </a:t>
            </a:r>
            <a:endParaRPr lang="en-US" altLang="en-US" b="1" dirty="0">
              <a:solidFill>
                <a:schemeClr val="bg1"/>
              </a:solidFill>
            </a:endParaRPr>
          </a:p>
        </p:txBody>
      </p:sp>
      <p:pic>
        <p:nvPicPr>
          <p:cNvPr id="13" name="Picture 2" descr="C:\Users\KHABA\Documents\KHABA\2018\Office\small 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449" y="272698"/>
            <a:ext cx="1182464" cy="1188720"/>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2" descr="Image may contain: sky, cloud, text and outdoo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Image may contain: sky, cloud, text and outdoor"/>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Content Placeholder 5">
            <a:extLst>
              <a:ext uri="{FF2B5EF4-FFF2-40B4-BE49-F238E27FC236}">
                <a16:creationId xmlns:a16="http://schemas.microsoft.com/office/drawing/2014/main" xmlns="" id="{2EC4DF39-8BB8-45BD-900A-EBBBED2C9434}"/>
              </a:ext>
            </a:extLst>
          </p:cNvPr>
          <p:cNvSpPr>
            <a:spLocks noGrp="1"/>
          </p:cNvSpPr>
          <p:nvPr>
            <p:ph idx="1"/>
          </p:nvPr>
        </p:nvSpPr>
        <p:spPr>
          <a:xfrm>
            <a:off x="1280986" y="2133599"/>
            <a:ext cx="7634414" cy="4604413"/>
          </a:xfrm>
        </p:spPr>
        <p:txBody>
          <a:bodyPr>
            <a:normAutofit fontScale="85000" lnSpcReduction="10000"/>
          </a:bodyPr>
          <a:lstStyle/>
          <a:p>
            <a:pPr marL="0" lvl="0" indent="0" algn="just">
              <a:buNone/>
            </a:pPr>
            <a:r>
              <a:rPr lang="mn-MN" dirty="0">
                <a:latin typeface="Arial" panose="020B0604020202020204" pitchFamily="34" charset="0"/>
                <a:cs typeface="Arial" panose="020B0604020202020204" pitchFamily="34" charset="0"/>
              </a:rPr>
              <a:t>1. “ Хэмжил  зүйн  тухай “  хуулийн  шинэчилсэн  найруулгын  талаар хэмжих  хэрэгсэл  ашиглагч  ААНБ,  ХХК,  ард  иргэдэд  тайлбарлан  таниулж  сурталчлах </a:t>
            </a:r>
          </a:p>
          <a:p>
            <a:pPr marL="0" lvl="0" indent="0" algn="just">
              <a:buNone/>
            </a:pPr>
            <a:r>
              <a:rPr lang="mn-MN" dirty="0">
                <a:latin typeface="Arial" panose="020B0604020202020204" pitchFamily="34" charset="0"/>
                <a:cs typeface="Arial" panose="020B0604020202020204" pitchFamily="34" charset="0"/>
              </a:rPr>
              <a:t>2. ОУ-ын  нэгжийн  “ SI “  системийн шинэчлэлийн  талаар  хэрэглэгчдэд  зориулж  мэдээлэл  хийх</a:t>
            </a:r>
          </a:p>
          <a:p>
            <a:pPr marL="0" lvl="0" indent="0" algn="just">
              <a:buNone/>
            </a:pPr>
            <a:r>
              <a:rPr lang="mn-MN" dirty="0">
                <a:latin typeface="Arial" panose="020B0604020202020204" pitchFamily="34" charset="0"/>
                <a:cs typeface="Arial" panose="020B0604020202020204" pitchFamily="34" charset="0"/>
              </a:rPr>
              <a:t>3. Ажилтан,  улсын  шалгагч  нарын  мэргэшил,  ур  чадвар,  чадавхийг  дээшлүүлэх,  сургалтанд  хамруулах, шалгалт тохируулгын  ажилтантай  болох</a:t>
            </a:r>
          </a:p>
          <a:p>
            <a:pPr marL="0" indent="0" algn="just">
              <a:buNone/>
            </a:pPr>
            <a:endParaRPr lang="mn-MN" dirty="0"/>
          </a:p>
        </p:txBody>
      </p:sp>
    </p:spTree>
    <p:extLst>
      <p:ext uri="{BB962C8B-B14F-4D97-AF65-F5344CB8AC3E}">
        <p14:creationId xmlns:p14="http://schemas.microsoft.com/office/powerpoint/2010/main" val="39694525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 y="1623087"/>
            <a:ext cx="1219200" cy="511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280986" y="1095464"/>
            <a:ext cx="7634414" cy="523220"/>
          </a:xfrm>
          <a:prstGeom prst="rect">
            <a:avLst/>
          </a:prstGeom>
          <a:solidFill>
            <a:srgbClr val="99CCFF"/>
          </a:solidFill>
        </p:spPr>
        <p:txBody>
          <a:bodyPr wrap="square" rtlCol="0">
            <a:spAutoFit/>
          </a:bodyPr>
          <a:lstStyle/>
          <a:p>
            <a:pPr algn="ctr"/>
            <a:r>
              <a:rPr lang="mn-MN" sz="2800" b="1" i="1" dirty="0">
                <a:latin typeface="Arial" panose="020B0604020202020204" pitchFamily="34" charset="0"/>
                <a:cs typeface="Arial" panose="020B0604020202020204" pitchFamily="34" charset="0"/>
              </a:rPr>
              <a:t>Цаашид:</a:t>
            </a:r>
          </a:p>
        </p:txBody>
      </p:sp>
      <p:sp>
        <p:nvSpPr>
          <p:cNvPr id="12" name="Rectangle 21"/>
          <p:cNvSpPr>
            <a:spLocks noChangeArrowheads="1"/>
          </p:cNvSpPr>
          <p:nvPr/>
        </p:nvSpPr>
        <p:spPr bwMode="auto">
          <a:xfrm>
            <a:off x="115832" y="34634"/>
            <a:ext cx="9028168" cy="1034133"/>
          </a:xfrm>
          <a:prstGeom prst="rect">
            <a:avLst/>
          </a:prstGeom>
          <a:solidFill>
            <a:srgbClr val="0070C0"/>
          </a:solidFill>
          <a:ln w="25400">
            <a:noFill/>
            <a:miter lim="800000"/>
            <a:headEnd/>
            <a:tailEnd/>
          </a:ln>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mn-MN" altLang="en-US" b="1" dirty="0">
                <a:solidFill>
                  <a:schemeClr val="bg1"/>
                </a:solidFill>
              </a:rPr>
              <a:t>     </a:t>
            </a:r>
            <a:endParaRPr lang="en-US" altLang="en-US" b="1" dirty="0">
              <a:solidFill>
                <a:schemeClr val="bg1"/>
              </a:solidFill>
            </a:endParaRPr>
          </a:p>
          <a:p>
            <a:pPr algn="ctr"/>
            <a:r>
              <a:rPr lang="mn-MN" altLang="en-US" b="1" dirty="0">
                <a:solidFill>
                  <a:schemeClr val="bg1"/>
                </a:solidFill>
                <a:effectLst>
                  <a:outerShdw blurRad="38100" dist="38100" dir="2700000" algn="tl">
                    <a:srgbClr val="000000">
                      <a:alpha val="43137"/>
                    </a:srgbClr>
                  </a:outerShdw>
                </a:effectLst>
              </a:rPr>
              <a:t>                         МОНГОЛ УЛСЫН ХЭМЖИЛ ЗҮЙН ТУХАЙ ХУУЛИЙН  </a:t>
            </a:r>
          </a:p>
          <a:p>
            <a:pPr algn="ctr"/>
            <a:r>
              <a:rPr lang="mn-MN" altLang="en-US" b="1" dirty="0">
                <a:solidFill>
                  <a:schemeClr val="bg1"/>
                </a:solidFill>
                <a:effectLst>
                  <a:outerShdw blurRad="38100" dist="38100" dir="2700000" algn="tl">
                    <a:srgbClr val="000000">
                      <a:alpha val="43137"/>
                    </a:srgbClr>
                  </a:outerShdw>
                </a:effectLst>
              </a:rPr>
              <a:t>                  ШИНЭЧИЛСЭН НАЙРУУЛГА </a:t>
            </a:r>
          </a:p>
          <a:p>
            <a:pPr algn="ctr"/>
            <a:r>
              <a:rPr lang="mn-MN" altLang="en-US" b="1" dirty="0">
                <a:solidFill>
                  <a:schemeClr val="bg1"/>
                </a:solidFill>
              </a:rPr>
              <a:t>      </a:t>
            </a:r>
            <a:endParaRPr lang="en-US" altLang="en-US" b="1" dirty="0">
              <a:solidFill>
                <a:schemeClr val="bg1"/>
              </a:solidFill>
            </a:endParaRPr>
          </a:p>
        </p:txBody>
      </p:sp>
      <p:pic>
        <p:nvPicPr>
          <p:cNvPr id="13" name="Picture 2" descr="C:\Users\KHABA\Documents\KHABA\2018\Office\small 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449" y="272698"/>
            <a:ext cx="1182464" cy="1188720"/>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2" descr="Image may contain: sky, cloud, text and outdoo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Image may contain: sky, cloud, text and outdoor"/>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Content Placeholder 5">
            <a:extLst>
              <a:ext uri="{FF2B5EF4-FFF2-40B4-BE49-F238E27FC236}">
                <a16:creationId xmlns:a16="http://schemas.microsoft.com/office/drawing/2014/main" xmlns="" id="{2EC4DF39-8BB8-45BD-900A-EBBBED2C9434}"/>
              </a:ext>
            </a:extLst>
          </p:cNvPr>
          <p:cNvSpPr>
            <a:spLocks noGrp="1"/>
          </p:cNvSpPr>
          <p:nvPr>
            <p:ph idx="1"/>
          </p:nvPr>
        </p:nvSpPr>
        <p:spPr>
          <a:xfrm>
            <a:off x="1280986" y="2133599"/>
            <a:ext cx="7634414" cy="4604413"/>
          </a:xfrm>
        </p:spPr>
        <p:txBody>
          <a:bodyPr>
            <a:normAutofit fontScale="92500" lnSpcReduction="10000"/>
          </a:bodyPr>
          <a:lstStyle/>
          <a:p>
            <a:pPr marL="0" lvl="0" indent="0" algn="just">
              <a:buNone/>
            </a:pPr>
            <a:r>
              <a:rPr lang="mn-MN" dirty="0"/>
              <a:t>4. </a:t>
            </a:r>
            <a:r>
              <a:rPr lang="mn-MN" dirty="0">
                <a:latin typeface="Arial" panose="020B0604020202020204" pitchFamily="34" charset="0"/>
                <a:cs typeface="Arial" panose="020B0604020202020204" pitchFamily="34" charset="0"/>
              </a:rPr>
              <a:t>Эталон  тоног  төхөөрөмжүүдийн  нарийвчлал,  хүчин  чадлыг  сайжруулах</a:t>
            </a:r>
          </a:p>
          <a:p>
            <a:pPr marL="0" lvl="0" indent="0" algn="just">
              <a:buNone/>
            </a:pPr>
            <a:r>
              <a:rPr lang="mn-MN" dirty="0">
                <a:latin typeface="Arial" panose="020B0604020202020204" pitchFamily="34" charset="0"/>
                <a:cs typeface="Arial" panose="020B0604020202020204" pitchFamily="34" charset="0"/>
              </a:rPr>
              <a:t>5. Хэмжил  зүйн  баталгаажуулалт,  хэмжих  хэрэгслийн  нэгж  дамжуулалтын  ажлыг  байгаа  бололцоогоо  ашиглан  чанартай  гүйцэтгэх</a:t>
            </a:r>
          </a:p>
          <a:p>
            <a:pPr marL="0" lvl="0" indent="0" algn="just">
              <a:buNone/>
            </a:pPr>
            <a:r>
              <a:rPr lang="mn-MN" dirty="0">
                <a:latin typeface="Arial" panose="020B0604020202020204" pitchFamily="34" charset="0"/>
                <a:cs typeface="Arial" panose="020B0604020202020204" pitchFamily="34" charset="0"/>
              </a:rPr>
              <a:t>6. ААНБ,  иргэд,  хэрэглэгчдэд  хэмжил  зүйн  мэргэжлийн  туслалцаа  дэмжлэг  үзүүлж,  зөвлөлгөө  мэдээлэл  тогтмол  өгч  байх  зэрэг  зорилго  тавьж  байна.</a:t>
            </a:r>
          </a:p>
          <a:p>
            <a:pPr marL="0" lvl="0" indent="0" algn="just">
              <a:buNone/>
            </a:pPr>
            <a:endParaRPr lang="mn-MN" dirty="0"/>
          </a:p>
        </p:txBody>
      </p:sp>
    </p:spTree>
    <p:extLst>
      <p:ext uri="{BB962C8B-B14F-4D97-AF65-F5344CB8AC3E}">
        <p14:creationId xmlns:p14="http://schemas.microsoft.com/office/powerpoint/2010/main" val="14664638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 y="1623087"/>
            <a:ext cx="1219200" cy="511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280986" y="1095464"/>
            <a:ext cx="7470351" cy="830997"/>
          </a:xfrm>
          <a:prstGeom prst="rect">
            <a:avLst/>
          </a:prstGeom>
          <a:solidFill>
            <a:srgbClr val="99CCFF"/>
          </a:solidFill>
        </p:spPr>
        <p:txBody>
          <a:bodyPr wrap="square" rtlCol="0">
            <a:spAutoFit/>
          </a:bodyPr>
          <a:lstStyle/>
          <a:p>
            <a:pPr algn="ctr"/>
            <a:r>
              <a:rPr lang="mn-MN" sz="2400" b="1" i="1" dirty="0">
                <a:latin typeface="Arial" panose="020B0604020202020204" pitchFamily="34" charset="0"/>
                <a:cs typeface="Arial" panose="020B0604020202020204" pitchFamily="34" charset="0"/>
              </a:rPr>
              <a:t>Хэлтсийн  Хэмжил  зүйн  лабораторийн  хувьд:  </a:t>
            </a:r>
            <a:endParaRPr lang="mn-MN" sz="3600" b="1" i="1" dirty="0">
              <a:latin typeface="Arial" panose="020B0604020202020204" pitchFamily="34" charset="0"/>
              <a:cs typeface="Arial" panose="020B0604020202020204" pitchFamily="34" charset="0"/>
            </a:endParaRPr>
          </a:p>
        </p:txBody>
      </p:sp>
      <p:sp>
        <p:nvSpPr>
          <p:cNvPr id="12" name="Rectangle 21"/>
          <p:cNvSpPr>
            <a:spLocks noChangeArrowheads="1"/>
          </p:cNvSpPr>
          <p:nvPr/>
        </p:nvSpPr>
        <p:spPr bwMode="auto">
          <a:xfrm>
            <a:off x="115832" y="34634"/>
            <a:ext cx="9028168" cy="1034133"/>
          </a:xfrm>
          <a:prstGeom prst="rect">
            <a:avLst/>
          </a:prstGeom>
          <a:solidFill>
            <a:srgbClr val="0070C0"/>
          </a:solidFill>
          <a:ln w="25400">
            <a:noFill/>
            <a:miter lim="800000"/>
            <a:headEnd/>
            <a:tailEnd/>
          </a:ln>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mn-MN" altLang="en-US" b="1" dirty="0">
                <a:solidFill>
                  <a:schemeClr val="bg1"/>
                </a:solidFill>
              </a:rPr>
              <a:t>     </a:t>
            </a:r>
            <a:endParaRPr lang="en-US" altLang="en-US" b="1" dirty="0">
              <a:solidFill>
                <a:schemeClr val="bg1"/>
              </a:solidFill>
            </a:endParaRPr>
          </a:p>
          <a:p>
            <a:pPr algn="ctr"/>
            <a:r>
              <a:rPr lang="mn-MN" altLang="en-US" b="1" dirty="0">
                <a:solidFill>
                  <a:schemeClr val="bg1"/>
                </a:solidFill>
                <a:effectLst>
                  <a:outerShdw blurRad="38100" dist="38100" dir="2700000" algn="tl">
                    <a:srgbClr val="000000">
                      <a:alpha val="43137"/>
                    </a:srgbClr>
                  </a:outerShdw>
                </a:effectLst>
              </a:rPr>
              <a:t>                         МОНГОЛ УЛСЫН ХЭМЖИЛ ЗҮЙН ТУХАЙ ХУУЛИЙН  </a:t>
            </a:r>
          </a:p>
          <a:p>
            <a:pPr algn="ctr"/>
            <a:r>
              <a:rPr lang="mn-MN" altLang="en-US" b="1" dirty="0">
                <a:solidFill>
                  <a:schemeClr val="bg1"/>
                </a:solidFill>
                <a:effectLst>
                  <a:outerShdw blurRad="38100" dist="38100" dir="2700000" algn="tl">
                    <a:srgbClr val="000000">
                      <a:alpha val="43137"/>
                    </a:srgbClr>
                  </a:outerShdw>
                </a:effectLst>
              </a:rPr>
              <a:t>                  ШИНЭЧИЛСЭН НАЙРУУЛГА </a:t>
            </a:r>
          </a:p>
          <a:p>
            <a:pPr algn="ctr"/>
            <a:r>
              <a:rPr lang="mn-MN" altLang="en-US" b="1" dirty="0">
                <a:solidFill>
                  <a:schemeClr val="bg1"/>
                </a:solidFill>
              </a:rPr>
              <a:t>      </a:t>
            </a:r>
            <a:endParaRPr lang="en-US" altLang="en-US" b="1" dirty="0">
              <a:solidFill>
                <a:schemeClr val="bg1"/>
              </a:solidFill>
            </a:endParaRPr>
          </a:p>
        </p:txBody>
      </p:sp>
      <p:pic>
        <p:nvPicPr>
          <p:cNvPr id="13" name="Picture 2" descr="C:\Users\KHABA\Documents\KHABA\2018\Office\small 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449" y="272698"/>
            <a:ext cx="1182464" cy="1188720"/>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2" descr="Image may contain: sky, cloud, text and outdoo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Image may contain: sky, cloud, text and outdoor"/>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Content Placeholder 5">
            <a:extLst>
              <a:ext uri="{FF2B5EF4-FFF2-40B4-BE49-F238E27FC236}">
                <a16:creationId xmlns:a16="http://schemas.microsoft.com/office/drawing/2014/main" xmlns="" id="{2EC4DF39-8BB8-45BD-900A-EBBBED2C9434}"/>
              </a:ext>
            </a:extLst>
          </p:cNvPr>
          <p:cNvSpPr>
            <a:spLocks noGrp="1"/>
          </p:cNvSpPr>
          <p:nvPr>
            <p:ph idx="1"/>
          </p:nvPr>
        </p:nvSpPr>
        <p:spPr>
          <a:xfrm>
            <a:off x="1280986" y="2133599"/>
            <a:ext cx="7634414" cy="4604413"/>
          </a:xfrm>
        </p:spPr>
        <p:txBody>
          <a:bodyPr>
            <a:normAutofit fontScale="92500" lnSpcReduction="20000"/>
          </a:bodyPr>
          <a:lstStyle/>
          <a:p>
            <a:pPr marL="0" indent="0" algn="just">
              <a:buNone/>
            </a:pPr>
            <a:r>
              <a:rPr lang="mn-MN" dirty="0">
                <a:latin typeface="Arial" panose="020B0604020202020204" pitchFamily="34" charset="0"/>
                <a:cs typeface="Arial" panose="020B0604020202020204" pitchFamily="34" charset="0"/>
              </a:rPr>
              <a:t>Жилд  </a:t>
            </a:r>
            <a:r>
              <a:rPr lang="mn-MN" b="1" i="1" dirty="0">
                <a:latin typeface="Arial" panose="020B0604020202020204" pitchFamily="34" charset="0"/>
                <a:cs typeface="Arial" panose="020B0604020202020204" pitchFamily="34" charset="0"/>
              </a:rPr>
              <a:t>3170 </a:t>
            </a:r>
            <a:r>
              <a:rPr lang="mn-MN" dirty="0">
                <a:latin typeface="Arial" panose="020B0604020202020204" pitchFamily="34" charset="0"/>
                <a:cs typeface="Arial" panose="020B0604020202020204" pitchFamily="34" charset="0"/>
              </a:rPr>
              <a:t> орчим  тооны  хэмжих  хэрэгсэл  хэмжил  зүйн  шалгалт  баталгаажуулалтанд  хамруулж  байна.  Энд  ШТС-ын  түгээгүүр  </a:t>
            </a:r>
            <a:r>
              <a:rPr lang="mn-MN" b="1" i="1" dirty="0">
                <a:latin typeface="Arial" panose="020B0604020202020204" pitchFamily="34" charset="0"/>
                <a:cs typeface="Arial" panose="020B0604020202020204" pitchFamily="34" charset="0"/>
              </a:rPr>
              <a:t>222,</a:t>
            </a:r>
            <a:r>
              <a:rPr lang="mn-MN" dirty="0">
                <a:latin typeface="Arial" panose="020B0604020202020204" pitchFamily="34" charset="0"/>
                <a:cs typeface="Arial" panose="020B0604020202020204" pitchFamily="34" charset="0"/>
              </a:rPr>
              <a:t>  цэвэр  усны  тоолуур  </a:t>
            </a:r>
            <a:r>
              <a:rPr lang="mn-MN" b="1" i="1" dirty="0">
                <a:latin typeface="Arial" panose="020B0604020202020204" pitchFamily="34" charset="0"/>
                <a:cs typeface="Arial" panose="020B0604020202020204" pitchFamily="34" charset="0"/>
              </a:rPr>
              <a:t>800,</a:t>
            </a:r>
            <a:r>
              <a:rPr lang="mn-MN" dirty="0">
                <a:latin typeface="Arial" panose="020B0604020202020204" pitchFamily="34" charset="0"/>
                <a:cs typeface="Arial" panose="020B0604020202020204" pitchFamily="34" charset="0"/>
              </a:rPr>
              <a:t>  даралтын  манометр  </a:t>
            </a:r>
            <a:r>
              <a:rPr lang="mn-MN" b="1" i="1" dirty="0">
                <a:latin typeface="Arial" panose="020B0604020202020204" pitchFamily="34" charset="0"/>
                <a:cs typeface="Arial" panose="020B0604020202020204" pitchFamily="34" charset="0"/>
              </a:rPr>
              <a:t>244,  </a:t>
            </a:r>
            <a:r>
              <a:rPr lang="mn-MN" dirty="0">
                <a:latin typeface="Arial" panose="020B0604020202020204" pitchFamily="34" charset="0"/>
                <a:cs typeface="Arial" panose="020B0604020202020204" pitchFamily="34" charset="0"/>
              </a:rPr>
              <a:t>автопүү,  худалдааны  жин  хэмжүүр  </a:t>
            </a:r>
            <a:r>
              <a:rPr lang="mn-MN" b="1" i="1" dirty="0">
                <a:latin typeface="Arial" panose="020B0604020202020204" pitchFamily="34" charset="0"/>
                <a:cs typeface="Arial" panose="020B0604020202020204" pitchFamily="34" charset="0"/>
              </a:rPr>
              <a:t>457</a:t>
            </a:r>
            <a:r>
              <a:rPr lang="mn-MN" dirty="0">
                <a:latin typeface="Arial" panose="020B0604020202020204" pitchFamily="34" charset="0"/>
                <a:cs typeface="Arial" panose="020B0604020202020204" pitchFamily="34" charset="0"/>
              </a:rPr>
              <a:t>  байдаг.  Ер  нь  аймаг  орон  нутгийн  хэмжээнд  </a:t>
            </a:r>
            <a:r>
              <a:rPr lang="mn-MN" b="1" i="1" dirty="0">
                <a:latin typeface="Arial" panose="020B0604020202020204" pitchFamily="34" charset="0"/>
                <a:cs typeface="Arial" panose="020B0604020202020204" pitchFamily="34" charset="0"/>
              </a:rPr>
              <a:t>10000</a:t>
            </a:r>
            <a:r>
              <a:rPr lang="mn-MN" dirty="0">
                <a:latin typeface="Arial" panose="020B0604020202020204" pitchFamily="34" charset="0"/>
                <a:cs typeface="Arial" panose="020B0604020202020204" pitchFamily="34" charset="0"/>
              </a:rPr>
              <a:t>  гаруй  цахилгааны  тоолуур  байдгаас  баталгаажуулалт  хоорондын  хугацаанаас  хамаараад  жилд  </a:t>
            </a:r>
            <a:r>
              <a:rPr lang="mn-MN" b="1" i="1" dirty="0">
                <a:latin typeface="Arial" panose="020B0604020202020204" pitchFamily="34" charset="0"/>
                <a:cs typeface="Arial" panose="020B0604020202020204" pitchFamily="34" charset="0"/>
              </a:rPr>
              <a:t>1400</a:t>
            </a:r>
            <a:r>
              <a:rPr lang="mn-MN" dirty="0">
                <a:latin typeface="Arial" panose="020B0604020202020204" pitchFamily="34" charset="0"/>
                <a:cs typeface="Arial" panose="020B0604020202020204" pitchFamily="34" charset="0"/>
              </a:rPr>
              <a:t>  нь  баталгаажуулалтанд  хамрагддаг.</a:t>
            </a:r>
          </a:p>
          <a:p>
            <a:pPr marL="0" lvl="0" indent="0" algn="just">
              <a:buNone/>
            </a:pPr>
            <a:endParaRPr lang="mn-MN" dirty="0"/>
          </a:p>
        </p:txBody>
      </p:sp>
    </p:spTree>
    <p:extLst>
      <p:ext uri="{BB962C8B-B14F-4D97-AF65-F5344CB8AC3E}">
        <p14:creationId xmlns:p14="http://schemas.microsoft.com/office/powerpoint/2010/main" val="42921666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 y="1623087"/>
            <a:ext cx="1219200" cy="511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280986" y="1095464"/>
            <a:ext cx="7470351" cy="461665"/>
          </a:xfrm>
          <a:prstGeom prst="rect">
            <a:avLst/>
          </a:prstGeom>
          <a:solidFill>
            <a:srgbClr val="99CCFF"/>
          </a:solidFill>
        </p:spPr>
        <p:txBody>
          <a:bodyPr wrap="square" rtlCol="0">
            <a:spAutoFit/>
          </a:bodyPr>
          <a:lstStyle/>
          <a:p>
            <a:pPr algn="ctr"/>
            <a:r>
              <a:rPr lang="mn-MN" sz="2400" b="1" dirty="0">
                <a:latin typeface="Arial" panose="020B0604020202020204" pitchFamily="34" charset="0"/>
                <a:cs typeface="Arial" panose="020B0604020202020204" pitchFamily="34" charset="0"/>
              </a:rPr>
              <a:t> </a:t>
            </a:r>
            <a:endParaRPr lang="mn-MN" sz="3600" b="1" dirty="0">
              <a:latin typeface="Arial" panose="020B0604020202020204" pitchFamily="34" charset="0"/>
              <a:cs typeface="Arial" panose="020B0604020202020204" pitchFamily="34" charset="0"/>
            </a:endParaRPr>
          </a:p>
        </p:txBody>
      </p:sp>
      <p:sp>
        <p:nvSpPr>
          <p:cNvPr id="12" name="Rectangle 21"/>
          <p:cNvSpPr>
            <a:spLocks noChangeArrowheads="1"/>
          </p:cNvSpPr>
          <p:nvPr/>
        </p:nvSpPr>
        <p:spPr bwMode="auto">
          <a:xfrm>
            <a:off x="115832" y="34634"/>
            <a:ext cx="9028168" cy="1034133"/>
          </a:xfrm>
          <a:prstGeom prst="rect">
            <a:avLst/>
          </a:prstGeom>
          <a:solidFill>
            <a:srgbClr val="0070C0"/>
          </a:solidFill>
          <a:ln w="25400">
            <a:noFill/>
            <a:miter lim="800000"/>
            <a:headEnd/>
            <a:tailEnd/>
          </a:ln>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mn-MN" altLang="en-US" b="1" dirty="0">
                <a:solidFill>
                  <a:schemeClr val="bg1"/>
                </a:solidFill>
              </a:rPr>
              <a:t>     </a:t>
            </a:r>
            <a:endParaRPr lang="en-US" altLang="en-US" b="1" dirty="0">
              <a:solidFill>
                <a:schemeClr val="bg1"/>
              </a:solidFill>
            </a:endParaRPr>
          </a:p>
          <a:p>
            <a:pPr algn="ctr"/>
            <a:r>
              <a:rPr lang="mn-MN" altLang="en-US" b="1" dirty="0">
                <a:solidFill>
                  <a:schemeClr val="bg1"/>
                </a:solidFill>
                <a:effectLst>
                  <a:outerShdw blurRad="38100" dist="38100" dir="2700000" algn="tl">
                    <a:srgbClr val="000000">
                      <a:alpha val="43137"/>
                    </a:srgbClr>
                  </a:outerShdw>
                </a:effectLst>
              </a:rPr>
              <a:t>                         МОНГОЛ УЛСЫН ХЭМЖИЛ ЗҮЙН ТУХАЙ ХУУЛИЙН  </a:t>
            </a:r>
          </a:p>
          <a:p>
            <a:pPr algn="ctr"/>
            <a:r>
              <a:rPr lang="mn-MN" altLang="en-US" b="1" dirty="0">
                <a:solidFill>
                  <a:schemeClr val="bg1"/>
                </a:solidFill>
                <a:effectLst>
                  <a:outerShdw blurRad="38100" dist="38100" dir="2700000" algn="tl">
                    <a:srgbClr val="000000">
                      <a:alpha val="43137"/>
                    </a:srgbClr>
                  </a:outerShdw>
                </a:effectLst>
              </a:rPr>
              <a:t>                  ШИНЭЧИЛСЭН НАЙРУУЛГА </a:t>
            </a:r>
          </a:p>
          <a:p>
            <a:pPr algn="ctr"/>
            <a:r>
              <a:rPr lang="mn-MN" altLang="en-US" b="1" dirty="0">
                <a:solidFill>
                  <a:schemeClr val="bg1"/>
                </a:solidFill>
              </a:rPr>
              <a:t>      </a:t>
            </a:r>
            <a:endParaRPr lang="en-US" altLang="en-US" b="1" dirty="0">
              <a:solidFill>
                <a:schemeClr val="bg1"/>
              </a:solidFill>
            </a:endParaRPr>
          </a:p>
        </p:txBody>
      </p:sp>
      <p:pic>
        <p:nvPicPr>
          <p:cNvPr id="13" name="Picture 2" descr="C:\Users\KHABA\Documents\KHABA\2018\Office\small 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449" y="272698"/>
            <a:ext cx="1182464" cy="1188720"/>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2" descr="Image may contain: sky, cloud, text and outdoo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Image may contain: sky, cloud, text and outdoor"/>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Content Placeholder 5">
            <a:extLst>
              <a:ext uri="{FF2B5EF4-FFF2-40B4-BE49-F238E27FC236}">
                <a16:creationId xmlns:a16="http://schemas.microsoft.com/office/drawing/2014/main" xmlns="" id="{2EC4DF39-8BB8-45BD-900A-EBBBED2C9434}"/>
              </a:ext>
            </a:extLst>
          </p:cNvPr>
          <p:cNvSpPr>
            <a:spLocks noGrp="1"/>
          </p:cNvSpPr>
          <p:nvPr>
            <p:ph idx="1"/>
          </p:nvPr>
        </p:nvSpPr>
        <p:spPr>
          <a:xfrm>
            <a:off x="1280986" y="2133599"/>
            <a:ext cx="7634414" cy="4604413"/>
          </a:xfrm>
        </p:spPr>
        <p:txBody>
          <a:bodyPr>
            <a:normAutofit/>
          </a:bodyPr>
          <a:lstStyle/>
          <a:p>
            <a:pPr marL="0" lvl="0" indent="0" algn="ctr">
              <a:buNone/>
            </a:pPr>
            <a:endParaRPr lang="mn-MN" sz="4400" b="1" i="1" dirty="0">
              <a:latin typeface="Arial" panose="020B0604020202020204" pitchFamily="34" charset="0"/>
              <a:cs typeface="Arial" panose="020B0604020202020204" pitchFamily="34" charset="0"/>
            </a:endParaRPr>
          </a:p>
          <a:p>
            <a:pPr marL="0" lvl="0" indent="0" algn="ctr">
              <a:buNone/>
            </a:pPr>
            <a:r>
              <a:rPr lang="mn-MN" sz="4400" b="1" i="1" dirty="0">
                <a:latin typeface="Arial" panose="020B0604020202020204" pitchFamily="34" charset="0"/>
                <a:cs typeface="Arial" panose="020B0604020202020204" pitchFamily="34" charset="0"/>
              </a:rPr>
              <a:t>АНХААРАЛ ХАНДУУЛСАН БАЯРЛАЛАА </a:t>
            </a:r>
          </a:p>
        </p:txBody>
      </p:sp>
    </p:spTree>
    <p:extLst>
      <p:ext uri="{BB962C8B-B14F-4D97-AF65-F5344CB8AC3E}">
        <p14:creationId xmlns:p14="http://schemas.microsoft.com/office/powerpoint/2010/main" val="2724662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 y="1623087"/>
            <a:ext cx="1219200" cy="511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280986" y="990600"/>
            <a:ext cx="7863014" cy="584775"/>
          </a:xfrm>
          <a:prstGeom prst="rect">
            <a:avLst/>
          </a:prstGeom>
          <a:solidFill>
            <a:srgbClr val="99CCFF"/>
          </a:solidFill>
        </p:spPr>
        <p:txBody>
          <a:bodyPr wrap="square" rtlCol="0">
            <a:spAutoFit/>
          </a:bodyPr>
          <a:lstStyle/>
          <a:p>
            <a:pPr algn="ctr"/>
            <a:endParaRPr lang="en-US" sz="3200" b="1" dirty="0">
              <a:solidFill>
                <a:schemeClr val="accent1">
                  <a:lumMod val="75000"/>
                </a:schemeClr>
              </a:solidFill>
              <a:latin typeface="Arial" pitchFamily="34" charset="0"/>
              <a:cs typeface="Arial" pitchFamily="34" charset="0"/>
            </a:endParaRPr>
          </a:p>
        </p:txBody>
      </p:sp>
      <p:sp>
        <p:nvSpPr>
          <p:cNvPr id="12" name="Rectangle 21"/>
          <p:cNvSpPr>
            <a:spLocks noChangeArrowheads="1"/>
          </p:cNvSpPr>
          <p:nvPr/>
        </p:nvSpPr>
        <p:spPr bwMode="auto">
          <a:xfrm>
            <a:off x="115832" y="34634"/>
            <a:ext cx="9028168" cy="1034133"/>
          </a:xfrm>
          <a:prstGeom prst="rect">
            <a:avLst/>
          </a:prstGeom>
          <a:solidFill>
            <a:srgbClr val="0070C0"/>
          </a:solidFill>
          <a:ln w="25400">
            <a:noFill/>
            <a:miter lim="800000"/>
            <a:headEnd/>
            <a:tailEnd/>
          </a:ln>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mn-MN" altLang="en-US" b="1" dirty="0">
                <a:solidFill>
                  <a:schemeClr val="bg1"/>
                </a:solidFill>
              </a:rPr>
              <a:t>     </a:t>
            </a:r>
            <a:endParaRPr lang="en-US" altLang="en-US" b="1" dirty="0">
              <a:solidFill>
                <a:schemeClr val="bg1"/>
              </a:solidFill>
            </a:endParaRPr>
          </a:p>
          <a:p>
            <a:pPr algn="ctr"/>
            <a:r>
              <a:rPr lang="mn-MN" altLang="en-US" b="1" dirty="0">
                <a:solidFill>
                  <a:schemeClr val="bg1"/>
                </a:solidFill>
                <a:effectLst>
                  <a:outerShdw blurRad="38100" dist="38100" dir="2700000" algn="tl">
                    <a:srgbClr val="000000">
                      <a:alpha val="43137"/>
                    </a:srgbClr>
                  </a:outerShdw>
                </a:effectLst>
              </a:rPr>
              <a:t>    МОНГОЛ УЛСЫН ХЭМЖИЛ ЗҮЙН ТУХАЙ ХУУЛИЙН </a:t>
            </a:r>
          </a:p>
          <a:p>
            <a:pPr algn="ctr"/>
            <a:r>
              <a:rPr lang="mn-MN" altLang="en-US" b="1" dirty="0">
                <a:solidFill>
                  <a:schemeClr val="bg1"/>
                </a:solidFill>
                <a:effectLst>
                  <a:outerShdw blurRad="38100" dist="38100" dir="2700000" algn="tl">
                    <a:srgbClr val="000000">
                      <a:alpha val="43137"/>
                    </a:srgbClr>
                  </a:outerShdw>
                </a:effectLst>
              </a:rPr>
              <a:t>ШИНЭЧИЛСЭН НАЙРУУЛГА                      </a:t>
            </a:r>
            <a:endParaRPr lang="en-US" altLang="en-US" b="1" dirty="0">
              <a:solidFill>
                <a:schemeClr val="bg1"/>
              </a:solidFill>
            </a:endParaRPr>
          </a:p>
        </p:txBody>
      </p:sp>
      <p:pic>
        <p:nvPicPr>
          <p:cNvPr id="13" name="Picture 2" descr="C:\Users\KHABA\Documents\KHABA\2018\Office\small 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040" y="272698"/>
            <a:ext cx="1182464" cy="1188720"/>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2" descr="Image may contain: sky, cloud, text and outdoo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Image may contain: sky, cloud, text and outdoor"/>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Rectangle 4">
            <a:extLst>
              <a:ext uri="{FF2B5EF4-FFF2-40B4-BE49-F238E27FC236}">
                <a16:creationId xmlns:a16="http://schemas.microsoft.com/office/drawing/2014/main" xmlns="" id="{AA945B19-B7F7-46F0-9129-10A28F5ABE9F}"/>
              </a:ext>
            </a:extLst>
          </p:cNvPr>
          <p:cNvSpPr/>
          <p:nvPr/>
        </p:nvSpPr>
        <p:spPr>
          <a:xfrm>
            <a:off x="1280986" y="2024734"/>
            <a:ext cx="7747182" cy="5203219"/>
          </a:xfrm>
          <a:prstGeom prst="rect">
            <a:avLst/>
          </a:prstGeom>
        </p:spPr>
        <p:txBody>
          <a:bodyPr wrap="square">
            <a:spAutoFit/>
          </a:bodyPr>
          <a:lstStyle/>
          <a:p>
            <a:pPr algn="just">
              <a:lnSpc>
                <a:spcPct val="115000"/>
              </a:lnSpc>
              <a:spcAft>
                <a:spcPts val="1000"/>
              </a:spcAft>
            </a:pPr>
            <a:r>
              <a:rPr lang="mn-MN" sz="2000" dirty="0">
                <a:latin typeface="Arial" panose="020B0604020202020204" pitchFamily="34" charset="0"/>
                <a:ea typeface="Calibri" panose="020F0502020204030204" pitchFamily="34" charset="0"/>
                <a:cs typeface="Arial" panose="020B0604020202020204" pitchFamily="34" charset="0"/>
              </a:rPr>
              <a:t>“ Хэмжлийн  нэгдмэл  байдлыг  хангах  тухай “  МУ-ын  хууль  1994 оны 12 сарын 22-ны өдөр батлагдан  хэрэгжиж,  үйлчилж ирсэн  байдаг.  Энэ  хуулинд Монгол  улсын 2001.11.30,  2002 оны 7 сар,  2003 оны.01.02,  мөн  оны 05 сарын  15-ны  өдрийн  хуулиар  оруулсан  нэмэлт  өөрчлөлт  тусгагдсан.  Манай  улсад  Хэмжил  зүйн  байгууллага  үүсэн  бий болсон  үеэс  хойш хууль,  хуулийн  нэмэлт  өөрчлөлтүүд  нь  тухайн  цаг  үеийн  техникийн  дэвшил,  ш/у-ны  хөгжил,  улс  хоорондын  худалдааны  харилцаа  хэрхэн  өөрчлөгдөж  байгаа,  О/у-ын  эталон,  нэгж  дамжуулалт,  өөрийн  улсын  хөгжил,  гадаад  харилцаа,  санал  солилцоон дээр  үндэслэн хийгдсээр  иржээ.</a:t>
            </a:r>
          </a:p>
          <a:p>
            <a:pPr algn="just">
              <a:lnSpc>
                <a:spcPct val="115000"/>
              </a:lnSpc>
              <a:spcAft>
                <a:spcPts val="1000"/>
              </a:spcAft>
            </a:pPr>
            <a:endParaRPr lang="mn-MN" sz="1600" dirty="0">
              <a:effectLst/>
              <a:latin typeface="Arial Mon"/>
              <a:ea typeface="Calibri" panose="020F0502020204030204" pitchFamily="34" charset="0"/>
              <a:cs typeface="Times New Roman" panose="02020603050405020304" pitchFamily="18" charset="0"/>
            </a:endParaRPr>
          </a:p>
          <a:p>
            <a:pPr algn="just">
              <a:lnSpc>
                <a:spcPct val="115000"/>
              </a:lnSpc>
              <a:spcAft>
                <a:spcPts val="1000"/>
              </a:spcAft>
            </a:pPr>
            <a:endParaRPr lang="mn-MN" sz="1600" dirty="0">
              <a:latin typeface="Arial Mon"/>
              <a:ea typeface="Calibri" panose="020F0502020204030204" pitchFamily="34" charset="0"/>
              <a:cs typeface="Times New Roman" panose="02020603050405020304" pitchFamily="18" charset="0"/>
            </a:endParaRPr>
          </a:p>
          <a:p>
            <a:pPr algn="just">
              <a:lnSpc>
                <a:spcPct val="115000"/>
              </a:lnSpc>
              <a:spcAft>
                <a:spcPts val="1000"/>
              </a:spcAft>
            </a:pPr>
            <a:endParaRPr lang="mn-MN"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5094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 y="1623087"/>
            <a:ext cx="1219200" cy="511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280986" y="990600"/>
            <a:ext cx="7863014" cy="584775"/>
          </a:xfrm>
          <a:prstGeom prst="rect">
            <a:avLst/>
          </a:prstGeom>
          <a:solidFill>
            <a:srgbClr val="99CCFF"/>
          </a:solidFill>
        </p:spPr>
        <p:txBody>
          <a:bodyPr wrap="square" rtlCol="0">
            <a:spAutoFit/>
          </a:bodyPr>
          <a:lstStyle/>
          <a:p>
            <a:pPr algn="ctr"/>
            <a:endParaRPr lang="en-US" sz="3200" b="1" dirty="0">
              <a:solidFill>
                <a:schemeClr val="accent1">
                  <a:lumMod val="75000"/>
                </a:schemeClr>
              </a:solidFill>
              <a:latin typeface="Arial" pitchFamily="34" charset="0"/>
              <a:cs typeface="Arial" pitchFamily="34" charset="0"/>
            </a:endParaRPr>
          </a:p>
        </p:txBody>
      </p:sp>
      <p:sp>
        <p:nvSpPr>
          <p:cNvPr id="12" name="Rectangle 21"/>
          <p:cNvSpPr>
            <a:spLocks noChangeArrowheads="1"/>
          </p:cNvSpPr>
          <p:nvPr/>
        </p:nvSpPr>
        <p:spPr bwMode="auto">
          <a:xfrm>
            <a:off x="115832" y="34634"/>
            <a:ext cx="9028168" cy="1034133"/>
          </a:xfrm>
          <a:prstGeom prst="rect">
            <a:avLst/>
          </a:prstGeom>
          <a:solidFill>
            <a:srgbClr val="0070C0"/>
          </a:solidFill>
          <a:ln w="25400">
            <a:noFill/>
            <a:miter lim="800000"/>
            <a:headEnd/>
            <a:tailEnd/>
          </a:ln>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mn-MN" altLang="en-US" b="1" dirty="0">
                <a:solidFill>
                  <a:schemeClr val="bg1"/>
                </a:solidFill>
              </a:rPr>
              <a:t>   </a:t>
            </a:r>
            <a:r>
              <a:rPr lang="mn-MN" altLang="en-US" b="1" dirty="0">
                <a:solidFill>
                  <a:schemeClr val="bg1"/>
                </a:solidFill>
                <a:effectLst>
                  <a:outerShdw blurRad="38100" dist="38100" dir="2700000" algn="tl">
                    <a:srgbClr val="000000">
                      <a:alpha val="43137"/>
                    </a:srgbClr>
                  </a:outerShdw>
                </a:effectLst>
              </a:rPr>
              <a:t>МОНГОЛ УЛСЫН ХЭМЖИЛ ЗҮЙН ТУХАЙ ХУУЛИЙН </a:t>
            </a:r>
          </a:p>
          <a:p>
            <a:pPr algn="ctr"/>
            <a:r>
              <a:rPr lang="mn-MN" altLang="en-US" b="1" dirty="0">
                <a:solidFill>
                  <a:schemeClr val="bg1"/>
                </a:solidFill>
                <a:effectLst>
                  <a:outerShdw blurRad="38100" dist="38100" dir="2700000" algn="tl">
                    <a:srgbClr val="000000">
                      <a:alpha val="43137"/>
                    </a:srgbClr>
                  </a:outerShdw>
                </a:effectLst>
              </a:rPr>
              <a:t>     ШИНЭЧИЛСЭН НАЙРУУЛГА </a:t>
            </a:r>
            <a:r>
              <a:rPr lang="mn-MN" altLang="en-US" b="1" dirty="0">
                <a:solidFill>
                  <a:schemeClr val="bg1"/>
                </a:solidFill>
              </a:rPr>
              <a:t>      </a:t>
            </a:r>
            <a:endParaRPr lang="en-US" altLang="en-US" b="1" dirty="0">
              <a:solidFill>
                <a:schemeClr val="bg1"/>
              </a:solidFill>
            </a:endParaRPr>
          </a:p>
        </p:txBody>
      </p:sp>
      <p:pic>
        <p:nvPicPr>
          <p:cNvPr id="13" name="Picture 2" descr="C:\Users\KHABA\Documents\KHABA\2018\Office\small 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024" y="189068"/>
            <a:ext cx="1182464" cy="1188720"/>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2" descr="Image may contain: sky, cloud, text and outdoo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Image may contain: sky, cloud, text and outdoor"/>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Rectangle 5">
            <a:extLst>
              <a:ext uri="{FF2B5EF4-FFF2-40B4-BE49-F238E27FC236}">
                <a16:creationId xmlns:a16="http://schemas.microsoft.com/office/drawing/2014/main" xmlns="" id="{F3AAAE07-C91D-472A-B7F2-A85EEB85BAE3}"/>
              </a:ext>
            </a:extLst>
          </p:cNvPr>
          <p:cNvSpPr/>
          <p:nvPr/>
        </p:nvSpPr>
        <p:spPr>
          <a:xfrm>
            <a:off x="1524000" y="2285999"/>
            <a:ext cx="7604760" cy="2677656"/>
          </a:xfrm>
          <a:prstGeom prst="rect">
            <a:avLst/>
          </a:prstGeom>
        </p:spPr>
        <p:txBody>
          <a:bodyPr wrap="square">
            <a:spAutoFit/>
          </a:bodyPr>
          <a:lstStyle/>
          <a:p>
            <a:pPr algn="just"/>
            <a:r>
              <a:rPr lang="mn-MN" sz="2800" dirty="0">
                <a:latin typeface="Arial" panose="020B0604020202020204" pitchFamily="34" charset="0"/>
                <a:ea typeface="Calibri" panose="020F0502020204030204" pitchFamily="34" charset="0"/>
                <a:cs typeface="Arial" panose="020B0604020202020204" pitchFamily="34" charset="0"/>
              </a:rPr>
              <a:t>1994  оны  уг  хууль  нь  5  бүлэг  23  зүйлтэй  байсан.  Сая  2019  оны  05  дугаар  сарын  09-ны  өдөр  шинэчлэн  найруулагдаж  батлагдсан  “ Хэмжил  зүйн  тухай “  хууль  нь:</a:t>
            </a:r>
          </a:p>
          <a:p>
            <a:pPr algn="just"/>
            <a:r>
              <a:rPr lang="mn-MN" sz="2800" b="1" i="1" u="sng" dirty="0">
                <a:latin typeface="Arial" panose="020B0604020202020204" pitchFamily="34" charset="0"/>
                <a:ea typeface="Calibri" panose="020F0502020204030204" pitchFamily="34" charset="0"/>
                <a:cs typeface="Arial" panose="020B0604020202020204" pitchFamily="34" charset="0"/>
              </a:rPr>
              <a:t>6  бүлэг , 24  зүйлтэй. </a:t>
            </a:r>
            <a:endParaRPr lang="mn-MN" sz="2800" b="1" i="1"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32208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 y="1623087"/>
            <a:ext cx="1219200" cy="511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280986" y="990600"/>
            <a:ext cx="7863014" cy="523220"/>
          </a:xfrm>
          <a:prstGeom prst="rect">
            <a:avLst/>
          </a:prstGeom>
          <a:solidFill>
            <a:srgbClr val="99CCFF"/>
          </a:solidFill>
        </p:spPr>
        <p:txBody>
          <a:bodyPr wrap="square" rtlCol="0">
            <a:spAutoFit/>
          </a:bodyPr>
          <a:lstStyle/>
          <a:p>
            <a:pPr algn="ctr"/>
            <a:r>
              <a:rPr lang="mn-MN" sz="2800" b="1" i="1" dirty="0">
                <a:latin typeface="Arial" panose="020B0604020202020204" pitchFamily="34" charset="0"/>
                <a:cs typeface="Arial" panose="020B0604020202020204" pitchFamily="34" charset="0"/>
              </a:rPr>
              <a:t>Энэ  удаагийн  нэмэлт  өөрчлөлт  нь: </a:t>
            </a:r>
            <a:endParaRPr lang="en-US" sz="2800" b="1" i="1" dirty="0">
              <a:solidFill>
                <a:schemeClr val="accent1">
                  <a:lumMod val="75000"/>
                </a:schemeClr>
              </a:solidFill>
              <a:latin typeface="Arial" pitchFamily="34" charset="0"/>
              <a:cs typeface="Arial" pitchFamily="34" charset="0"/>
            </a:endParaRPr>
          </a:p>
        </p:txBody>
      </p:sp>
      <p:sp>
        <p:nvSpPr>
          <p:cNvPr id="12" name="Rectangle 21"/>
          <p:cNvSpPr>
            <a:spLocks noChangeArrowheads="1"/>
          </p:cNvSpPr>
          <p:nvPr/>
        </p:nvSpPr>
        <p:spPr bwMode="auto">
          <a:xfrm>
            <a:off x="115832" y="34634"/>
            <a:ext cx="9028168" cy="1034133"/>
          </a:xfrm>
          <a:prstGeom prst="rect">
            <a:avLst/>
          </a:prstGeom>
          <a:solidFill>
            <a:srgbClr val="0070C0"/>
          </a:solidFill>
          <a:ln w="25400">
            <a:noFill/>
            <a:miter lim="800000"/>
            <a:headEnd/>
            <a:tailEnd/>
          </a:ln>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mn-MN" altLang="en-US" b="1" dirty="0">
                <a:solidFill>
                  <a:schemeClr val="bg1"/>
                </a:solidFill>
              </a:rPr>
              <a:t>     </a:t>
            </a:r>
            <a:endParaRPr lang="en-US" altLang="en-US" b="1" dirty="0">
              <a:solidFill>
                <a:schemeClr val="bg1"/>
              </a:solidFill>
            </a:endParaRPr>
          </a:p>
          <a:p>
            <a:pPr algn="ctr"/>
            <a:r>
              <a:rPr lang="mn-MN" altLang="en-US" b="1" dirty="0">
                <a:solidFill>
                  <a:schemeClr val="bg1"/>
                </a:solidFill>
                <a:effectLst>
                  <a:outerShdw blurRad="38100" dist="38100" dir="2700000" algn="tl">
                    <a:srgbClr val="000000">
                      <a:alpha val="43137"/>
                    </a:srgbClr>
                  </a:outerShdw>
                </a:effectLst>
              </a:rPr>
              <a:t>                         МОНГОЛ УЛСЫН ХЭМЖИЛ ЗҮЙН ТУХАЙ ХУУЛИЙН    </a:t>
            </a:r>
          </a:p>
          <a:p>
            <a:pPr algn="ctr"/>
            <a:r>
              <a:rPr lang="mn-MN" altLang="en-US" b="1" dirty="0">
                <a:solidFill>
                  <a:schemeClr val="bg1"/>
                </a:solidFill>
                <a:effectLst>
                  <a:outerShdw blurRad="38100" dist="38100" dir="2700000" algn="tl">
                    <a:srgbClr val="000000">
                      <a:alpha val="43137"/>
                    </a:srgbClr>
                  </a:outerShdw>
                </a:effectLst>
              </a:rPr>
              <a:t>                     ШИНЭЧИЛСЭН НАЙРУУЛГА </a:t>
            </a:r>
            <a:r>
              <a:rPr lang="mn-MN" altLang="en-US" b="1" dirty="0">
                <a:solidFill>
                  <a:schemeClr val="bg1"/>
                </a:solidFill>
              </a:rPr>
              <a:t>      </a:t>
            </a:r>
            <a:endParaRPr lang="en-US" altLang="en-US" b="1" dirty="0">
              <a:solidFill>
                <a:schemeClr val="bg1"/>
              </a:solidFill>
            </a:endParaRPr>
          </a:p>
        </p:txBody>
      </p:sp>
      <p:pic>
        <p:nvPicPr>
          <p:cNvPr id="13" name="Picture 2" descr="C:\Users\KHABA\Documents\KHABA\2018\Office\small 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976" y="187035"/>
            <a:ext cx="1182464" cy="1188720"/>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2" descr="Image may contain: sky, cloud, text and outdoo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Image may contain: sky, cloud, text and outdoor"/>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Content Placeholder 5">
            <a:extLst>
              <a:ext uri="{FF2B5EF4-FFF2-40B4-BE49-F238E27FC236}">
                <a16:creationId xmlns:a16="http://schemas.microsoft.com/office/drawing/2014/main" xmlns="" id="{5B62A2F9-640B-44B4-9B13-6A22D36E3F7C}"/>
              </a:ext>
            </a:extLst>
          </p:cNvPr>
          <p:cNvSpPr>
            <a:spLocks noGrp="1"/>
          </p:cNvSpPr>
          <p:nvPr>
            <p:ph sz="half" idx="1"/>
          </p:nvPr>
        </p:nvSpPr>
        <p:spPr>
          <a:xfrm>
            <a:off x="1447800" y="1752600"/>
            <a:ext cx="7391400" cy="4373563"/>
          </a:xfrm>
        </p:spPr>
        <p:txBody>
          <a:bodyPr>
            <a:normAutofit fontScale="85000" lnSpcReduction="10000"/>
          </a:bodyPr>
          <a:lstStyle/>
          <a:p>
            <a:pPr marL="0" indent="0" algn="just">
              <a:buNone/>
            </a:pPr>
            <a:r>
              <a:rPr lang="mn-MN" dirty="0">
                <a:latin typeface="Arial" panose="020B0604020202020204" pitchFamily="34" charset="0"/>
                <a:cs typeface="Arial" panose="020B0604020202020204" pitchFamily="34" charset="0"/>
              </a:rPr>
              <a:t>Дэлхийн  даяарчлал,  ш/у  техник,  технологи,  нано болон мэдээллийн технологийн  үсрэнгүй  өндөр  хөгжил,  улс  орнуудын  ашиглаж  байгаа  хэмжих  хэрэгслийн  өндөр  нарийвчлал,  хүчин  чадал,  бүртгэлийн  нүсэр  тогтолцооноос  хялбаршуулсан  тогтолцоонд  шилжих  зайлшгүй  шаардлага  тулгарсан,  МУ-ын  хууль  эрх  зүйн  шинэчлэл,  хөгжлийн  бодлого,  үндсэн  чиглэлд  болон  ЗГ-ын  2016-2020  оны  үйл  ажиллагааны  хөтөлбөрийн  2.7-д  заасан  арга  хэмжээг  хэрэгжүүлэх  хүрээнд  батлагдсан  Хэмжил  зүйн  тухай  хуулийн  </a:t>
            </a:r>
            <a:r>
              <a:rPr lang="mn-MN" b="1" dirty="0">
                <a:latin typeface="Arial" panose="020B0604020202020204" pitchFamily="34" charset="0"/>
                <a:cs typeface="Arial" panose="020B0604020202020204" pitchFamily="34" charset="0"/>
              </a:rPr>
              <a:t>Үзэл  баримтлал</a:t>
            </a:r>
            <a:r>
              <a:rPr lang="mn-MN" dirty="0">
                <a:latin typeface="Arial" panose="020B0604020202020204" pitchFamily="34" charset="0"/>
                <a:cs typeface="Arial" panose="020B0604020202020204" pitchFamily="34" charset="0"/>
              </a:rPr>
              <a:t> дараах  гол  үйл  ажиллагаанд  тулгуурласан.  </a:t>
            </a:r>
            <a:r>
              <a:rPr lang="mn-MN" b="1" i="1" dirty="0">
                <a:latin typeface="Arial" panose="020B0604020202020204" pitchFamily="34" charset="0"/>
                <a:cs typeface="Arial" panose="020B0604020202020204" pitchFamily="34" charset="0"/>
              </a:rPr>
              <a:t>Үүнд:</a:t>
            </a:r>
          </a:p>
          <a:p>
            <a:pPr marL="0" indent="0">
              <a:buNone/>
            </a:pPr>
            <a:endParaRPr lang="mn-MN" dirty="0"/>
          </a:p>
        </p:txBody>
      </p:sp>
    </p:spTree>
    <p:extLst>
      <p:ext uri="{BB962C8B-B14F-4D97-AF65-F5344CB8AC3E}">
        <p14:creationId xmlns:p14="http://schemas.microsoft.com/office/powerpoint/2010/main" val="219275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 y="1623087"/>
            <a:ext cx="1219200" cy="511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280986" y="990600"/>
            <a:ext cx="7863014" cy="707886"/>
          </a:xfrm>
          <a:prstGeom prst="rect">
            <a:avLst/>
          </a:prstGeom>
          <a:solidFill>
            <a:srgbClr val="99CCFF"/>
          </a:solidFill>
        </p:spPr>
        <p:txBody>
          <a:bodyPr wrap="square" rtlCol="0">
            <a:spAutoFit/>
          </a:bodyPr>
          <a:lstStyle/>
          <a:p>
            <a:pPr algn="ctr"/>
            <a:r>
              <a:rPr lang="mn-MN" sz="2000" b="1" i="1" dirty="0">
                <a:latin typeface="Arial" panose="020B0604020202020204" pitchFamily="34" charset="0"/>
                <a:cs typeface="Arial" panose="020B0604020202020204" pitchFamily="34" charset="0"/>
              </a:rPr>
              <a:t>Хэмжил  зүйн  хууль  тогтоомжийг  ОУ-ын  стандартад  заасан  жишигт  нийцүүлэх:</a:t>
            </a:r>
            <a:endParaRPr lang="mn-MN" sz="2000" i="1" dirty="0">
              <a:latin typeface="Arial" panose="020B0604020202020204" pitchFamily="34" charset="0"/>
              <a:cs typeface="Arial" panose="020B0604020202020204" pitchFamily="34" charset="0"/>
            </a:endParaRPr>
          </a:p>
        </p:txBody>
      </p:sp>
      <p:sp>
        <p:nvSpPr>
          <p:cNvPr id="12" name="Rectangle 21"/>
          <p:cNvSpPr>
            <a:spLocks noChangeArrowheads="1"/>
          </p:cNvSpPr>
          <p:nvPr/>
        </p:nvSpPr>
        <p:spPr bwMode="auto">
          <a:xfrm>
            <a:off x="115832" y="34634"/>
            <a:ext cx="9028168" cy="1034133"/>
          </a:xfrm>
          <a:prstGeom prst="rect">
            <a:avLst/>
          </a:prstGeom>
          <a:solidFill>
            <a:srgbClr val="0070C0"/>
          </a:solidFill>
          <a:ln w="25400">
            <a:noFill/>
            <a:miter lim="800000"/>
            <a:headEnd/>
            <a:tailEnd/>
          </a:ln>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mn-MN" altLang="en-US" b="1" dirty="0">
                <a:solidFill>
                  <a:schemeClr val="bg1"/>
                </a:solidFill>
              </a:rPr>
              <a:t>     </a:t>
            </a:r>
            <a:endParaRPr lang="en-US" altLang="en-US" b="1" dirty="0">
              <a:solidFill>
                <a:schemeClr val="bg1"/>
              </a:solidFill>
            </a:endParaRPr>
          </a:p>
          <a:p>
            <a:pPr algn="ctr"/>
            <a:r>
              <a:rPr lang="mn-MN" altLang="en-US" b="1" dirty="0">
                <a:solidFill>
                  <a:schemeClr val="bg1"/>
                </a:solidFill>
                <a:effectLst>
                  <a:outerShdw blurRad="38100" dist="38100" dir="2700000" algn="tl">
                    <a:srgbClr val="000000">
                      <a:alpha val="43137"/>
                    </a:srgbClr>
                  </a:outerShdw>
                </a:effectLst>
              </a:rPr>
              <a:t>                         МОНГОЛ УЛСЫН ХЭМЖИЛ ЗҮЙН ТУХАЙ ХУУЛИЙН </a:t>
            </a:r>
          </a:p>
          <a:p>
            <a:pPr algn="ctr"/>
            <a:r>
              <a:rPr lang="mn-MN" altLang="en-US" b="1" dirty="0">
                <a:solidFill>
                  <a:schemeClr val="bg1"/>
                </a:solidFill>
                <a:effectLst>
                  <a:outerShdw blurRad="38100" dist="38100" dir="2700000" algn="tl">
                    <a:srgbClr val="000000">
                      <a:alpha val="43137"/>
                    </a:srgbClr>
                  </a:outerShdw>
                </a:effectLst>
              </a:rPr>
              <a:t>                      ШИНЭЧИСЭН НАЙРУУЛГА </a:t>
            </a:r>
          </a:p>
          <a:p>
            <a:pPr algn="ctr"/>
            <a:r>
              <a:rPr lang="mn-MN" altLang="en-US" b="1" dirty="0">
                <a:solidFill>
                  <a:schemeClr val="bg1"/>
                </a:solidFill>
              </a:rPr>
              <a:t>      </a:t>
            </a:r>
            <a:endParaRPr lang="en-US" altLang="en-US" b="1" dirty="0">
              <a:solidFill>
                <a:schemeClr val="bg1"/>
              </a:solidFill>
            </a:endParaRPr>
          </a:p>
        </p:txBody>
      </p:sp>
      <p:pic>
        <p:nvPicPr>
          <p:cNvPr id="13" name="Picture 2" descr="C:\Users\KHABA\Documents\KHABA\2018\Office\small 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700" y="198278"/>
            <a:ext cx="1182464" cy="1188720"/>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2" descr="Image may contain: sky, cloud, text and outdoo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Image may contain: sky, cloud, text and outdoor"/>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Content Placeholder 5">
            <a:extLst>
              <a:ext uri="{FF2B5EF4-FFF2-40B4-BE49-F238E27FC236}">
                <a16:creationId xmlns:a16="http://schemas.microsoft.com/office/drawing/2014/main" xmlns="" id="{C5E3B532-94C7-470F-BC72-D0F322CBF134}"/>
              </a:ext>
            </a:extLst>
          </p:cNvPr>
          <p:cNvSpPr>
            <a:spLocks noGrp="1"/>
          </p:cNvSpPr>
          <p:nvPr>
            <p:ph sz="half" idx="1"/>
          </p:nvPr>
        </p:nvSpPr>
        <p:spPr>
          <a:xfrm>
            <a:off x="1265746" y="1861089"/>
            <a:ext cx="7863014" cy="4876922"/>
          </a:xfrm>
        </p:spPr>
        <p:txBody>
          <a:bodyPr>
            <a:normAutofit fontScale="85000" lnSpcReduction="10000"/>
          </a:bodyPr>
          <a:lstStyle/>
          <a:p>
            <a:pPr lvl="0" algn="just"/>
            <a:r>
              <a:rPr lang="mn-MN" dirty="0">
                <a:latin typeface="Arial" panose="020B0604020202020204" pitchFamily="34" charset="0"/>
                <a:cs typeface="Arial" panose="020B0604020202020204" pitchFamily="34" charset="0"/>
              </a:rPr>
              <a:t>Хуулийн  ерөнхий  бүтэц  агуулга,  өмнө  нь  мөрдөж  хуулийн  бүтцийг  хэвээр  хадгалснаас  гадна  Хууль  эрхийн  хэмжил  зүйн  ОУын  байгууллагаас  батлан  гаргасан  </a:t>
            </a:r>
            <a:r>
              <a:rPr lang="en-US" dirty="0">
                <a:latin typeface="Arial" panose="020B0604020202020204" pitchFamily="34" charset="0"/>
                <a:cs typeface="Arial" panose="020B0604020202020204" pitchFamily="34" charset="0"/>
              </a:rPr>
              <a:t>OIML D1  </a:t>
            </a:r>
            <a:r>
              <a:rPr lang="en-US" dirty="0" err="1">
                <a:latin typeface="Arial" panose="020B0604020202020204" pitchFamily="34" charset="0"/>
                <a:cs typeface="Arial" panose="020B0604020202020204" pitchFamily="34" charset="0"/>
              </a:rPr>
              <a:t>стандартад</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заасныг</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удирдлага</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болгож</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түүнд</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ба</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МУын</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Хууль</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тогтоомжийн</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тухай</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хуульд</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нийцүүлэн</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боловсруулагдсан</a:t>
            </a:r>
            <a:r>
              <a:rPr lang="en-US" dirty="0">
                <a:latin typeface="Arial" panose="020B0604020202020204" pitchFamily="34" charset="0"/>
                <a:cs typeface="Arial" panose="020B0604020202020204" pitchFamily="34" charset="0"/>
              </a:rPr>
              <a:t>.</a:t>
            </a:r>
            <a:endParaRPr lang="mn-MN" dirty="0">
              <a:latin typeface="Arial" panose="020B0604020202020204" pitchFamily="34" charset="0"/>
              <a:cs typeface="Arial" panose="020B0604020202020204" pitchFamily="34" charset="0"/>
            </a:endParaRPr>
          </a:p>
          <a:p>
            <a:pPr lvl="0" algn="just"/>
            <a:r>
              <a:rPr lang="mn-MN" dirty="0">
                <a:latin typeface="Arial" panose="020B0604020202020204" pitchFamily="34" charset="0"/>
                <a:cs typeface="Arial" panose="020B0604020202020204" pitchFamily="34" charset="0"/>
              </a:rPr>
              <a:t>Хуульд  заасан  нэр  томъёо,  тодорхойлолтууд  нь  МУ-ын  Хууль  тогтоомжийн  хуульд  заасантай  хийцүүлсэн  бөгөөд  Хэмжил  зүйн  болон  Стандартчилалын  ОУын  байгууллагаас  баталсан  нэр,  томъёоны  тодорхойлолт,  тайлбар  толь  бичгийн  стандартад  заасны  дагуу  ойлгож  хэрэглэхээр  болгосон.</a:t>
            </a:r>
          </a:p>
          <a:p>
            <a:endParaRPr lang="mn-MN" dirty="0"/>
          </a:p>
        </p:txBody>
      </p:sp>
    </p:spTree>
    <p:extLst>
      <p:ext uri="{BB962C8B-B14F-4D97-AF65-F5344CB8AC3E}">
        <p14:creationId xmlns:p14="http://schemas.microsoft.com/office/powerpoint/2010/main" val="2152200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 y="1623087"/>
            <a:ext cx="1219200" cy="511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Rectangle 21"/>
          <p:cNvSpPr>
            <a:spLocks noChangeArrowheads="1"/>
          </p:cNvSpPr>
          <p:nvPr/>
        </p:nvSpPr>
        <p:spPr bwMode="auto">
          <a:xfrm>
            <a:off x="115832" y="34634"/>
            <a:ext cx="9028168" cy="1034133"/>
          </a:xfrm>
          <a:prstGeom prst="rect">
            <a:avLst/>
          </a:prstGeom>
          <a:solidFill>
            <a:srgbClr val="0070C0"/>
          </a:solidFill>
          <a:ln w="25400">
            <a:noFill/>
            <a:miter lim="800000"/>
            <a:headEnd/>
            <a:tailEnd/>
          </a:ln>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mn-MN" altLang="en-US" b="1" dirty="0">
                <a:solidFill>
                  <a:schemeClr val="bg1"/>
                </a:solidFill>
              </a:rPr>
              <a:t>     </a:t>
            </a:r>
            <a:endParaRPr lang="en-US" altLang="en-US" b="1" dirty="0">
              <a:solidFill>
                <a:schemeClr val="bg1"/>
              </a:solidFill>
            </a:endParaRPr>
          </a:p>
          <a:p>
            <a:pPr algn="ctr"/>
            <a:r>
              <a:rPr lang="mn-MN" altLang="en-US" b="1" dirty="0">
                <a:solidFill>
                  <a:schemeClr val="bg1"/>
                </a:solidFill>
                <a:effectLst>
                  <a:outerShdw blurRad="38100" dist="38100" dir="2700000" algn="tl">
                    <a:srgbClr val="000000">
                      <a:alpha val="43137"/>
                    </a:srgbClr>
                  </a:outerShdw>
                </a:effectLst>
              </a:rPr>
              <a:t>                         МОНГОЛ УЛСЫН ХЭМЖИЛ ЗҮЙН ТУХАЙ ХУУЛИЙН  </a:t>
            </a:r>
          </a:p>
          <a:p>
            <a:pPr algn="ctr"/>
            <a:r>
              <a:rPr lang="mn-MN" altLang="en-US" b="1" dirty="0">
                <a:solidFill>
                  <a:schemeClr val="bg1"/>
                </a:solidFill>
                <a:effectLst>
                  <a:outerShdw blurRad="38100" dist="38100" dir="2700000" algn="tl">
                    <a:srgbClr val="000000">
                      <a:alpha val="43137"/>
                    </a:srgbClr>
                  </a:outerShdw>
                </a:effectLst>
              </a:rPr>
              <a:t>                    ШИНЭЧИЛСЭН НАЙРУУЛГА </a:t>
            </a:r>
          </a:p>
          <a:p>
            <a:pPr algn="ctr"/>
            <a:r>
              <a:rPr lang="mn-MN" altLang="en-US" b="1" dirty="0">
                <a:solidFill>
                  <a:schemeClr val="bg1"/>
                </a:solidFill>
              </a:rPr>
              <a:t>      </a:t>
            </a:r>
            <a:endParaRPr lang="en-US" altLang="en-US" b="1" dirty="0">
              <a:solidFill>
                <a:schemeClr val="bg1"/>
              </a:solidFill>
            </a:endParaRPr>
          </a:p>
        </p:txBody>
      </p:sp>
      <p:pic>
        <p:nvPicPr>
          <p:cNvPr id="13" name="Picture 2" descr="C:\Users\KHABA\Documents\KHABA\2018\Office\small 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793" y="243588"/>
            <a:ext cx="1182464" cy="1188720"/>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2" descr="Image may contain: sky, cloud, text and outdoo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Image may contain: sky, cloud, text and outdoor"/>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Content Placeholder 7">
            <a:extLst>
              <a:ext uri="{FF2B5EF4-FFF2-40B4-BE49-F238E27FC236}">
                <a16:creationId xmlns:a16="http://schemas.microsoft.com/office/drawing/2014/main" xmlns="" id="{57196AC3-A0DF-4842-B073-A74D5857F535}"/>
              </a:ext>
            </a:extLst>
          </p:cNvPr>
          <p:cNvSpPr>
            <a:spLocks noGrp="1"/>
          </p:cNvSpPr>
          <p:nvPr>
            <p:ph sz="half" idx="1"/>
          </p:nvPr>
        </p:nvSpPr>
        <p:spPr>
          <a:xfrm>
            <a:off x="1276257" y="1277721"/>
            <a:ext cx="7852503" cy="5545645"/>
          </a:xfrm>
        </p:spPr>
        <p:txBody>
          <a:bodyPr>
            <a:normAutofit fontScale="70000" lnSpcReduction="20000"/>
          </a:bodyPr>
          <a:lstStyle/>
          <a:p>
            <a:pPr lvl="0" algn="just"/>
            <a:r>
              <a:rPr lang="mn-MN" dirty="0">
                <a:latin typeface="Arial" panose="020B0604020202020204" pitchFamily="34" charset="0"/>
                <a:cs typeface="Arial" panose="020B0604020202020204" pitchFamily="34" charset="0"/>
              </a:rPr>
              <a:t>Хэмжил  зүйн  ОУ-ын  хөгжлийн  чиг  хандлага,  МУ-ын  хуурь  эрх  зүйн  шиначлэлийн  ба  хөгжлийн  бодлогын  хүрээнд  төрийн  зарим  чиг  үүргийг  хэмжил  зүйн  мэргэжлийн   байгууллагуудад  шилжүүлэх  ажлыг  бодитойгоор  хэрэгжүүлэх,  салбарын  мэргэшсэн  хэмжил  зүйн  байгууллага  бий  болгох,  МУ-ын  үйлдвэрлэлийн  ба  салбарын  хэмжил  зүйн ажиллагааг  олон  улсын  жишигт  нийцүүлэн  бэхжүүлэх,  тэдгээрийг  дэмжих  зорилгоор  олон  улсын  жишгийн  дагуу  худалдаа,  үйлчилгээний  тооцоонд  ашиглахаас  бусад  хэмжих  хэргслийн  загварын  туршилт,  баталгаажуулалтыг  хэмжил  зүйн  асуудал  хариуцсан  төрийн  захиргааны  байгууллагаас  эрх  олгосон  мэргэжлийн  байгууллага  гүйцэтгэхээр  зхицуулсан  болно.</a:t>
            </a:r>
          </a:p>
          <a:p>
            <a:pPr lvl="0" algn="just"/>
            <a:r>
              <a:rPr lang="mn-MN" dirty="0">
                <a:latin typeface="Arial" panose="020B0604020202020204" pitchFamily="34" charset="0"/>
                <a:cs typeface="Arial" panose="020B0604020202020204" pitchFamily="34" charset="0"/>
              </a:rPr>
              <a:t>Хэмжил  зүйн  ажил  үйлчилгээний  тусгай  зөвшөөрлийг  халж,  хэмжих  хэрэгслийг  үйлдвэрлэх,  импортлох,  суурилуулах,  засварлах  ААНБ  чадавхиа  үнэлүүлж  үйл  ажиллагаа  эрхлэх,  тэдгээрийг  хэмжил  зүйн  мэдээллийн  нэгдсэн  санд  бүртгэх  хялбаршуулсан  тогтолцоонд  шилжиж,  хэрэглэгчдэд  хүрэх  төрийн  үйлчилгээг  шуурхай  болгох,  бизнес  эрхлэх  таатай  нөхцлийг  хуульчилсан.</a:t>
            </a:r>
          </a:p>
          <a:p>
            <a:pPr marL="0" indent="0">
              <a:buNone/>
            </a:pPr>
            <a:endParaRPr lang="mn-MN" dirty="0"/>
          </a:p>
        </p:txBody>
      </p:sp>
      <p:sp>
        <p:nvSpPr>
          <p:cNvPr id="18" name="TextBox 17">
            <a:extLst>
              <a:ext uri="{FF2B5EF4-FFF2-40B4-BE49-F238E27FC236}">
                <a16:creationId xmlns:a16="http://schemas.microsoft.com/office/drawing/2014/main" xmlns="" id="{1924AA74-0348-4559-BF5B-4310BAC99469}"/>
              </a:ext>
            </a:extLst>
          </p:cNvPr>
          <p:cNvSpPr txBox="1"/>
          <p:nvPr/>
        </p:nvSpPr>
        <p:spPr>
          <a:xfrm>
            <a:off x="1303025" y="868712"/>
            <a:ext cx="7863014" cy="400110"/>
          </a:xfrm>
          <a:prstGeom prst="rect">
            <a:avLst/>
          </a:prstGeom>
          <a:solidFill>
            <a:srgbClr val="99CCFF"/>
          </a:solidFill>
        </p:spPr>
        <p:txBody>
          <a:bodyPr wrap="square" rtlCol="0">
            <a:spAutoFit/>
          </a:bodyPr>
          <a:lstStyle/>
          <a:p>
            <a:pPr algn="just"/>
            <a:r>
              <a:rPr lang="mn-MN" sz="2000" b="1" i="1" dirty="0">
                <a:latin typeface="Arial" panose="020B0604020202020204" pitchFamily="34" charset="0"/>
                <a:cs typeface="Arial" panose="020B0604020202020204" pitchFamily="34" charset="0"/>
              </a:rPr>
              <a:t>Төрийн  үйлчилгээний  төвлөрлийг  сааруулах:</a:t>
            </a:r>
            <a:endParaRPr lang="mn-MN"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8418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 y="1623087"/>
            <a:ext cx="1219200" cy="511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Rectangle 21"/>
          <p:cNvSpPr>
            <a:spLocks noChangeArrowheads="1"/>
          </p:cNvSpPr>
          <p:nvPr/>
        </p:nvSpPr>
        <p:spPr bwMode="auto">
          <a:xfrm>
            <a:off x="115832" y="34634"/>
            <a:ext cx="9028168" cy="1034133"/>
          </a:xfrm>
          <a:prstGeom prst="rect">
            <a:avLst/>
          </a:prstGeom>
          <a:solidFill>
            <a:srgbClr val="0070C0"/>
          </a:solidFill>
          <a:ln w="25400">
            <a:noFill/>
            <a:miter lim="800000"/>
            <a:headEnd/>
            <a:tailEnd/>
          </a:ln>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mn-MN" altLang="en-US" b="1" dirty="0">
                <a:solidFill>
                  <a:schemeClr val="bg1"/>
                </a:solidFill>
              </a:rPr>
              <a:t>     </a:t>
            </a:r>
            <a:endParaRPr lang="en-US" altLang="en-US" b="1" dirty="0">
              <a:solidFill>
                <a:schemeClr val="bg1"/>
              </a:solidFill>
            </a:endParaRPr>
          </a:p>
          <a:p>
            <a:pPr algn="ctr"/>
            <a:r>
              <a:rPr lang="mn-MN" altLang="en-US" b="1" dirty="0">
                <a:solidFill>
                  <a:schemeClr val="bg1"/>
                </a:solidFill>
                <a:effectLst>
                  <a:outerShdw blurRad="38100" dist="38100" dir="2700000" algn="tl">
                    <a:srgbClr val="000000">
                      <a:alpha val="43137"/>
                    </a:srgbClr>
                  </a:outerShdw>
                </a:effectLst>
              </a:rPr>
              <a:t>                         МОНГОЛ УЛСЫН ХЭМЖИЛ ЗҮЙН ТУХАЙ ХУУЛИЙН   </a:t>
            </a:r>
          </a:p>
          <a:p>
            <a:pPr algn="ctr"/>
            <a:r>
              <a:rPr lang="mn-MN" altLang="en-US" b="1" dirty="0">
                <a:solidFill>
                  <a:schemeClr val="bg1"/>
                </a:solidFill>
                <a:effectLst>
                  <a:outerShdw blurRad="38100" dist="38100" dir="2700000" algn="tl">
                    <a:srgbClr val="000000">
                      <a:alpha val="43137"/>
                    </a:srgbClr>
                  </a:outerShdw>
                </a:effectLst>
              </a:rPr>
              <a:t>                            ШИНЭЧИЛСЭН НАЙРУУЛГА </a:t>
            </a:r>
          </a:p>
          <a:p>
            <a:pPr algn="ctr"/>
            <a:r>
              <a:rPr lang="mn-MN" altLang="en-US" b="1" dirty="0">
                <a:solidFill>
                  <a:schemeClr val="bg1"/>
                </a:solidFill>
              </a:rPr>
              <a:t>      </a:t>
            </a:r>
            <a:endParaRPr lang="en-US" altLang="en-US" b="1" dirty="0">
              <a:solidFill>
                <a:schemeClr val="bg1"/>
              </a:solidFill>
            </a:endParaRPr>
          </a:p>
        </p:txBody>
      </p:sp>
      <p:pic>
        <p:nvPicPr>
          <p:cNvPr id="13" name="Picture 2" descr="C:\Users\KHABA\Documents\KHABA\2018\Office\small 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144" y="210769"/>
            <a:ext cx="1182464" cy="1188720"/>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2" descr="Image may contain: sky, cloud, text and outdoo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Image may contain: sky, cloud, text and outdoor"/>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Rectangle 5">
            <a:extLst>
              <a:ext uri="{FF2B5EF4-FFF2-40B4-BE49-F238E27FC236}">
                <a16:creationId xmlns:a16="http://schemas.microsoft.com/office/drawing/2014/main" xmlns="" id="{123918D7-05D4-4257-A7D5-0D496201886E}"/>
              </a:ext>
            </a:extLst>
          </p:cNvPr>
          <p:cNvSpPr/>
          <p:nvPr/>
        </p:nvSpPr>
        <p:spPr>
          <a:xfrm>
            <a:off x="1676400" y="1892308"/>
            <a:ext cx="7239000" cy="3900811"/>
          </a:xfrm>
          <a:prstGeom prst="rect">
            <a:avLst/>
          </a:prstGeom>
        </p:spPr>
        <p:txBody>
          <a:bodyPr wrap="square">
            <a:spAutoFit/>
          </a:bodyPr>
          <a:lstStyle/>
          <a:p>
            <a:pPr algn="just">
              <a:lnSpc>
                <a:spcPct val="115000"/>
              </a:lnSpc>
              <a:spcAft>
                <a:spcPts val="1000"/>
              </a:spcAft>
            </a:pPr>
            <a:endParaRPr lang="mn-MN" b="1" dirty="0">
              <a:latin typeface="Arial Mon"/>
              <a:ea typeface="Calibri" panose="020F0502020204030204" pitchFamily="34" charset="0"/>
              <a:cs typeface="Times New Roman" panose="02020603050405020304" pitchFamily="18" charset="0"/>
            </a:endParaRPr>
          </a:p>
          <a:p>
            <a:pPr algn="just">
              <a:lnSpc>
                <a:spcPct val="115000"/>
              </a:lnSpc>
              <a:spcAft>
                <a:spcPts val="1000"/>
              </a:spcAft>
            </a:pPr>
            <a:r>
              <a:rPr lang="mn-MN" sz="2400" dirty="0">
                <a:latin typeface="Arial" panose="020B0604020202020204" pitchFamily="34" charset="0"/>
                <a:ea typeface="Calibri" panose="020F0502020204030204" pitchFamily="34" charset="0"/>
                <a:cs typeface="Arial" panose="020B0604020202020204" pitchFamily="34" charset="0"/>
              </a:rPr>
              <a:t>Хэмжлийн  эталон,  нэгж  дамжуулалт,  хэмжил  зүйн  судалгаа  шинжилгээний  ажил  ба  хэмжил  зүйн  хяналт  шалгалтыг  хэрэгжүүлэхэд  чиглэсэн  хэмжил  зүйн  тогтолцоо,  үйл  ажиллагааг  өөрийн  орны  хууль  тогтоомжийн  шинэчлэлийн  бодлогод  тулгуулан,  ОУ-ын  жишигт  нийцүүлэн  гүйцэтгэх  эрх  зүйн  орчин,  нөхцөл  бүрдлээ.  Үүнд:-</a:t>
            </a:r>
            <a:endParaRPr lang="mn-MN" sz="2000" dirty="0">
              <a:effectLst/>
              <a:latin typeface="Arial" panose="020B0604020202020204" pitchFamily="34" charset="0"/>
              <a:ea typeface="Calibri" panose="020F0502020204030204" pitchFamily="34" charset="0"/>
              <a:cs typeface="Arial" panose="020B0604020202020204" pitchFamily="34" charset="0"/>
            </a:endParaRPr>
          </a:p>
        </p:txBody>
      </p:sp>
      <p:sp>
        <p:nvSpPr>
          <p:cNvPr id="11" name="TextBox 10">
            <a:extLst>
              <a:ext uri="{FF2B5EF4-FFF2-40B4-BE49-F238E27FC236}">
                <a16:creationId xmlns:a16="http://schemas.microsoft.com/office/drawing/2014/main" xmlns="" id="{DCCF2C89-A2BA-466A-B738-3FB36832892C}"/>
              </a:ext>
            </a:extLst>
          </p:cNvPr>
          <p:cNvSpPr txBox="1"/>
          <p:nvPr/>
        </p:nvSpPr>
        <p:spPr>
          <a:xfrm>
            <a:off x="1524000" y="1095464"/>
            <a:ext cx="7604760" cy="770147"/>
          </a:xfrm>
          <a:prstGeom prst="rect">
            <a:avLst/>
          </a:prstGeom>
          <a:solidFill>
            <a:srgbClr val="99CCFF"/>
          </a:solidFill>
        </p:spPr>
        <p:txBody>
          <a:bodyPr wrap="square" rtlCol="0">
            <a:spAutoFit/>
          </a:bodyPr>
          <a:lstStyle/>
          <a:p>
            <a:pPr algn="ctr">
              <a:lnSpc>
                <a:spcPct val="115000"/>
              </a:lnSpc>
              <a:spcAft>
                <a:spcPts val="1000"/>
              </a:spcAft>
            </a:pPr>
            <a:r>
              <a:rPr lang="mn-MN" sz="2000" b="1" i="1" dirty="0">
                <a:latin typeface="Arial" panose="020B0604020202020204" pitchFamily="34" charset="0"/>
                <a:ea typeface="Calibri" panose="020F0502020204030204" pitchFamily="34" charset="0"/>
                <a:cs typeface="Arial" panose="020B0604020202020204" pitchFamily="34" charset="0"/>
              </a:rPr>
              <a:t>Хэмжил  зүйн  тогтолцоо,  үйл  ажиллагааг  ОУ-ын  жишигт  нийцүүлэх: </a:t>
            </a:r>
            <a:endParaRPr lang="mn-MN" i="1"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5308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 y="1623087"/>
            <a:ext cx="1219200" cy="511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Rectangle 21"/>
          <p:cNvSpPr>
            <a:spLocks noChangeArrowheads="1"/>
          </p:cNvSpPr>
          <p:nvPr/>
        </p:nvSpPr>
        <p:spPr bwMode="auto">
          <a:xfrm>
            <a:off x="115832" y="34634"/>
            <a:ext cx="9028168" cy="1034133"/>
          </a:xfrm>
          <a:prstGeom prst="rect">
            <a:avLst/>
          </a:prstGeom>
          <a:solidFill>
            <a:srgbClr val="0070C0"/>
          </a:solidFill>
          <a:ln w="25400">
            <a:noFill/>
            <a:miter lim="800000"/>
            <a:headEnd/>
            <a:tailEnd/>
          </a:ln>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mn-MN" altLang="en-US" b="1" dirty="0">
                <a:solidFill>
                  <a:schemeClr val="bg1"/>
                </a:solidFill>
              </a:rPr>
              <a:t>     </a:t>
            </a:r>
            <a:endParaRPr lang="en-US" altLang="en-US" b="1" dirty="0">
              <a:solidFill>
                <a:schemeClr val="bg1"/>
              </a:solidFill>
            </a:endParaRPr>
          </a:p>
          <a:p>
            <a:pPr algn="ctr"/>
            <a:r>
              <a:rPr lang="mn-MN" altLang="en-US" b="1" dirty="0">
                <a:solidFill>
                  <a:schemeClr val="bg1"/>
                </a:solidFill>
                <a:effectLst>
                  <a:outerShdw blurRad="38100" dist="38100" dir="2700000" algn="tl">
                    <a:srgbClr val="000000">
                      <a:alpha val="43137"/>
                    </a:srgbClr>
                  </a:outerShdw>
                </a:effectLst>
              </a:rPr>
              <a:t>                         МОНГОЛ УЛСЫН ХЭМЖИЛ ЗҮЙН ТУХАЙ ХУУЛИЙН  </a:t>
            </a:r>
          </a:p>
          <a:p>
            <a:pPr algn="ctr"/>
            <a:r>
              <a:rPr lang="mn-MN" altLang="en-US" b="1" dirty="0">
                <a:solidFill>
                  <a:schemeClr val="bg1"/>
                </a:solidFill>
                <a:effectLst>
                  <a:outerShdw blurRad="38100" dist="38100" dir="2700000" algn="tl">
                    <a:srgbClr val="000000">
                      <a:alpha val="43137"/>
                    </a:srgbClr>
                  </a:outerShdw>
                </a:effectLst>
              </a:rPr>
              <a:t>                       ШИНЭЧИЛСЭН НАЙРУУЛГА </a:t>
            </a:r>
            <a:endParaRPr lang="en-US" altLang="en-US" b="1" dirty="0">
              <a:solidFill>
                <a:schemeClr val="bg1"/>
              </a:solidFill>
            </a:endParaRPr>
          </a:p>
        </p:txBody>
      </p:sp>
      <p:pic>
        <p:nvPicPr>
          <p:cNvPr id="13" name="Picture 2" descr="C:\Users\KHABA\Documents\KHABA\2018\Office\small 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399" y="157207"/>
            <a:ext cx="1182464" cy="1188720"/>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2" descr="Image may contain: sky, cloud, text and outdoo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Image may contain: sky, cloud, text and outdoor"/>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Rectangle 4">
            <a:extLst>
              <a:ext uri="{FF2B5EF4-FFF2-40B4-BE49-F238E27FC236}">
                <a16:creationId xmlns:a16="http://schemas.microsoft.com/office/drawing/2014/main" xmlns="" id="{3268B66A-422E-40AE-B1D4-91CB9EA1321A}"/>
              </a:ext>
            </a:extLst>
          </p:cNvPr>
          <p:cNvSpPr/>
          <p:nvPr/>
        </p:nvSpPr>
        <p:spPr>
          <a:xfrm>
            <a:off x="990600" y="1761666"/>
            <a:ext cx="8138159" cy="4726935"/>
          </a:xfrm>
          <a:prstGeom prst="rect">
            <a:avLst/>
          </a:prstGeom>
        </p:spPr>
        <p:txBody>
          <a:bodyPr wrap="square">
            <a:spAutoFit/>
          </a:bodyPr>
          <a:lstStyle/>
          <a:p>
            <a:pPr marL="342900" lvl="0" indent="-342900" algn="just">
              <a:lnSpc>
                <a:spcPct val="115000"/>
              </a:lnSpc>
              <a:spcAft>
                <a:spcPts val="1000"/>
              </a:spcAft>
              <a:buFont typeface="Wingdings" panose="05000000000000000000" pitchFamily="2" charset="2"/>
              <a:buChar char=""/>
            </a:pPr>
            <a:r>
              <a:rPr lang="mn-MN" sz="1600" dirty="0">
                <a:latin typeface="Arial" panose="020B0604020202020204" pitchFamily="34" charset="0"/>
                <a:ea typeface="Calibri" panose="020F0502020204030204" pitchFamily="34" charset="0"/>
                <a:cs typeface="Arial" panose="020B0604020202020204" pitchFamily="34" charset="0"/>
              </a:rPr>
              <a:t>Хэмжил  зүйн  байгууллагын  тогтолцоо  нь  Хэмжил  зүйн  зөвлөл,  хэмжил  зүйн  асуудал  хариуцсан  төрийн  захиргааны  байгууллага,  аймаг,  нийслэлийн  хэмжил  зүйн  байгууллага,  хэмжил  зүйн  мэргэжлийн  байгууллагаас  бүрдэхээр  хуульчилсан.</a:t>
            </a:r>
            <a:endParaRPr lang="mn-MN" sz="1400" dirty="0">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5000"/>
              </a:lnSpc>
              <a:spcAft>
                <a:spcPts val="1000"/>
              </a:spcAft>
              <a:buFont typeface="Wingdings" panose="05000000000000000000" pitchFamily="2" charset="2"/>
              <a:buChar char=""/>
            </a:pPr>
            <a:r>
              <a:rPr lang="mn-MN" sz="1600" dirty="0">
                <a:latin typeface="Arial" panose="020B0604020202020204" pitchFamily="34" charset="0"/>
                <a:ea typeface="Calibri" panose="020F0502020204030204" pitchFamily="34" charset="0"/>
                <a:cs typeface="Arial" panose="020B0604020202020204" pitchFamily="34" charset="0"/>
              </a:rPr>
              <a:t>Хэмжил  зүйн  салбарт  төвлөрлийг  сааруулах  зорилгоор  хэмжил  зүйн  асуудлыг  тухайн  салбарт  нь  хариуцуулах  байдлаар  зохицуулж,  ЗГ-ын  гишүүн,  төрийн  зхиргааны  төв  байгууллага,  аймаг  нийслэлийн  болон  мэргэжлийн  хэмжил  зүйн  байгууллага,  төрийн  бус  байгууллага,  ААНБ,  иргэдийн  хэмжил  зүйн  талаар  хүлээх  эрх,  чиг  үүргийг  шинэчлэн  тогтоож  өгсөн.  Хэмжил  зүйн  асуудал  хариуцсан  төрийн  захиргааны  байгууллага  нь  хэмжил  зүйн  хөгжлийн  бодлого,  хөтөлбөр  боловсруулах,  батлуулах,  хууль  тогтоомжийг  хэрэгжүүлэх  үндсэн  чиг  үүргийг  хэрэгжүүлж, баталгаажуулалтын  үйл  ажиллагааг  эрхлэхгүй,  харин  аймаг,  нийслэлийн  хэмжил  зүйн  байгууллага,  хэмжил  зүйн  мэргэжлийн  байгууллагаар  гүйцэтгүүлэх,  хэмжил  зүйн  хүрээлэнг  дэргэдээ  ажиллуулахаар  хуульд  тусгасан.</a:t>
            </a:r>
            <a:endParaRPr lang="mn-MN"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11" name="TextBox 10">
            <a:extLst>
              <a:ext uri="{FF2B5EF4-FFF2-40B4-BE49-F238E27FC236}">
                <a16:creationId xmlns:a16="http://schemas.microsoft.com/office/drawing/2014/main" xmlns="" id="{2C02E184-67B1-4A62-81D2-68C7DE687B06}"/>
              </a:ext>
            </a:extLst>
          </p:cNvPr>
          <p:cNvSpPr txBox="1"/>
          <p:nvPr/>
        </p:nvSpPr>
        <p:spPr>
          <a:xfrm>
            <a:off x="1417320" y="991519"/>
            <a:ext cx="7604760" cy="770147"/>
          </a:xfrm>
          <a:prstGeom prst="rect">
            <a:avLst/>
          </a:prstGeom>
          <a:solidFill>
            <a:srgbClr val="99CCFF"/>
          </a:solidFill>
        </p:spPr>
        <p:txBody>
          <a:bodyPr wrap="square" rtlCol="0">
            <a:spAutoFit/>
          </a:bodyPr>
          <a:lstStyle/>
          <a:p>
            <a:pPr algn="ctr">
              <a:lnSpc>
                <a:spcPct val="115000"/>
              </a:lnSpc>
              <a:spcAft>
                <a:spcPts val="1000"/>
              </a:spcAft>
            </a:pPr>
            <a:r>
              <a:rPr lang="mn-MN" sz="2000" b="1" i="1" dirty="0">
                <a:latin typeface="Arial" panose="020B0604020202020204" pitchFamily="34" charset="0"/>
                <a:ea typeface="Calibri" panose="020F0502020204030204" pitchFamily="34" charset="0"/>
                <a:cs typeface="Arial" panose="020B0604020202020204" pitchFamily="34" charset="0"/>
              </a:rPr>
              <a:t>Хэмжил  зүйн  тогтолцоо,  үйл  ажиллагааг  ОУ-ын  жишигт  нийцүүлэх: </a:t>
            </a:r>
            <a:endParaRPr lang="mn-MN" i="1"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48716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 y="1623087"/>
            <a:ext cx="1219200" cy="511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Rectangle 21"/>
          <p:cNvSpPr>
            <a:spLocks noChangeArrowheads="1"/>
          </p:cNvSpPr>
          <p:nvPr/>
        </p:nvSpPr>
        <p:spPr bwMode="auto">
          <a:xfrm>
            <a:off x="115832" y="34634"/>
            <a:ext cx="9028168" cy="1034133"/>
          </a:xfrm>
          <a:prstGeom prst="rect">
            <a:avLst/>
          </a:prstGeom>
          <a:solidFill>
            <a:srgbClr val="0070C0"/>
          </a:solidFill>
          <a:ln w="25400">
            <a:noFill/>
            <a:miter lim="800000"/>
            <a:headEnd/>
            <a:tailEnd/>
          </a:ln>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mn-MN" altLang="en-US" b="1" dirty="0">
                <a:solidFill>
                  <a:schemeClr val="bg1"/>
                </a:solidFill>
              </a:rPr>
              <a:t>     </a:t>
            </a:r>
            <a:endParaRPr lang="en-US" altLang="en-US" b="1" dirty="0">
              <a:solidFill>
                <a:schemeClr val="bg1"/>
              </a:solidFill>
            </a:endParaRPr>
          </a:p>
          <a:p>
            <a:pPr algn="ctr"/>
            <a:r>
              <a:rPr lang="mn-MN" altLang="en-US" b="1" dirty="0">
                <a:solidFill>
                  <a:schemeClr val="bg1"/>
                </a:solidFill>
                <a:effectLst>
                  <a:outerShdw blurRad="38100" dist="38100" dir="2700000" algn="tl">
                    <a:srgbClr val="000000">
                      <a:alpha val="43137"/>
                    </a:srgbClr>
                  </a:outerShdw>
                </a:effectLst>
              </a:rPr>
              <a:t>                         МОНГОЛ УЛСЫН ХЭМЖИЛ ЗҮЙН ТУХАЙ ХУУЛИЙН  </a:t>
            </a:r>
          </a:p>
          <a:p>
            <a:pPr algn="ctr"/>
            <a:r>
              <a:rPr lang="mn-MN" altLang="en-US" b="1" dirty="0">
                <a:solidFill>
                  <a:schemeClr val="bg1"/>
                </a:solidFill>
                <a:effectLst>
                  <a:outerShdw blurRad="38100" dist="38100" dir="2700000" algn="tl">
                    <a:srgbClr val="000000">
                      <a:alpha val="43137"/>
                    </a:srgbClr>
                  </a:outerShdw>
                </a:effectLst>
              </a:rPr>
              <a:t>                  ШИНЭЧИЛСЭН НАЙРУУЛГА </a:t>
            </a:r>
          </a:p>
          <a:p>
            <a:pPr algn="ctr"/>
            <a:r>
              <a:rPr lang="mn-MN" altLang="en-US" b="1" dirty="0">
                <a:solidFill>
                  <a:schemeClr val="bg1"/>
                </a:solidFill>
              </a:rPr>
              <a:t>      </a:t>
            </a:r>
            <a:endParaRPr lang="en-US" altLang="en-US" b="1" dirty="0">
              <a:solidFill>
                <a:schemeClr val="bg1"/>
              </a:solidFill>
            </a:endParaRPr>
          </a:p>
        </p:txBody>
      </p:sp>
      <p:pic>
        <p:nvPicPr>
          <p:cNvPr id="13" name="Picture 2" descr="C:\Users\KHABA\Documents\KHABA\2018\Office\small 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449" y="272698"/>
            <a:ext cx="1182464" cy="1188720"/>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2" descr="Image may contain: sky, cloud, text and outdoo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Image may contain: sky, cloud, text and outdoor"/>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Content Placeholder 5">
            <a:extLst>
              <a:ext uri="{FF2B5EF4-FFF2-40B4-BE49-F238E27FC236}">
                <a16:creationId xmlns:a16="http://schemas.microsoft.com/office/drawing/2014/main" xmlns="" id="{2EC4DF39-8BB8-45BD-900A-EBBBED2C9434}"/>
              </a:ext>
            </a:extLst>
          </p:cNvPr>
          <p:cNvSpPr>
            <a:spLocks noGrp="1"/>
          </p:cNvSpPr>
          <p:nvPr>
            <p:ph idx="1"/>
          </p:nvPr>
        </p:nvSpPr>
        <p:spPr>
          <a:xfrm>
            <a:off x="1386840" y="2025652"/>
            <a:ext cx="7604760" cy="4603748"/>
          </a:xfrm>
        </p:spPr>
        <p:txBody>
          <a:bodyPr>
            <a:normAutofit fontScale="62500" lnSpcReduction="20000"/>
          </a:bodyPr>
          <a:lstStyle/>
          <a:p>
            <a:pPr algn="just">
              <a:buFont typeface="Wingdings" panose="05000000000000000000" pitchFamily="2" charset="2"/>
              <a:buChar char="v"/>
            </a:pPr>
            <a:r>
              <a:rPr lang="mn-MN" dirty="0">
                <a:latin typeface="Arial" panose="020B0604020202020204" pitchFamily="34" charset="0"/>
                <a:cs typeface="Arial" panose="020B0604020202020204" pitchFamily="34" charset="0"/>
              </a:rPr>
              <a:t>Улсын  болон  анхдагч  эталон,  баталгаажуулалт,  загварын  туршилт  хийх  болон  ААНБ,  мэргэжлийн  байгууллагыг  бүртгэхтэй  холбоотой  үйл  ажиллагааг  хэмжил  зүйн  асуудал  хариуцсан  төрийн  захиргааны  байгууллага  зохион  байгуулна.</a:t>
            </a:r>
          </a:p>
          <a:p>
            <a:pPr algn="just">
              <a:buFont typeface="Wingdings" panose="05000000000000000000" pitchFamily="2" charset="2"/>
              <a:buChar char="v"/>
            </a:pPr>
            <a:r>
              <a:rPr lang="mn-MN" dirty="0">
                <a:latin typeface="Arial" panose="020B0604020202020204" pitchFamily="34" charset="0"/>
                <a:cs typeface="Arial" panose="020B0604020202020204" pitchFamily="34" charset="0"/>
              </a:rPr>
              <a:t>Батлан  хамгаалах,  эрүүл  мэнд,  байгаль  орчин,  ХХАА,  хүнд  үйлдвэрлэл,  уул  уурхай,  геодези  зураг  зүй,  ионжуулагч  цацрагийн  хяналт,  зам  тээвэр  эрчим  хүч,  их  барилга  зэрэг  онцлог  салбарын  хүрээний  хэмжлийн  эталон  бий  болгох,  хөгжүүлэх,  стандарт  техникийн  зохицуулалт,  хэмжлийн  аргачлал  боловсруулах,  хэмжих  хэрэгслийн  загварын  туршилт,  баталгаажуулалт,  шалгалт  тохируулга  хийж  гүйцэтгэх  чиг  үүрэг  бүхий  хэмжил  зүйн  мэргэжлийн  байгууллагыг  шинээр  болон  шинэчлэн  бий  болгож,  хэмжил  зүйн  тогтолцоо  манай  улсын  хэрэгцээ  шаардлагад  болон  ОУ-ын  жишигт  нийцүүлж  байгаа  болно.</a:t>
            </a:r>
          </a:p>
          <a:p>
            <a:pPr marL="0" indent="0">
              <a:buNone/>
            </a:pPr>
            <a:endParaRPr lang="mn-MN" dirty="0"/>
          </a:p>
        </p:txBody>
      </p:sp>
      <p:sp>
        <p:nvSpPr>
          <p:cNvPr id="14" name="TextBox 13">
            <a:extLst>
              <a:ext uri="{FF2B5EF4-FFF2-40B4-BE49-F238E27FC236}">
                <a16:creationId xmlns:a16="http://schemas.microsoft.com/office/drawing/2014/main" xmlns="" id="{BA316761-B640-4B2E-A787-F4216023298E}"/>
              </a:ext>
            </a:extLst>
          </p:cNvPr>
          <p:cNvSpPr txBox="1"/>
          <p:nvPr/>
        </p:nvSpPr>
        <p:spPr>
          <a:xfrm>
            <a:off x="1417320" y="991519"/>
            <a:ext cx="7604760" cy="770147"/>
          </a:xfrm>
          <a:prstGeom prst="rect">
            <a:avLst/>
          </a:prstGeom>
          <a:solidFill>
            <a:srgbClr val="99CCFF"/>
          </a:solidFill>
        </p:spPr>
        <p:txBody>
          <a:bodyPr wrap="square" rtlCol="0">
            <a:spAutoFit/>
          </a:bodyPr>
          <a:lstStyle/>
          <a:p>
            <a:pPr algn="ctr">
              <a:lnSpc>
                <a:spcPct val="115000"/>
              </a:lnSpc>
              <a:spcAft>
                <a:spcPts val="1000"/>
              </a:spcAft>
            </a:pPr>
            <a:r>
              <a:rPr lang="mn-MN" sz="2000" b="1" i="1" dirty="0">
                <a:latin typeface="Arial" panose="020B0604020202020204" pitchFamily="34" charset="0"/>
                <a:ea typeface="Calibri" panose="020F0502020204030204" pitchFamily="34" charset="0"/>
                <a:cs typeface="Arial" panose="020B0604020202020204" pitchFamily="34" charset="0"/>
              </a:rPr>
              <a:t>Хэмжил  зүйн  тогтолцоо,  үйл  ажиллагааг  ОУ-ын  жишигт  нийцүүлэх: </a:t>
            </a:r>
            <a:endParaRPr lang="mn-MN" i="1"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156231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8416</TotalTime>
  <Words>1660</Words>
  <Application>Microsoft Office PowerPoint</Application>
  <PresentationFormat>On-screen Show (4:3)</PresentationFormat>
  <Paragraphs>126</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2015.05.25–05.29-ний хооронд хийсэн ажлын тайлан</dc:title>
  <dc:creator>yahoo</dc:creator>
  <cp:lastModifiedBy>erdenee</cp:lastModifiedBy>
  <cp:revision>714</cp:revision>
  <cp:lastPrinted>2018-05-14T02:48:46Z</cp:lastPrinted>
  <dcterms:created xsi:type="dcterms:W3CDTF">2015-06-01T23:53:38Z</dcterms:created>
  <dcterms:modified xsi:type="dcterms:W3CDTF">2019-10-23T02:26:36Z</dcterms:modified>
</cp:coreProperties>
</file>