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5" r:id="rId4"/>
    <p:sldId id="262" r:id="rId5"/>
    <p:sldId id="273" r:id="rId6"/>
    <p:sldId id="263" r:id="rId7"/>
    <p:sldId id="272" r:id="rId8"/>
    <p:sldId id="265" r:id="rId9"/>
    <p:sldId id="270" r:id="rId10"/>
    <p:sldId id="274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yamnai\Desktop\&#1084;&#1072;&#1083;%20201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yamnai\Desktop\&#1084;&#1072;&#1083;%202018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yamnai\Desktop\&#1084;&#1072;&#1083;%202018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yamnai\Desktop\&#1084;&#1072;&#1083;%202018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Sheet3!$B$20:$F$20</c:f>
              <c:strCache>
                <c:ptCount val="5"/>
                <c:pt idx="0">
                  <c:v>Тэмээ</c:v>
                </c:pt>
                <c:pt idx="1">
                  <c:v>Адуу</c:v>
                </c:pt>
                <c:pt idx="2">
                  <c:v>Үхэр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Sheet3!$B$21:$F$21</c:f>
              <c:numCache>
                <c:formatCode>General</c:formatCode>
                <c:ptCount val="5"/>
                <c:pt idx="0">
                  <c:v>5738</c:v>
                </c:pt>
                <c:pt idx="1">
                  <c:v>5738</c:v>
                </c:pt>
                <c:pt idx="2">
                  <c:v>2857</c:v>
                </c:pt>
                <c:pt idx="3">
                  <c:v>75772</c:v>
                </c:pt>
                <c:pt idx="4">
                  <c:v>114677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E-4AE7-AB92-3B704004F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30720"/>
        <c:axId val="83232256"/>
      </c:barChart>
      <c:catAx>
        <c:axId val="8323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3232256"/>
        <c:crosses val="autoZero"/>
        <c:auto val="1"/>
        <c:lblAlgn val="ctr"/>
        <c:lblOffset val="100"/>
        <c:noMultiLvlLbl val="0"/>
      </c:catAx>
      <c:valAx>
        <c:axId val="8323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2307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Sheet4!$C$7</c:f>
              <c:strCache>
                <c:ptCount val="1"/>
                <c:pt idx="0">
                  <c:v>2017 ОН</c:v>
                </c:pt>
              </c:strCache>
            </c:strRef>
          </c:tx>
          <c:invertIfNegative val="0"/>
          <c:cat>
            <c:strRef>
              <c:f>Sheet4!$B$8:$B$12</c:f>
              <c:strCache>
                <c:ptCount val="5"/>
                <c:pt idx="0">
                  <c:v>АДУУ</c:v>
                </c:pt>
                <c:pt idx="1">
                  <c:v>ҮХЭР</c:v>
                </c:pt>
                <c:pt idx="2">
                  <c:v>ТЭМЭЭ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Sheet4!$C$8:$C$12</c:f>
              <c:numCache>
                <c:formatCode>General</c:formatCode>
                <c:ptCount val="5"/>
                <c:pt idx="0">
                  <c:v>7425</c:v>
                </c:pt>
                <c:pt idx="1">
                  <c:v>2813</c:v>
                </c:pt>
                <c:pt idx="2">
                  <c:v>5102</c:v>
                </c:pt>
                <c:pt idx="3">
                  <c:v>65699</c:v>
                </c:pt>
                <c:pt idx="4">
                  <c:v>103240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29-4446-BB6A-680AC0971222}"/>
            </c:ext>
          </c:extLst>
        </c:ser>
        <c:ser>
          <c:idx val="1"/>
          <c:order val="1"/>
          <c:tx>
            <c:strRef>
              <c:f>Sheet4!$D$7</c:f>
              <c:strCache>
                <c:ptCount val="1"/>
                <c:pt idx="0">
                  <c:v>2018 ОН</c:v>
                </c:pt>
              </c:strCache>
            </c:strRef>
          </c:tx>
          <c:invertIfNegative val="0"/>
          <c:cat>
            <c:strRef>
              <c:f>Sheet4!$B$8:$B$12</c:f>
              <c:strCache>
                <c:ptCount val="5"/>
                <c:pt idx="0">
                  <c:v>АДУУ</c:v>
                </c:pt>
                <c:pt idx="1">
                  <c:v>ҮХЭР</c:v>
                </c:pt>
                <c:pt idx="2">
                  <c:v>ТЭМЭЭ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Sheet4!$D$8:$D$12</c:f>
              <c:numCache>
                <c:formatCode>General</c:formatCode>
                <c:ptCount val="5"/>
                <c:pt idx="0">
                  <c:v>8344</c:v>
                </c:pt>
                <c:pt idx="1">
                  <c:v>2857</c:v>
                </c:pt>
                <c:pt idx="2">
                  <c:v>5738</c:v>
                </c:pt>
                <c:pt idx="3">
                  <c:v>75772</c:v>
                </c:pt>
                <c:pt idx="4">
                  <c:v>114677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29-4446-BB6A-680AC0971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744256"/>
        <c:axId val="24326528"/>
      </c:barChart>
      <c:catAx>
        <c:axId val="85744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326528"/>
        <c:crosses val="autoZero"/>
        <c:auto val="1"/>
        <c:lblAlgn val="ctr"/>
        <c:lblOffset val="100"/>
        <c:noMultiLvlLbl val="0"/>
      </c:catAx>
      <c:valAx>
        <c:axId val="2432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744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Sheet4!$C$7</c:f>
              <c:strCache>
                <c:ptCount val="1"/>
                <c:pt idx="0">
                  <c:v>2017 ОН</c:v>
                </c:pt>
              </c:strCache>
            </c:strRef>
          </c:tx>
          <c:invertIfNegative val="0"/>
          <c:cat>
            <c:strRef>
              <c:f>Sheet4!$B$8:$B$12</c:f>
              <c:strCache>
                <c:ptCount val="5"/>
                <c:pt idx="0">
                  <c:v>АДУУ</c:v>
                </c:pt>
                <c:pt idx="1">
                  <c:v>ҮХЭР</c:v>
                </c:pt>
                <c:pt idx="2">
                  <c:v>ТЭМЭЭ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Sheet4!$C$8:$C$12</c:f>
              <c:numCache>
                <c:formatCode>General</c:formatCode>
                <c:ptCount val="5"/>
                <c:pt idx="0">
                  <c:v>7425</c:v>
                </c:pt>
                <c:pt idx="1">
                  <c:v>2813</c:v>
                </c:pt>
                <c:pt idx="2">
                  <c:v>5102</c:v>
                </c:pt>
                <c:pt idx="3">
                  <c:v>65699</c:v>
                </c:pt>
                <c:pt idx="4">
                  <c:v>103240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A7-4B80-964B-1778D992984B}"/>
            </c:ext>
          </c:extLst>
        </c:ser>
        <c:ser>
          <c:idx val="1"/>
          <c:order val="1"/>
          <c:tx>
            <c:strRef>
              <c:f>Sheet4!$D$7</c:f>
              <c:strCache>
                <c:ptCount val="1"/>
                <c:pt idx="0">
                  <c:v>2018 ОН</c:v>
                </c:pt>
              </c:strCache>
            </c:strRef>
          </c:tx>
          <c:invertIfNegative val="0"/>
          <c:cat>
            <c:strRef>
              <c:f>Sheet4!$B$8:$B$12</c:f>
              <c:strCache>
                <c:ptCount val="5"/>
                <c:pt idx="0">
                  <c:v>АДУУ</c:v>
                </c:pt>
                <c:pt idx="1">
                  <c:v>ҮХЭР</c:v>
                </c:pt>
                <c:pt idx="2">
                  <c:v>ТЭМЭЭ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Sheet4!$D$8:$D$12</c:f>
              <c:numCache>
                <c:formatCode>General</c:formatCode>
                <c:ptCount val="5"/>
                <c:pt idx="0">
                  <c:v>8344</c:v>
                </c:pt>
                <c:pt idx="1">
                  <c:v>2857</c:v>
                </c:pt>
                <c:pt idx="2">
                  <c:v>5738</c:v>
                </c:pt>
                <c:pt idx="3">
                  <c:v>75772</c:v>
                </c:pt>
                <c:pt idx="4">
                  <c:v>114677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A7-4B80-964B-1778D9929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58976"/>
        <c:axId val="79846784"/>
      </c:barChart>
      <c:catAx>
        <c:axId val="2415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9846784"/>
        <c:crosses val="autoZero"/>
        <c:auto val="1"/>
        <c:lblAlgn val="ctr"/>
        <c:lblOffset val="100"/>
        <c:noMultiLvlLbl val="0"/>
      </c:catAx>
      <c:valAx>
        <c:axId val="79846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158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Sheet3!$A$7</c:f>
              <c:strCache>
                <c:ptCount val="1"/>
                <c:pt idx="0">
                  <c:v>Толь</c:v>
                </c:pt>
              </c:strCache>
            </c:strRef>
          </c:tx>
          <c:invertIfNegative val="0"/>
          <c:cat>
            <c:strRef>
              <c:f>Sheet3!$B$6:$F$6</c:f>
              <c:strCache>
                <c:ptCount val="5"/>
                <c:pt idx="0">
                  <c:v>Тэмээ</c:v>
                </c:pt>
                <c:pt idx="1">
                  <c:v>Адуу</c:v>
                </c:pt>
                <c:pt idx="2">
                  <c:v>Үхэр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Sheet3!$B$7:$F$7</c:f>
              <c:numCache>
                <c:formatCode>General</c:formatCode>
                <c:ptCount val="5"/>
                <c:pt idx="0">
                  <c:v>2614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F7-48C7-859D-C53451162921}"/>
            </c:ext>
          </c:extLst>
        </c:ser>
        <c:ser>
          <c:idx val="1"/>
          <c:order val="1"/>
          <c:tx>
            <c:strRef>
              <c:f>Sheet3!$A$8</c:f>
              <c:strCache>
                <c:ptCount val="1"/>
                <c:pt idx="0">
                  <c:v>Таргат</c:v>
                </c:pt>
              </c:strCache>
            </c:strRef>
          </c:tx>
          <c:invertIfNegative val="0"/>
          <c:cat>
            <c:strRef>
              <c:f>Sheet3!$B$6:$F$6</c:f>
              <c:strCache>
                <c:ptCount val="5"/>
                <c:pt idx="0">
                  <c:v>Тэмээ</c:v>
                </c:pt>
                <c:pt idx="1">
                  <c:v>Адуу</c:v>
                </c:pt>
                <c:pt idx="2">
                  <c:v>Үхэр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Sheet3!$B$8:$F$8</c:f>
              <c:numCache>
                <c:formatCode>General</c:formatCode>
                <c:ptCount val="5"/>
                <c:pt idx="4">
                  <c:v>30291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F7-48C7-859D-C53451162921}"/>
            </c:ext>
          </c:extLst>
        </c:ser>
        <c:ser>
          <c:idx val="2"/>
          <c:order val="2"/>
          <c:tx>
            <c:strRef>
              <c:f>Sheet3!$A$9</c:f>
              <c:strCache>
                <c:ptCount val="1"/>
                <c:pt idx="0">
                  <c:v>Шавагтай</c:v>
                </c:pt>
              </c:strCache>
            </c:strRef>
          </c:tx>
          <c:invertIfNegative val="0"/>
          <c:cat>
            <c:strRef>
              <c:f>Sheet3!$B$6:$F$6</c:f>
              <c:strCache>
                <c:ptCount val="5"/>
                <c:pt idx="0">
                  <c:v>Тэмээ</c:v>
                </c:pt>
                <c:pt idx="1">
                  <c:v>Адуу</c:v>
                </c:pt>
                <c:pt idx="2">
                  <c:v>Үхэр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Sheet3!$B$9:$F$9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4F7-48C7-859D-C53451162921}"/>
            </c:ext>
          </c:extLst>
        </c:ser>
        <c:ser>
          <c:idx val="3"/>
          <c:order val="3"/>
          <c:tx>
            <c:strRef>
              <c:f>Sheet3!$A$10</c:f>
              <c:strCache>
                <c:ptCount val="1"/>
                <c:pt idx="0">
                  <c:v>Номгон</c:v>
                </c:pt>
              </c:strCache>
            </c:strRef>
          </c:tx>
          <c:invertIfNegative val="0"/>
          <c:cat>
            <c:strRef>
              <c:f>Sheet3!$B$6:$F$6</c:f>
              <c:strCache>
                <c:ptCount val="5"/>
                <c:pt idx="0">
                  <c:v>Тэмээ</c:v>
                </c:pt>
                <c:pt idx="1">
                  <c:v>Адуу</c:v>
                </c:pt>
                <c:pt idx="2">
                  <c:v>Үхэр</c:v>
                </c:pt>
                <c:pt idx="3">
                  <c:v>Хонь</c:v>
                </c:pt>
                <c:pt idx="4">
                  <c:v>Ямаа</c:v>
                </c:pt>
              </c:strCache>
            </c:strRef>
          </c:cat>
          <c:val>
            <c:numRef>
              <c:f>Sheet3!$B$10:$F$10</c:f>
              <c:numCache>
                <c:formatCode>General</c:formatCode>
                <c:ptCount val="5"/>
                <c:pt idx="1">
                  <c:v>2913</c:v>
                </c:pt>
                <c:pt idx="2">
                  <c:v>943</c:v>
                </c:pt>
                <c:pt idx="3">
                  <c:v>26997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F7-48C7-859D-C53451162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378752"/>
        <c:axId val="24126592"/>
      </c:barChart>
      <c:catAx>
        <c:axId val="24378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126592"/>
        <c:crosses val="autoZero"/>
        <c:auto val="1"/>
        <c:lblAlgn val="ctr"/>
        <c:lblOffset val="100"/>
        <c:noMultiLvlLbl val="0"/>
      </c:catAx>
      <c:valAx>
        <c:axId val="24126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378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Sheet1!$D$17</c:f>
              <c:strCache>
                <c:ptCount val="1"/>
                <c:pt idx="0">
                  <c:v>2017 ОН</c:v>
                </c:pt>
              </c:strCache>
            </c:strRef>
          </c:tx>
          <c:invertIfNegative val="0"/>
          <c:cat>
            <c:strRef>
              <c:f>Sheet1!$C$18:$C$21</c:f>
              <c:strCache>
                <c:ptCount val="4"/>
                <c:pt idx="0">
                  <c:v>НИЙТ ХҮН АМЫН ТОО</c:v>
                </c:pt>
                <c:pt idx="1">
                  <c:v>НИЙТ ӨРХИЙН ТОО</c:v>
                </c:pt>
                <c:pt idx="2">
                  <c:v>18 ХҮРТЭЛХ НАСНЫ</c:v>
                </c:pt>
                <c:pt idx="3">
                  <c:v>55+ ДЭЭШ НАСНЫ</c:v>
                </c:pt>
              </c:strCache>
            </c:strRef>
          </c:cat>
          <c:val>
            <c:numRef>
              <c:f>Sheet1!$D$18:$D$21</c:f>
              <c:numCache>
                <c:formatCode>General</c:formatCode>
                <c:ptCount val="4"/>
                <c:pt idx="0">
                  <c:v>2279</c:v>
                </c:pt>
                <c:pt idx="1">
                  <c:v>711</c:v>
                </c:pt>
                <c:pt idx="2">
                  <c:v>773</c:v>
                </c:pt>
                <c:pt idx="3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CF-4689-B42E-7F81D71C7A4C}"/>
            </c:ext>
          </c:extLst>
        </c:ser>
        <c:ser>
          <c:idx val="1"/>
          <c:order val="1"/>
          <c:tx>
            <c:strRef>
              <c:f>Sheet1!$E$17</c:f>
              <c:strCache>
                <c:ptCount val="1"/>
                <c:pt idx="0">
                  <c:v>2018 ОН</c:v>
                </c:pt>
              </c:strCache>
            </c:strRef>
          </c:tx>
          <c:invertIfNegative val="0"/>
          <c:cat>
            <c:strRef>
              <c:f>Sheet1!$C$18:$C$21</c:f>
              <c:strCache>
                <c:ptCount val="4"/>
                <c:pt idx="0">
                  <c:v>НИЙТ ХҮН АМЫН ТОО</c:v>
                </c:pt>
                <c:pt idx="1">
                  <c:v>НИЙТ ӨРХИЙН ТОО</c:v>
                </c:pt>
                <c:pt idx="2">
                  <c:v>18 ХҮРТЭЛХ НАСНЫ</c:v>
                </c:pt>
                <c:pt idx="3">
                  <c:v>55+ ДЭЭШ НАСНЫ</c:v>
                </c:pt>
              </c:strCache>
            </c:strRef>
          </c:cat>
          <c:val>
            <c:numRef>
              <c:f>Sheet1!$E$18:$E$21</c:f>
              <c:numCache>
                <c:formatCode>General</c:formatCode>
                <c:ptCount val="4"/>
                <c:pt idx="0">
                  <c:v>2308</c:v>
                </c:pt>
                <c:pt idx="1">
                  <c:v>718</c:v>
                </c:pt>
                <c:pt idx="2">
                  <c:v>820</c:v>
                </c:pt>
                <c:pt idx="3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CF-4689-B42E-7F81D71C7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99872"/>
        <c:axId val="20801408"/>
      </c:barChart>
      <c:catAx>
        <c:axId val="2079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801408"/>
        <c:crosses val="autoZero"/>
        <c:auto val="1"/>
        <c:lblAlgn val="ctr"/>
        <c:lblOffset val="100"/>
        <c:noMultiLvlLbl val="0"/>
      </c:catAx>
      <c:valAx>
        <c:axId val="2080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99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D86234-5A6A-43A6-A633-E613A9834CD7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FE7DD8-947F-4F89-B27E-70C2CE29EA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3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4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889630" cy="838200"/>
          </a:xfrm>
        </p:spPr>
        <p:txBody>
          <a:bodyPr>
            <a:noAutofit/>
          </a:bodyPr>
          <a:lstStyle/>
          <a:p>
            <a:pPr algn="ctr"/>
            <a:r>
              <a:rPr lang="mn-MN" sz="2000" b="1" u="sng" dirty="0" smtClean="0">
                <a:solidFill>
                  <a:schemeClr val="tx1"/>
                </a:solidFill>
              </a:rPr>
              <a:t>ДЭЛГЭРХАНГАЙ СУМЫН 201</a:t>
            </a:r>
            <a:r>
              <a:rPr lang="en-US" sz="2000" b="1" u="sng" dirty="0" smtClean="0">
                <a:solidFill>
                  <a:schemeClr val="tx1"/>
                </a:solidFill>
              </a:rPr>
              <a:t>8</a:t>
            </a:r>
            <a:r>
              <a:rPr lang="mn-MN" sz="2000" b="1" u="sng" dirty="0" smtClean="0">
                <a:solidFill>
                  <a:schemeClr val="tx1"/>
                </a:solidFill>
              </a:rPr>
              <a:t> ОНЫ ЖИЛИЙН ЭЦСИЙН МАЛЫН ТОО ТОЛГОЙН ТАНИЛЦУУЛГА</a:t>
            </a:r>
            <a:endParaRPr lang="en-US" sz="2000" b="1" u="sng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914400"/>
            <a:ext cx="8458200" cy="1371600"/>
          </a:xfrm>
          <a:prstGeom prst="rect">
            <a:avLst/>
          </a:prstGeom>
        </p:spPr>
        <p:txBody>
          <a:bodyPr vert="horz"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mn-MN" sz="2800" dirty="0" smtClean="0">
                <a:solidFill>
                  <a:schemeClr val="tx1"/>
                </a:solidFill>
              </a:rPr>
              <a:t>Тэмээ – </a:t>
            </a:r>
            <a:r>
              <a:rPr lang="en-US" sz="2800" dirty="0" smtClean="0">
                <a:solidFill>
                  <a:schemeClr val="tx1"/>
                </a:solidFill>
              </a:rPr>
              <a:t>5738    </a:t>
            </a:r>
            <a:r>
              <a:rPr lang="mn-MN" sz="2800" dirty="0" smtClean="0">
                <a:solidFill>
                  <a:schemeClr val="tx1"/>
                </a:solidFill>
              </a:rPr>
              <a:t>Адуу – </a:t>
            </a:r>
            <a:r>
              <a:rPr lang="en-US" sz="2800" dirty="0" smtClean="0">
                <a:solidFill>
                  <a:schemeClr val="tx1"/>
                </a:solidFill>
              </a:rPr>
              <a:t>8344    </a:t>
            </a:r>
            <a:r>
              <a:rPr lang="mn-MN" sz="2800" dirty="0" smtClean="0">
                <a:solidFill>
                  <a:schemeClr val="tx1"/>
                </a:solidFill>
              </a:rPr>
              <a:t>Үхэр – 2</a:t>
            </a:r>
            <a:r>
              <a:rPr lang="en-US" sz="2800" dirty="0" smtClean="0">
                <a:solidFill>
                  <a:schemeClr val="tx1"/>
                </a:solidFill>
              </a:rPr>
              <a:t>857</a:t>
            </a:r>
            <a:r>
              <a:rPr lang="mn-MN" sz="2800" dirty="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mn-MN" sz="2800" dirty="0" smtClean="0">
                <a:solidFill>
                  <a:schemeClr val="tx1"/>
                </a:solidFill>
              </a:rPr>
              <a:t>хонь – </a:t>
            </a:r>
            <a:r>
              <a:rPr lang="en-US" sz="2800" dirty="0" smtClean="0">
                <a:solidFill>
                  <a:schemeClr val="tx1"/>
                </a:solidFill>
              </a:rPr>
              <a:t>75772    </a:t>
            </a:r>
            <a:r>
              <a:rPr lang="mn-MN" sz="2800" dirty="0" smtClean="0">
                <a:solidFill>
                  <a:schemeClr val="tx1"/>
                </a:solidFill>
              </a:rPr>
              <a:t>ямаа – </a:t>
            </a:r>
            <a:r>
              <a:rPr lang="en-US" sz="2800" dirty="0" smtClean="0">
                <a:solidFill>
                  <a:schemeClr val="tx1"/>
                </a:solidFill>
              </a:rPr>
              <a:t>114677</a:t>
            </a:r>
            <a:endParaRPr lang="mn-MN" sz="2800" dirty="0" smtClean="0">
              <a:solidFill>
                <a:schemeClr val="tx1"/>
              </a:solidFill>
            </a:endParaRPr>
          </a:p>
          <a:p>
            <a:r>
              <a:rPr lang="mn-MN" sz="2800" dirty="0" smtClean="0">
                <a:solidFill>
                  <a:schemeClr val="tx1"/>
                </a:solidFill>
              </a:rPr>
              <a:t>НИЙТ малын тоо </a:t>
            </a:r>
            <a:r>
              <a:rPr lang="en-US" sz="2800" dirty="0" smtClean="0">
                <a:solidFill>
                  <a:schemeClr val="tx1"/>
                </a:solidFill>
              </a:rPr>
              <a:t> -  207388</a:t>
            </a:r>
            <a:r>
              <a:rPr lang="mn-MN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256554"/>
              </p:ext>
            </p:extLst>
          </p:nvPr>
        </p:nvGraphicFramePr>
        <p:xfrm>
          <a:off x="533400" y="2514600"/>
          <a:ext cx="8077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32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6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2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58213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mn-MN" sz="3600" b="1" dirty="0" smtClean="0">
              <a:latin typeface="Arial Mon" pitchFamily="34" charset="0"/>
              <a:cs typeface="Arial Mon" pitchFamily="34" charset="0"/>
            </a:endParaRPr>
          </a:p>
          <a:p>
            <a:endParaRPr lang="mn-MN" sz="3600" b="1" dirty="0">
              <a:latin typeface="Arial Mon" pitchFamily="34" charset="0"/>
              <a:cs typeface="Arial Mon" pitchFamily="34" charset="0"/>
            </a:endParaRPr>
          </a:p>
          <a:p>
            <a:endParaRPr lang="mn-MN" sz="3600" b="1" dirty="0" smtClean="0">
              <a:latin typeface="Arial Mon" pitchFamily="34" charset="0"/>
              <a:cs typeface="Arial Mon" pitchFamily="34" charset="0"/>
            </a:endParaRPr>
          </a:p>
          <a:p>
            <a:endParaRPr lang="mn-MN" sz="3600" b="1" dirty="0">
              <a:latin typeface="Arial Mon" pitchFamily="34" charset="0"/>
              <a:cs typeface="Arial Mon" pitchFamily="34" charset="0"/>
            </a:endParaRPr>
          </a:p>
          <a:p>
            <a:r>
              <a:rPr lang="mn-MN" sz="4800" b="1" dirty="0" smtClean="0">
                <a:latin typeface="Arial Mon" pitchFamily="34" charset="0"/>
                <a:cs typeface="Arial Mon" pitchFamily="34" charset="0"/>
              </a:rPr>
              <a:t>АНХААРАЛ ТАВЬСАНД БАЯРЛАЛАА</a:t>
            </a:r>
          </a:p>
        </p:txBody>
      </p:sp>
    </p:spTree>
    <p:extLst>
      <p:ext uri="{BB962C8B-B14F-4D97-AF65-F5344CB8AC3E}">
        <p14:creationId xmlns:p14="http://schemas.microsoft.com/office/powerpoint/2010/main" val="22158434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52400"/>
            <a:ext cx="7889630" cy="533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sz="2000" b="1" dirty="0" smtClean="0"/>
              <a:t>201</a:t>
            </a:r>
            <a:r>
              <a:rPr lang="en-US" sz="2000" b="1" dirty="0"/>
              <a:t>7</a:t>
            </a:r>
            <a:r>
              <a:rPr lang="mn-MN" sz="2000" b="1" dirty="0" smtClean="0"/>
              <a:t> оны мөн үеийнхтэй харьцуулхад</a:t>
            </a:r>
            <a:endParaRPr lang="en-US" sz="20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13509"/>
            <a:ext cx="86106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609813"/>
              </p:ext>
            </p:extLst>
          </p:nvPr>
        </p:nvGraphicFramePr>
        <p:xfrm>
          <a:off x="228600" y="3048000"/>
          <a:ext cx="8610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3247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2018 </a:t>
            </a:r>
            <a:r>
              <a:rPr lang="mn-MN" dirty="0" smtClean="0"/>
              <a:t>ОНЫ МАЛЫН ТОО ТОЛГОЙН ӨСӨЛТ /БАГААР/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551649"/>
              </p:ext>
            </p:extLst>
          </p:nvPr>
        </p:nvGraphicFramePr>
        <p:xfrm>
          <a:off x="304800" y="1447800"/>
          <a:ext cx="8534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Worksheet" r:id="rId3" imgW="7010364" imgH="1438206" progId="Excel.Sheet.12">
                  <p:embed/>
                </p:oleObj>
              </mc:Choice>
              <mc:Fallback>
                <p:oleObj name="Worksheet" r:id="rId3" imgW="7010364" imgH="143820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447800"/>
                        <a:ext cx="85344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427929"/>
              </p:ext>
            </p:extLst>
          </p:nvPr>
        </p:nvGraphicFramePr>
        <p:xfrm>
          <a:off x="304800" y="3352800"/>
          <a:ext cx="8534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334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52400"/>
            <a:ext cx="7889630" cy="838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sz="2000" b="1" dirty="0" smtClean="0"/>
              <a:t>201</a:t>
            </a:r>
            <a:r>
              <a:rPr lang="en-US" sz="2000" b="1" dirty="0" smtClean="0"/>
              <a:t>8</a:t>
            </a:r>
            <a:r>
              <a:rPr lang="mn-MN" sz="2000" b="1" dirty="0" smtClean="0"/>
              <a:t> ОНД ХАМГИЙН ОЛОН МАЛ ТООЛУУЛСАН БАГ </a:t>
            </a:r>
          </a:p>
          <a:p>
            <a:r>
              <a:rPr lang="mn-MN" sz="2000" b="1" u="sng" dirty="0" smtClean="0"/>
              <a:t>/5 ТӨРЛӨӨР/</a:t>
            </a:r>
            <a:endParaRPr lang="en-US" sz="2000" b="1" u="sng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952494"/>
              </p:ext>
            </p:extLst>
          </p:nvPr>
        </p:nvGraphicFramePr>
        <p:xfrm>
          <a:off x="304800" y="1066801"/>
          <a:ext cx="86106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Worksheet" r:id="rId3" imgW="6096075" imgH="1009552" progId="Excel.Sheet.12">
                  <p:embed/>
                </p:oleObj>
              </mc:Choice>
              <mc:Fallback>
                <p:oleObj name="Worksheet" r:id="rId3" imgW="6096075" imgH="10095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066801"/>
                        <a:ext cx="8610600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155542"/>
              </p:ext>
            </p:extLst>
          </p:nvPr>
        </p:nvGraphicFramePr>
        <p:xfrm>
          <a:off x="304800" y="3276600"/>
          <a:ext cx="8610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578194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458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7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ctr"/>
            <a:r>
              <a:rPr lang="mn-MN" sz="2000" b="1" dirty="0" smtClean="0">
                <a:latin typeface="Arial Mon" pitchFamily="34" charset="0"/>
                <a:cs typeface="Arial Mon" pitchFamily="34" charset="0"/>
              </a:rPr>
              <a:t>201</a:t>
            </a:r>
            <a:r>
              <a:rPr lang="en-US" sz="2000" b="1" dirty="0">
                <a:latin typeface="Arial Mon" pitchFamily="34" charset="0"/>
                <a:cs typeface="Arial Mon" pitchFamily="34" charset="0"/>
              </a:rPr>
              <a:t>8</a:t>
            </a:r>
            <a:r>
              <a:rPr lang="mn-MN" sz="2000" b="1" dirty="0" smtClean="0">
                <a:latin typeface="Arial Mon" pitchFamily="34" charset="0"/>
                <a:cs typeface="Arial Mon" pitchFamily="34" charset="0"/>
              </a:rPr>
              <a:t> ОНД МЯНГАТ МАЛЧИДЫН ТОО </a:t>
            </a:r>
            <a:r>
              <a:rPr lang="en-US" sz="2000" b="1" dirty="0">
                <a:latin typeface="Arial Mon" pitchFamily="34" charset="0"/>
                <a:cs typeface="Arial Mon" pitchFamily="34" charset="0"/>
              </a:rPr>
              <a:t>8</a:t>
            </a:r>
            <a:r>
              <a:rPr lang="mn-MN" sz="2000" b="1" dirty="0" smtClean="0">
                <a:latin typeface="Arial Mon" pitchFamily="34" charset="0"/>
                <a:cs typeface="Arial Mon" pitchFamily="34" charset="0"/>
              </a:rPr>
              <a:t>-ААР НЭМЭГДЭЖ ДЭЛГЭРХАНГАЙ СУМ 2</a:t>
            </a:r>
            <a:r>
              <a:rPr lang="en-US" sz="2000" b="1" dirty="0" smtClean="0">
                <a:latin typeface="Arial Mon" pitchFamily="34" charset="0"/>
                <a:cs typeface="Arial Mon" pitchFamily="34" charset="0"/>
              </a:rPr>
              <a:t>9</a:t>
            </a:r>
            <a:r>
              <a:rPr lang="mn-MN" sz="2000" b="1" dirty="0" smtClean="0">
                <a:latin typeface="Arial Mon" pitchFamily="34" charset="0"/>
                <a:cs typeface="Arial Mon" pitchFamily="34" charset="0"/>
              </a:rPr>
              <a:t> МЯНГАТ МАЛЧИНТАЙ БОЛЛОО</a:t>
            </a:r>
            <a:endParaRPr lang="en-US" sz="2000" b="1" dirty="0">
              <a:latin typeface="Arial Mon" pitchFamily="34" charset="0"/>
              <a:cs typeface="Arial Mon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610600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97739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6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0207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sz="2800" b="1" dirty="0" smtClean="0">
                <a:latin typeface="Arial Mon" pitchFamily="34" charset="0"/>
                <a:cs typeface="Arial Mon" pitchFamily="34" charset="0"/>
              </a:rPr>
              <a:t>201</a:t>
            </a:r>
            <a:r>
              <a:rPr lang="en-US" sz="2800" b="1" dirty="0" smtClean="0">
                <a:latin typeface="Arial Mon" pitchFamily="34" charset="0"/>
                <a:cs typeface="Arial Mon" pitchFamily="34" charset="0"/>
              </a:rPr>
              <a:t>8</a:t>
            </a:r>
            <a:r>
              <a:rPr lang="mn-MN" sz="2800" b="1" dirty="0" smtClean="0">
                <a:latin typeface="Arial Mon" pitchFamily="34" charset="0"/>
                <a:cs typeface="Arial Mon" pitchFamily="34" charset="0"/>
              </a:rPr>
              <a:t> ОНД ДЭЛГЭРХАНГАЙ СУМЫН ХАМГИЙН ОЛОН МАЛ ТООЛУУЛСАН 5 МАЛЧИН</a:t>
            </a:r>
            <a:endParaRPr lang="en-US" sz="2800" b="1" dirty="0">
              <a:latin typeface="Arial Mon" pitchFamily="34" charset="0"/>
              <a:cs typeface="Arial Mon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199"/>
            <a:ext cx="8686800" cy="472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9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5541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n-MN" sz="3600" b="1" dirty="0" smtClean="0">
                <a:solidFill>
                  <a:prstClr val="black"/>
                </a:solidFill>
                <a:latin typeface="Arial Mon" pitchFamily="34" charset="0"/>
                <a:cs typeface="Arial Mon" pitchFamily="34" charset="0"/>
              </a:rPr>
              <a:t>ДЭЛГЭРХАНГАЙ СУМЫН 201</a:t>
            </a:r>
            <a:r>
              <a:rPr lang="en-US" sz="3600" b="1" dirty="0">
                <a:solidFill>
                  <a:prstClr val="black"/>
                </a:solidFill>
                <a:latin typeface="Arial Mon" pitchFamily="34" charset="0"/>
                <a:cs typeface="Arial Mon" pitchFamily="34" charset="0"/>
              </a:rPr>
              <a:t>8</a:t>
            </a:r>
            <a:r>
              <a:rPr lang="mn-MN" sz="3600" b="1" dirty="0" smtClean="0">
                <a:solidFill>
                  <a:prstClr val="black"/>
                </a:solidFill>
                <a:latin typeface="Arial Mon" pitchFamily="34" charset="0"/>
                <a:cs typeface="Arial Mon" pitchFamily="34" charset="0"/>
              </a:rPr>
              <a:t> ОНЫ ХҮН АМ ӨРХИЙН ТОО </a:t>
            </a:r>
          </a:p>
          <a:p>
            <a:r>
              <a:rPr lang="mn-MN" sz="2400" b="1" dirty="0" smtClean="0">
                <a:solidFill>
                  <a:prstClr val="black"/>
                </a:solidFill>
                <a:latin typeface="Arial Mon" pitchFamily="34" charset="0"/>
                <a:cs typeface="Arial Mon" pitchFamily="34" charset="0"/>
              </a:rPr>
              <a:t>/өмнөх онтой харьцуулвал/</a:t>
            </a:r>
            <a:endParaRPr lang="en-US" sz="2400" b="1" dirty="0">
              <a:solidFill>
                <a:prstClr val="black"/>
              </a:solidFill>
              <a:latin typeface="Arial Mon" pitchFamily="34" charset="0"/>
              <a:cs typeface="Arial Mon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610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132951"/>
              </p:ext>
            </p:extLst>
          </p:nvPr>
        </p:nvGraphicFramePr>
        <p:xfrm>
          <a:off x="304800" y="3810000"/>
          <a:ext cx="861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49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771</TotalTime>
  <Words>103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Mon</vt:lpstr>
      <vt:lpstr>Franklin Gothic Book</vt:lpstr>
      <vt:lpstr>Franklin Gothic Medium</vt:lpstr>
      <vt:lpstr>Wingdings 2</vt:lpstr>
      <vt:lpstr>Trek</vt:lpstr>
      <vt:lpstr>Worksheet</vt:lpstr>
      <vt:lpstr>ДЭЛГЭРХАНГАЙ СУМЫН 2018 ОНЫ ЖИЛИЙН ЭЦСИЙН МАЛЫН ТОО ТОЛГОЙН ТАНИЛЦУУЛГА</vt:lpstr>
      <vt:lpstr>PowerPoint Presentation</vt:lpstr>
      <vt:lpstr>2018 ОНЫ МАЛЫН ТОО ТОЛГОЙН ӨСӨЛТ /БАГААР/</vt:lpstr>
      <vt:lpstr>PowerPoint Presentation</vt:lpstr>
      <vt:lpstr>PowerPoint Presentation</vt:lpstr>
      <vt:lpstr>2018 ОНД МЯНГАТ МАЛЧИДЫН ТОО 8-ААР НЭМЭГДЭЖ ДЭЛГЭРХАНГАЙ СУМ 29 МЯНГАТ МАЛЧИНТАЙ БОЛЛОО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Дэлгэрхангай сумын 2016 оны жилийн эцсийн малын тоо толгойн танилцуулга</dc:title>
  <dc:creator>Delgerkhangai</dc:creator>
  <cp:lastModifiedBy>Dawal Munkh</cp:lastModifiedBy>
  <cp:revision>88</cp:revision>
  <cp:lastPrinted>2016-12-28T07:52:44Z</cp:lastPrinted>
  <dcterms:created xsi:type="dcterms:W3CDTF">2016-12-21T15:26:43Z</dcterms:created>
  <dcterms:modified xsi:type="dcterms:W3CDTF">2019-01-11T04:26:59Z</dcterms:modified>
</cp:coreProperties>
</file>