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6"/>
  </p:notesMasterIdLst>
  <p:handoutMasterIdLst>
    <p:handoutMasterId r:id="rId47"/>
  </p:handoutMasterIdLst>
  <p:sldIdLst>
    <p:sldId id="796" r:id="rId2"/>
    <p:sldId id="838" r:id="rId3"/>
    <p:sldId id="905" r:id="rId4"/>
    <p:sldId id="906" r:id="rId5"/>
    <p:sldId id="877" r:id="rId6"/>
    <p:sldId id="907" r:id="rId7"/>
    <p:sldId id="897" r:id="rId8"/>
    <p:sldId id="878" r:id="rId9"/>
    <p:sldId id="598" r:id="rId10"/>
    <p:sldId id="880" r:id="rId11"/>
    <p:sldId id="881" r:id="rId12"/>
    <p:sldId id="883" r:id="rId13"/>
    <p:sldId id="886" r:id="rId14"/>
    <p:sldId id="887" r:id="rId15"/>
    <p:sldId id="889" r:id="rId16"/>
    <p:sldId id="933" r:id="rId17"/>
    <p:sldId id="892" r:id="rId18"/>
    <p:sldId id="903" r:id="rId19"/>
    <p:sldId id="896" r:id="rId20"/>
    <p:sldId id="894" r:id="rId21"/>
    <p:sldId id="895" r:id="rId22"/>
    <p:sldId id="899" r:id="rId23"/>
    <p:sldId id="901" r:id="rId24"/>
    <p:sldId id="902" r:id="rId25"/>
    <p:sldId id="934" r:id="rId26"/>
    <p:sldId id="909" r:id="rId27"/>
    <p:sldId id="910" r:id="rId28"/>
    <p:sldId id="911" r:id="rId29"/>
    <p:sldId id="912" r:id="rId30"/>
    <p:sldId id="913" r:id="rId31"/>
    <p:sldId id="916" r:id="rId32"/>
    <p:sldId id="917" r:id="rId33"/>
    <p:sldId id="937" r:id="rId34"/>
    <p:sldId id="935" r:id="rId35"/>
    <p:sldId id="936" r:id="rId36"/>
    <p:sldId id="919" r:id="rId37"/>
    <p:sldId id="920" r:id="rId38"/>
    <p:sldId id="921" r:id="rId39"/>
    <p:sldId id="923" r:id="rId40"/>
    <p:sldId id="929" r:id="rId41"/>
    <p:sldId id="928" r:id="rId42"/>
    <p:sldId id="924" r:id="rId43"/>
    <p:sldId id="926" r:id="rId44"/>
    <p:sldId id="931" r:id="rId45"/>
  </p:sldIdLst>
  <p:sldSz cx="10287000" cy="6858000" type="35mm"/>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5" autoAdjust="0"/>
    <p:restoredTop sz="91904" autoAdjust="0"/>
  </p:normalViewPr>
  <p:slideViewPr>
    <p:cSldViewPr>
      <p:cViewPr>
        <p:scale>
          <a:sx n="70" d="100"/>
          <a:sy n="70" d="100"/>
        </p:scale>
        <p:origin x="78" y="804"/>
      </p:cViewPr>
      <p:guideLst>
        <p:guide orient="horz" pos="2160"/>
        <p:guide pos="3240"/>
      </p:guideLst>
    </p:cSldViewPr>
  </p:slideViewPr>
  <p:outlineViewPr>
    <p:cViewPr>
      <p:scale>
        <a:sx n="33" d="100"/>
        <a:sy n="33" d="100"/>
      </p:scale>
      <p:origin x="0" y="3594"/>
    </p:cViewPr>
  </p:outlineViewPr>
  <p:notesTextViewPr>
    <p:cViewPr>
      <p:scale>
        <a:sx n="1" d="1"/>
        <a:sy n="1" d="1"/>
      </p:scale>
      <p:origin x="0" y="0"/>
    </p:cViewPr>
  </p:notesTextViewPr>
  <p:sorterViewPr>
    <p:cViewPr>
      <p:scale>
        <a:sx n="200" d="100"/>
        <a:sy n="200" d="100"/>
      </p:scale>
      <p:origin x="0" y="3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r>
              <a:rPr lang="mn-MN">
                <a:latin typeface="Arial" panose="020B0604020202020204" pitchFamily="34" charset="0"/>
                <a:cs typeface="Arial" panose="020B0604020202020204" pitchFamily="34" charset="0"/>
              </a:rPr>
              <a:t>Хүн амын тоо /насны бүлгээр/</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Хүн ам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c:v>
                </c:pt>
              </c:strCache>
            </c:strRef>
          </c:cat>
          <c:val>
            <c:numRef>
              <c:f>Sheet1!$B$2:$B$16</c:f>
              <c:numCache>
                <c:formatCode>General</c:formatCode>
                <c:ptCount val="15"/>
                <c:pt idx="0">
                  <c:v>138</c:v>
                </c:pt>
                <c:pt idx="1">
                  <c:v>116</c:v>
                </c:pt>
                <c:pt idx="2">
                  <c:v>122</c:v>
                </c:pt>
                <c:pt idx="3">
                  <c:v>120</c:v>
                </c:pt>
                <c:pt idx="4">
                  <c:v>123</c:v>
                </c:pt>
                <c:pt idx="5">
                  <c:v>105</c:v>
                </c:pt>
                <c:pt idx="6">
                  <c:v>116</c:v>
                </c:pt>
                <c:pt idx="7">
                  <c:v>87</c:v>
                </c:pt>
                <c:pt idx="8">
                  <c:v>117</c:v>
                </c:pt>
                <c:pt idx="9">
                  <c:v>103</c:v>
                </c:pt>
                <c:pt idx="10">
                  <c:v>93</c:v>
                </c:pt>
                <c:pt idx="11">
                  <c:v>74</c:v>
                </c:pt>
                <c:pt idx="12">
                  <c:v>54</c:v>
                </c:pt>
                <c:pt idx="13">
                  <c:v>25</c:v>
                </c:pt>
                <c:pt idx="14">
                  <c:v>49</c:v>
                </c:pt>
              </c:numCache>
            </c:numRef>
          </c:val>
          <c:extLst>
            <c:ext xmlns:c16="http://schemas.microsoft.com/office/drawing/2014/chart" uri="{C3380CC4-5D6E-409C-BE32-E72D297353CC}">
              <c16:uniqueId val="{00000000-1578-421B-9B51-82860A6DC288}"/>
            </c:ext>
          </c:extLst>
        </c:ser>
        <c:dLbls>
          <c:showLegendKey val="0"/>
          <c:showVal val="1"/>
          <c:showCatName val="0"/>
          <c:showSerName val="0"/>
          <c:showPercent val="0"/>
          <c:showBubbleSize val="0"/>
        </c:dLbls>
        <c:gapWidth val="267"/>
        <c:overlap val="-43"/>
        <c:axId val="441184896"/>
        <c:axId val="441187848"/>
      </c:barChart>
      <c:catAx>
        <c:axId val="441184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41187848"/>
        <c:crosses val="autoZero"/>
        <c:auto val="1"/>
        <c:lblAlgn val="ctr"/>
        <c:lblOffset val="100"/>
        <c:noMultiLvlLbl val="0"/>
      </c:catAx>
      <c:valAx>
        <c:axId val="44118784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41184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71583239595049E-2"/>
          <c:y val="5.5850586447453054E-2"/>
          <c:w val="0.90208555961754777"/>
          <c:h val="0.76024724491294948"/>
        </c:manualLayout>
      </c:layout>
      <c:barChart>
        <c:barDir val="col"/>
        <c:grouping val="clustered"/>
        <c:varyColors val="0"/>
        <c:ser>
          <c:idx val="0"/>
          <c:order val="0"/>
          <c:tx>
            <c:strRef>
              <c:f>Sheet1!$B$1</c:f>
              <c:strCache>
                <c:ptCount val="1"/>
                <c:pt idx="0">
                  <c:v>Цог баг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137</c:v>
                </c:pt>
                <c:pt idx="1">
                  <c:v>144</c:v>
                </c:pt>
                <c:pt idx="2">
                  <c:v>149</c:v>
                </c:pt>
                <c:pt idx="3">
                  <c:v>153</c:v>
                </c:pt>
                <c:pt idx="4">
                  <c:v>168</c:v>
                </c:pt>
                <c:pt idx="5">
                  <c:v>165</c:v>
                </c:pt>
                <c:pt idx="6">
                  <c:v>139</c:v>
                </c:pt>
                <c:pt idx="7">
                  <c:v>141</c:v>
                </c:pt>
                <c:pt idx="8">
                  <c:v>162</c:v>
                </c:pt>
              </c:numCache>
            </c:numRef>
          </c:val>
          <c:extLst>
            <c:ext xmlns:c16="http://schemas.microsoft.com/office/drawing/2014/chart" uri="{C3380CC4-5D6E-409C-BE32-E72D297353CC}">
              <c16:uniqueId val="{00000000-027F-424A-9100-0DE4AEEDCEB6}"/>
            </c:ext>
          </c:extLst>
        </c:ser>
        <c:ser>
          <c:idx val="1"/>
          <c:order val="1"/>
          <c:tx>
            <c:strRef>
              <c:f>Sheet1!$C$1</c:f>
              <c:strCache>
                <c:ptCount val="1"/>
                <c:pt idx="0">
                  <c:v>Талын нар баг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144</c:v>
                </c:pt>
                <c:pt idx="1">
                  <c:v>151</c:v>
                </c:pt>
                <c:pt idx="2">
                  <c:v>145</c:v>
                </c:pt>
                <c:pt idx="3">
                  <c:v>150</c:v>
                </c:pt>
                <c:pt idx="4">
                  <c:v>162</c:v>
                </c:pt>
                <c:pt idx="5">
                  <c:v>174</c:v>
                </c:pt>
                <c:pt idx="6">
                  <c:v>155</c:v>
                </c:pt>
                <c:pt idx="7">
                  <c:v>161</c:v>
                </c:pt>
                <c:pt idx="8">
                  <c:v>172</c:v>
                </c:pt>
              </c:numCache>
            </c:numRef>
          </c:val>
          <c:extLst>
            <c:ext xmlns:c16="http://schemas.microsoft.com/office/drawing/2014/chart" uri="{C3380CC4-5D6E-409C-BE32-E72D297353CC}">
              <c16:uniqueId val="{00000001-027F-424A-9100-0DE4AEEDCEB6}"/>
            </c:ext>
          </c:extLst>
        </c:ser>
        <c:ser>
          <c:idx val="2"/>
          <c:order val="2"/>
          <c:tx>
            <c:strRef>
              <c:f>Sheet1!$D$1</c:f>
              <c:strCache>
                <c:ptCount val="1"/>
                <c:pt idx="0">
                  <c:v>Бөхт баг</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6">
                  <c:v>52</c:v>
                </c:pt>
                <c:pt idx="7">
                  <c:v>54</c:v>
                </c:pt>
                <c:pt idx="8">
                  <c:v>42</c:v>
                </c:pt>
              </c:numCache>
            </c:numRef>
          </c:val>
          <c:extLst>
            <c:ext xmlns:c16="http://schemas.microsoft.com/office/drawing/2014/chart" uri="{C3380CC4-5D6E-409C-BE32-E72D297353CC}">
              <c16:uniqueId val="{00000002-027F-424A-9100-0DE4AEEDCEB6}"/>
            </c:ext>
          </c:extLst>
        </c:ser>
        <c:dLbls>
          <c:dLblPos val="outEnd"/>
          <c:showLegendKey val="0"/>
          <c:showVal val="1"/>
          <c:showCatName val="0"/>
          <c:showSerName val="0"/>
          <c:showPercent val="0"/>
          <c:showBubbleSize val="0"/>
        </c:dLbls>
        <c:gapWidth val="219"/>
        <c:overlap val="-27"/>
        <c:axId val="379511224"/>
        <c:axId val="379514752"/>
      </c:barChart>
      <c:catAx>
        <c:axId val="3795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4752"/>
        <c:crosses val="autoZero"/>
        <c:auto val="1"/>
        <c:lblAlgn val="ctr"/>
        <c:lblOffset val="100"/>
        <c:noMultiLvlLbl val="0"/>
      </c:catAx>
      <c:valAx>
        <c:axId val="37951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69422572178476E-2"/>
          <c:y val="3.8071331133979411E-2"/>
          <c:w val="0.93773057742782151"/>
          <c:h val="0.79298013465617556"/>
        </c:manualLayout>
      </c:layout>
      <c:barChart>
        <c:barDir val="col"/>
        <c:grouping val="clustered"/>
        <c:varyColors val="0"/>
        <c:ser>
          <c:idx val="0"/>
          <c:order val="0"/>
          <c:tx>
            <c:strRef>
              <c:f>Sheet1!$B$1</c:f>
              <c:strCache>
                <c:ptCount val="1"/>
                <c:pt idx="0">
                  <c:v>Цог баг</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198</c:v>
                </c:pt>
                <c:pt idx="1">
                  <c:v>198</c:v>
                </c:pt>
                <c:pt idx="2">
                  <c:v>192</c:v>
                </c:pt>
                <c:pt idx="3">
                  <c:v>206</c:v>
                </c:pt>
                <c:pt idx="4">
                  <c:v>210</c:v>
                </c:pt>
                <c:pt idx="5">
                  <c:v>199</c:v>
                </c:pt>
                <c:pt idx="6">
                  <c:v>212</c:v>
                </c:pt>
                <c:pt idx="7">
                  <c:v>227</c:v>
                </c:pt>
                <c:pt idx="8">
                  <c:v>255</c:v>
                </c:pt>
              </c:numCache>
            </c:numRef>
          </c:val>
          <c:extLst>
            <c:ext xmlns:c16="http://schemas.microsoft.com/office/drawing/2014/chart" uri="{C3380CC4-5D6E-409C-BE32-E72D297353CC}">
              <c16:uniqueId val="{00000000-64B0-4F2B-91F9-CD45F4573A63}"/>
            </c:ext>
          </c:extLst>
        </c:ser>
        <c:ser>
          <c:idx val="1"/>
          <c:order val="1"/>
          <c:tx>
            <c:strRef>
              <c:f>Sheet1!$C$1</c:f>
              <c:strCache>
                <c:ptCount val="1"/>
                <c:pt idx="0">
                  <c:v>Талын нар баг</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198</c:v>
                </c:pt>
                <c:pt idx="1">
                  <c:v>188</c:v>
                </c:pt>
                <c:pt idx="2">
                  <c:v>195</c:v>
                </c:pt>
                <c:pt idx="3">
                  <c:v>198</c:v>
                </c:pt>
                <c:pt idx="4">
                  <c:v>210</c:v>
                </c:pt>
                <c:pt idx="5">
                  <c:v>215</c:v>
                </c:pt>
                <c:pt idx="6">
                  <c:v>222</c:v>
                </c:pt>
                <c:pt idx="7">
                  <c:v>195</c:v>
                </c:pt>
                <c:pt idx="8">
                  <c:v>207</c:v>
                </c:pt>
              </c:numCache>
            </c:numRef>
          </c:val>
          <c:extLst>
            <c:ext xmlns:c16="http://schemas.microsoft.com/office/drawing/2014/chart" uri="{C3380CC4-5D6E-409C-BE32-E72D297353CC}">
              <c16:uniqueId val="{00000001-64B0-4F2B-91F9-CD45F4573A63}"/>
            </c:ext>
          </c:extLst>
        </c:ser>
        <c:ser>
          <c:idx val="2"/>
          <c:order val="2"/>
          <c:tx>
            <c:strRef>
              <c:f>Sheet1!$D$1</c:f>
              <c:strCache>
                <c:ptCount val="1"/>
                <c:pt idx="0">
                  <c:v>Бөхт баг</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6">
                  <c:v>6</c:v>
                </c:pt>
                <c:pt idx="7">
                  <c:v>10</c:v>
                </c:pt>
                <c:pt idx="8">
                  <c:v>5</c:v>
                </c:pt>
              </c:numCache>
            </c:numRef>
          </c:val>
          <c:extLst>
            <c:ext xmlns:c16="http://schemas.microsoft.com/office/drawing/2014/chart" uri="{C3380CC4-5D6E-409C-BE32-E72D297353CC}">
              <c16:uniqueId val="{00000002-64B0-4F2B-91F9-CD45F4573A63}"/>
            </c:ext>
          </c:extLst>
        </c:ser>
        <c:dLbls>
          <c:dLblPos val="outEnd"/>
          <c:showLegendKey val="0"/>
          <c:showVal val="1"/>
          <c:showCatName val="0"/>
          <c:showSerName val="0"/>
          <c:showPercent val="0"/>
          <c:showBubbleSize val="0"/>
        </c:dLbls>
        <c:gapWidth val="80"/>
        <c:overlap val="25"/>
        <c:axId val="378509416"/>
        <c:axId val="453975056"/>
      </c:barChart>
      <c:catAx>
        <c:axId val="3785094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3975056"/>
        <c:crosses val="autoZero"/>
        <c:auto val="1"/>
        <c:lblAlgn val="ctr"/>
        <c:lblOffset val="100"/>
        <c:noMultiLvlLbl val="0"/>
      </c:catAx>
      <c:valAx>
        <c:axId val="45397505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8509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Sheet1!$A$2:$A$12</c:f>
              <c:numCache>
                <c:formatCode>General</c:formatCode>
                <c:ptCount val="11"/>
                <c:pt idx="0">
                  <c:v>1970</c:v>
                </c:pt>
                <c:pt idx="1">
                  <c:v>1975</c:v>
                </c:pt>
                <c:pt idx="2">
                  <c:v>1980</c:v>
                </c:pt>
                <c:pt idx="3">
                  <c:v>1985</c:v>
                </c:pt>
                <c:pt idx="4">
                  <c:v>1990</c:v>
                </c:pt>
                <c:pt idx="5">
                  <c:v>1995</c:v>
                </c:pt>
                <c:pt idx="6">
                  <c:v>2000</c:v>
                </c:pt>
                <c:pt idx="7">
                  <c:v>2005</c:v>
                </c:pt>
                <c:pt idx="8">
                  <c:v>2010</c:v>
                </c:pt>
                <c:pt idx="9">
                  <c:v>2015</c:v>
                </c:pt>
                <c:pt idx="10">
                  <c:v>2020</c:v>
                </c:pt>
              </c:numCache>
            </c:numRef>
          </c:cat>
          <c:val>
            <c:numRef>
              <c:f>Sheet1!$B$2:$B$12</c:f>
              <c:numCache>
                <c:formatCode>General</c:formatCode>
                <c:ptCount val="11"/>
                <c:pt idx="0">
                  <c:v>52.31</c:v>
                </c:pt>
                <c:pt idx="1">
                  <c:v>57.07</c:v>
                </c:pt>
                <c:pt idx="2">
                  <c:v>48.5</c:v>
                </c:pt>
                <c:pt idx="3">
                  <c:v>59.41</c:v>
                </c:pt>
                <c:pt idx="4">
                  <c:v>63.71</c:v>
                </c:pt>
                <c:pt idx="5">
                  <c:v>58.16</c:v>
                </c:pt>
                <c:pt idx="6">
                  <c:v>52.88</c:v>
                </c:pt>
                <c:pt idx="7">
                  <c:v>79.53</c:v>
                </c:pt>
                <c:pt idx="8">
                  <c:v>73.680000000000007</c:v>
                </c:pt>
                <c:pt idx="9">
                  <c:v>137.51</c:v>
                </c:pt>
                <c:pt idx="10">
                  <c:v>187.14</c:v>
                </c:pt>
              </c:numCache>
            </c:numRef>
          </c:val>
          <c:smooth val="0"/>
          <c:extLst>
            <c:ext xmlns:c16="http://schemas.microsoft.com/office/drawing/2014/chart" uri="{C3380CC4-5D6E-409C-BE32-E72D297353CC}">
              <c16:uniqueId val="{00000000-BCB8-4DDE-8AF8-98BCEBAA768F}"/>
            </c:ext>
          </c:extLst>
        </c:ser>
        <c:dLbls>
          <c:dLblPos val="ctr"/>
          <c:showLegendKey val="0"/>
          <c:showVal val="1"/>
          <c:showCatName val="0"/>
          <c:showSerName val="0"/>
          <c:showPercent val="0"/>
          <c:showBubbleSize val="0"/>
        </c:dLbls>
        <c:smooth val="0"/>
        <c:axId val="455492816"/>
        <c:axId val="455491640"/>
      </c:lineChart>
      <c:catAx>
        <c:axId val="45549281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455491640"/>
        <c:crosses val="autoZero"/>
        <c:auto val="1"/>
        <c:lblAlgn val="ctr"/>
        <c:lblOffset val="100"/>
        <c:noMultiLvlLbl val="0"/>
      </c:catAx>
      <c:valAx>
        <c:axId val="455491640"/>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4554928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059762161918"/>
          <c:y val="9.8614014343273798E-2"/>
          <c:w val="0.61710954138886309"/>
          <c:h val="0.90138598565672623"/>
        </c:manualLayout>
      </c:layout>
      <c:pieChart>
        <c:varyColors val="1"/>
        <c:ser>
          <c:idx val="0"/>
          <c:order val="0"/>
          <c:tx>
            <c:strRef>
              <c:f>Sheet1!$B$1</c:f>
              <c:strCache>
                <c:ptCount val="1"/>
                <c:pt idx="0">
                  <c:v>Малын тоо /багаар/</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Цог баг</c:v>
                </c:pt>
                <c:pt idx="1">
                  <c:v>Талын нар баг</c:v>
                </c:pt>
                <c:pt idx="2">
                  <c:v>Бөхт баг</c:v>
                </c:pt>
              </c:strCache>
            </c:strRef>
          </c:cat>
          <c:val>
            <c:numRef>
              <c:f>Sheet1!$B$2:$B$4</c:f>
              <c:numCache>
                <c:formatCode>General</c:formatCode>
                <c:ptCount val="3"/>
                <c:pt idx="0">
                  <c:v>88.96</c:v>
                </c:pt>
                <c:pt idx="1">
                  <c:v>93.39</c:v>
                </c:pt>
                <c:pt idx="2">
                  <c:v>4.79</c:v>
                </c:pt>
              </c:numCache>
            </c:numRef>
          </c:val>
          <c:extLst>
            <c:ext xmlns:c16="http://schemas.microsoft.com/office/drawing/2014/chart" uri="{C3380CC4-5D6E-409C-BE32-E72D297353CC}">
              <c16:uniqueId val="{00000000-FB47-4E5B-9EC5-798B9433222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30.39</c:v>
                </c:pt>
                <c:pt idx="1">
                  <c:v>35.94</c:v>
                </c:pt>
                <c:pt idx="2">
                  <c:v>44.85</c:v>
                </c:pt>
                <c:pt idx="3">
                  <c:v>48.95</c:v>
                </c:pt>
                <c:pt idx="4">
                  <c:v>46.14</c:v>
                </c:pt>
                <c:pt idx="5">
                  <c:v>40.6</c:v>
                </c:pt>
                <c:pt idx="6">
                  <c:v>59</c:v>
                </c:pt>
                <c:pt idx="7">
                  <c:v>61.93</c:v>
                </c:pt>
                <c:pt idx="8">
                  <c:v>64.77</c:v>
                </c:pt>
                <c:pt idx="9">
                  <c:v>82.29</c:v>
                </c:pt>
              </c:numCache>
            </c:numRef>
          </c:val>
          <c:extLst>
            <c:ext xmlns:c16="http://schemas.microsoft.com/office/drawing/2014/chart" uri="{C3380CC4-5D6E-409C-BE32-E72D297353CC}">
              <c16:uniqueId val="{00000000-EC2D-4CC6-B2F6-2196A0D699B4}"/>
            </c:ext>
          </c:extLst>
        </c:ser>
        <c:dLbls>
          <c:dLblPos val="inEnd"/>
          <c:showLegendKey val="0"/>
          <c:showVal val="1"/>
          <c:showCatName val="0"/>
          <c:showSerName val="0"/>
          <c:showPercent val="0"/>
          <c:showBubbleSize val="0"/>
        </c:dLbls>
        <c:gapWidth val="182"/>
        <c:axId val="455486936"/>
        <c:axId val="455486544"/>
      </c:barChart>
      <c:valAx>
        <c:axId val="45548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486936"/>
        <c:crosses val="autoZero"/>
        <c:crossBetween val="between"/>
      </c:valAx>
      <c:catAx>
        <c:axId val="455486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4865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Өдрөөр суралцан төгсөгчид</c:v>
                </c:pt>
              </c:strCache>
            </c:strRef>
          </c:cat>
          <c:val>
            <c:numRef>
              <c:f>Sheet1!$B$2</c:f>
              <c:numCache>
                <c:formatCode>General</c:formatCode>
                <c:ptCount val="1"/>
                <c:pt idx="0">
                  <c:v>23</c:v>
                </c:pt>
              </c:numCache>
            </c:numRef>
          </c:val>
          <c:extLst>
            <c:ext xmlns:c16="http://schemas.microsoft.com/office/drawing/2014/chart" uri="{C3380CC4-5D6E-409C-BE32-E72D297353CC}">
              <c16:uniqueId val="{00000000-6B9B-4917-B849-B85B2BD9151C}"/>
            </c:ext>
          </c:extLst>
        </c:ser>
        <c:ser>
          <c:idx val="1"/>
          <c:order val="1"/>
          <c:tx>
            <c:strRef>
              <c:f>Sheet1!$C$1</c:f>
              <c:strCache>
                <c:ptCount val="1"/>
                <c:pt idx="0">
                  <c:v>2018</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Өдрөөр суралцан төгсөгчид</c:v>
                </c:pt>
              </c:strCache>
            </c:strRef>
          </c:cat>
          <c:val>
            <c:numRef>
              <c:f>Sheet1!$C$2</c:f>
              <c:numCache>
                <c:formatCode>General</c:formatCode>
                <c:ptCount val="1"/>
                <c:pt idx="0">
                  <c:v>19</c:v>
                </c:pt>
              </c:numCache>
            </c:numRef>
          </c:val>
          <c:extLst>
            <c:ext xmlns:c16="http://schemas.microsoft.com/office/drawing/2014/chart" uri="{C3380CC4-5D6E-409C-BE32-E72D297353CC}">
              <c16:uniqueId val="{00000001-6B9B-4917-B849-B85B2BD9151C}"/>
            </c:ext>
          </c:extLst>
        </c:ser>
        <c:ser>
          <c:idx val="2"/>
          <c:order val="2"/>
          <c:tx>
            <c:strRef>
              <c:f>Sheet1!$D$1</c:f>
              <c:strCache>
                <c:ptCount val="1"/>
                <c:pt idx="0">
                  <c:v>2019</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Өдрөөр суралцан төгсөгчид</c:v>
                </c:pt>
              </c:strCache>
            </c:strRef>
          </c:cat>
          <c:val>
            <c:numRef>
              <c:f>Sheet1!$D$2</c:f>
              <c:numCache>
                <c:formatCode>General</c:formatCode>
                <c:ptCount val="1"/>
                <c:pt idx="0">
                  <c:v>18</c:v>
                </c:pt>
              </c:numCache>
            </c:numRef>
          </c:val>
          <c:extLst>
            <c:ext xmlns:c16="http://schemas.microsoft.com/office/drawing/2014/chart" uri="{C3380CC4-5D6E-409C-BE32-E72D297353CC}">
              <c16:uniqueId val="{00000002-6B9B-4917-B849-B85B2BD9151C}"/>
            </c:ext>
          </c:extLst>
        </c:ser>
        <c:ser>
          <c:idx val="3"/>
          <c:order val="3"/>
          <c:tx>
            <c:strRef>
              <c:f>Sheet1!$E$1</c:f>
              <c:strCache>
                <c:ptCount val="1"/>
                <c:pt idx="0">
                  <c:v>2020</c:v>
                </c:pt>
              </c:strCache>
            </c:strRef>
          </c:tx>
          <c:spPr>
            <a:solidFill>
              <a:schemeClr val="accent4"/>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4-6B9B-4917-B849-B85B2BD915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Өдрөөр суралцан төгсөгчид</c:v>
                </c:pt>
              </c:strCache>
            </c:strRef>
          </c:cat>
          <c:val>
            <c:numRef>
              <c:f>Sheet1!$E$2</c:f>
              <c:numCache>
                <c:formatCode>General</c:formatCode>
                <c:ptCount val="1"/>
                <c:pt idx="0">
                  <c:v>19</c:v>
                </c:pt>
              </c:numCache>
            </c:numRef>
          </c:val>
          <c:extLst>
            <c:ext xmlns:c16="http://schemas.microsoft.com/office/drawing/2014/chart" uri="{C3380CC4-5D6E-409C-BE32-E72D297353CC}">
              <c16:uniqueId val="{00000003-6B9B-4917-B849-B85B2BD9151C}"/>
            </c:ext>
          </c:extLst>
        </c:ser>
        <c:dLbls>
          <c:dLblPos val="ctr"/>
          <c:showLegendKey val="0"/>
          <c:showVal val="1"/>
          <c:showCatName val="0"/>
          <c:showSerName val="0"/>
          <c:showPercent val="0"/>
          <c:showBubbleSize val="0"/>
        </c:dLbls>
        <c:gapWidth val="269"/>
        <c:axId val="378753520"/>
        <c:axId val="378762704"/>
      </c:barChart>
      <c:catAx>
        <c:axId val="3787535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sng"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8762704"/>
        <c:crosses val="autoZero"/>
        <c:auto val="1"/>
        <c:lblAlgn val="ctr"/>
        <c:lblOffset val="100"/>
        <c:noMultiLvlLbl val="0"/>
      </c:catAx>
      <c:valAx>
        <c:axId val="3787627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753520"/>
        <c:crosses val="autoZero"/>
        <c:crossBetween val="between"/>
      </c:valAx>
      <c:spPr>
        <a:noFill/>
        <a:ln>
          <a:noFill/>
        </a:ln>
        <a:effectLst/>
      </c:spPr>
    </c:plotArea>
    <c:legend>
      <c:legendPos val="t"/>
      <c:layout>
        <c:manualLayout>
          <c:xMode val="edge"/>
          <c:yMode val="edge"/>
          <c:x val="0.49785110365302709"/>
          <c:y val="5.699341279041268E-2"/>
          <c:w val="0.23927047028957446"/>
          <c:h val="8.96722826983740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Sheet1!$A$7</c:f>
              <c:strCache>
                <c:ptCount val="1"/>
                <c:pt idx="0">
                  <c:v>2020</c:v>
                </c:pt>
              </c:strCache>
            </c:strRef>
          </c:tx>
          <c:spPr>
            <a:ln w="76200" cap="rnd">
              <a:solidFill>
                <a:srgbClr val="FFC000"/>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209</c:v>
                </c:pt>
                <c:pt idx="1">
                  <c:v>207</c:v>
                </c:pt>
                <c:pt idx="2">
                  <c:v>206</c:v>
                </c:pt>
                <c:pt idx="3">
                  <c:v>194</c:v>
                </c:pt>
                <c:pt idx="4">
                  <c:v>205</c:v>
                </c:pt>
                <c:pt idx="5">
                  <c:v>205</c:v>
                </c:pt>
              </c:numCache>
            </c:numRef>
          </c:val>
          <c:smooth val="0"/>
          <c:extLst>
            <c:ext xmlns:c16="http://schemas.microsoft.com/office/drawing/2014/chart" uri="{C3380CC4-5D6E-409C-BE32-E72D297353CC}">
              <c16:uniqueId val="{00000000-2CD4-4D0E-9442-A6E5891ECAF8}"/>
            </c:ext>
          </c:extLst>
        </c:ser>
        <c:ser>
          <c:idx val="1"/>
          <c:order val="1"/>
          <c:tx>
            <c:strRef>
              <c:f>Sheet1!$C$1</c:f>
              <c:strCache>
                <c:ptCount val="1"/>
                <c:pt idx="0">
                  <c:v>СӨБ</c:v>
                </c:pt>
              </c:strCache>
            </c:strRef>
          </c:tx>
          <c:spPr>
            <a:ln w="76200" cap="rnd">
              <a:solidFill>
                <a:srgbClr val="00B050"/>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General</c:formatCode>
                <c:ptCount val="6"/>
                <c:pt idx="0">
                  <c:v>101</c:v>
                </c:pt>
                <c:pt idx="1">
                  <c:v>100</c:v>
                </c:pt>
                <c:pt idx="2">
                  <c:v>98</c:v>
                </c:pt>
                <c:pt idx="3">
                  <c:v>102</c:v>
                </c:pt>
                <c:pt idx="4">
                  <c:v>99</c:v>
                </c:pt>
                <c:pt idx="5">
                  <c:v>90</c:v>
                </c:pt>
              </c:numCache>
            </c:numRef>
          </c:val>
          <c:smooth val="0"/>
          <c:extLst>
            <c:ext xmlns:c16="http://schemas.microsoft.com/office/drawing/2014/chart" uri="{C3380CC4-5D6E-409C-BE32-E72D297353CC}">
              <c16:uniqueId val="{00000001-2CD4-4D0E-9442-A6E5891ECAF8}"/>
            </c:ext>
          </c:extLst>
        </c:ser>
        <c:dLbls>
          <c:showLegendKey val="0"/>
          <c:showVal val="0"/>
          <c:showCatName val="0"/>
          <c:showSerName val="0"/>
          <c:showPercent val="0"/>
          <c:showBubbleSize val="0"/>
        </c:dLbls>
        <c:smooth val="0"/>
        <c:axId val="455488112"/>
        <c:axId val="455492424"/>
      </c:lineChart>
      <c:catAx>
        <c:axId val="45548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492424"/>
        <c:crosses val="autoZero"/>
        <c:auto val="1"/>
        <c:lblAlgn val="ctr"/>
        <c:lblOffset val="100"/>
        <c:noMultiLvlLbl val="0"/>
      </c:catAx>
      <c:valAx>
        <c:axId val="45549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488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mn-MN" dirty="0"/>
              <a:t>ЕБС-ийн 1-р ангид шинээр элсэгчдийн тоо 2010-2020 он</a:t>
            </a:r>
            <a:endParaRPr lang="en-US" dirty="0"/>
          </a:p>
        </c:rich>
      </c:tx>
      <c:layout>
        <c:manualLayout>
          <c:xMode val="edge"/>
          <c:yMode val="edge"/>
          <c:x val="0.14979827586206895"/>
          <c:y val="1.823996759892369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Сургууль</c:v>
                </c:pt>
              </c:strCache>
            </c:strRef>
          </c:tx>
          <c:spPr>
            <a:solidFill>
              <a:srgbClr val="FFFF00"/>
            </a:solidFill>
            <a:ln>
              <a:noFill/>
            </a:ln>
            <a:effectLst>
              <a:outerShdw blurRad="50800" dist="38100" dir="5400000" rotWithShape="0">
                <a:srgbClr val="000000">
                  <a:alpha val="60000"/>
                </a:srgbClr>
              </a:outerShdw>
            </a:effectLst>
            <a:sp3d/>
          </c:spPr>
          <c:invertIfNegative val="0"/>
          <c:dPt>
            <c:idx val="1"/>
            <c:invertIfNegative val="0"/>
            <c:bubble3D val="0"/>
            <c:spPr>
              <a:solidFill>
                <a:srgbClr val="92D05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1-F8E3-4F7A-BB07-985C59AC4822}"/>
              </c:ext>
            </c:extLst>
          </c:dPt>
          <c:dPt>
            <c:idx val="2"/>
            <c:invertIfNegative val="0"/>
            <c:bubble3D val="0"/>
            <c:spPr>
              <a:solidFill>
                <a:srgbClr val="FFC00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2-F8E3-4F7A-BB07-985C59AC4822}"/>
              </c:ext>
            </c:extLst>
          </c:dPt>
          <c:dPt>
            <c:idx val="3"/>
            <c:invertIfNegative val="0"/>
            <c:bubble3D val="0"/>
            <c:spPr>
              <a:solidFill>
                <a:srgbClr val="00B0F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3-F8E3-4F7A-BB07-985C59AC4822}"/>
              </c:ext>
            </c:extLst>
          </c:dPt>
          <c:dPt>
            <c:idx val="4"/>
            <c:invertIfNegative val="0"/>
            <c:bubble3D val="0"/>
            <c:spPr>
              <a:solidFill>
                <a:srgbClr val="00B05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4-F8E3-4F7A-BB07-985C59AC4822}"/>
              </c:ext>
            </c:extLst>
          </c:dPt>
          <c:dPt>
            <c:idx val="5"/>
            <c:invertIfNegative val="0"/>
            <c:bubble3D val="0"/>
            <c:spPr>
              <a:solidFill>
                <a:srgbClr val="0070C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5-F8E3-4F7A-BB07-985C59AC4822}"/>
              </c:ext>
            </c:extLst>
          </c:dPt>
          <c:dPt>
            <c:idx val="6"/>
            <c:invertIfNegative val="0"/>
            <c:bubble3D val="0"/>
            <c:spPr>
              <a:solidFill>
                <a:srgbClr val="FF000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6-F8E3-4F7A-BB07-985C59AC4822}"/>
              </c:ext>
            </c:extLst>
          </c:dPt>
          <c:dPt>
            <c:idx val="7"/>
            <c:invertIfNegative val="0"/>
            <c:bubble3D val="0"/>
            <c:spPr>
              <a:solidFill>
                <a:srgbClr val="C0000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7-F8E3-4F7A-BB07-985C59AC4822}"/>
              </c:ext>
            </c:extLst>
          </c:dPt>
          <c:dPt>
            <c:idx val="8"/>
            <c:invertIfNegative val="0"/>
            <c:bubble3D val="0"/>
            <c:spPr>
              <a:solidFill>
                <a:srgbClr val="00206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8-F8E3-4F7A-BB07-985C59AC4822}"/>
              </c:ext>
            </c:extLst>
          </c:dPt>
          <c:dPt>
            <c:idx val="9"/>
            <c:invertIfNegative val="0"/>
            <c:bubble3D val="0"/>
            <c:spPr>
              <a:solidFill>
                <a:srgbClr val="7030A0"/>
              </a:solidFill>
              <a:ln>
                <a:noFill/>
              </a:ln>
              <a:effectLst>
                <a:outerShdw blurRad="25400" dist="12700" dir="5400000" rotWithShape="0">
                  <a:srgbClr val="000000">
                    <a:alpha val="60000"/>
                  </a:srgbClr>
                </a:outerShdw>
              </a:effectLst>
              <a:sp3d/>
            </c:spPr>
            <c:extLst>
              <c:ext xmlns:c16="http://schemas.microsoft.com/office/drawing/2014/chart" uri="{C3380CC4-5D6E-409C-BE32-E72D297353CC}">
                <c16:uniqueId val="{00000009-F8E3-4F7A-BB07-985C59AC4822}"/>
              </c:ext>
            </c:extLst>
          </c:dPt>
          <c:cat>
            <c:numRef>
              <c:f>Sheet1!$A$2:$A$11</c:f>
              <c:numCache>
                <c:formatCode>General</c:formatCode>
                <c:ptCount val="10"/>
                <c:pt idx="0">
                  <c:v>2010</c:v>
                </c:pt>
                <c:pt idx="1">
                  <c:v>2011</c:v>
                </c:pt>
                <c:pt idx="2">
                  <c:v>2012</c:v>
                </c:pt>
                <c:pt idx="3">
                  <c:v>2013</c:v>
                </c:pt>
                <c:pt idx="4">
                  <c:v>2014</c:v>
                </c:pt>
                <c:pt idx="5">
                  <c:v>2016</c:v>
                </c:pt>
                <c:pt idx="6">
                  <c:v>2017</c:v>
                </c:pt>
                <c:pt idx="7">
                  <c:v>2018</c:v>
                </c:pt>
                <c:pt idx="8">
                  <c:v>2019</c:v>
                </c:pt>
                <c:pt idx="9">
                  <c:v>2020</c:v>
                </c:pt>
              </c:numCache>
            </c:numRef>
          </c:cat>
          <c:val>
            <c:numRef>
              <c:f>Sheet1!$B$2:$B$11</c:f>
              <c:numCache>
                <c:formatCode>General</c:formatCode>
                <c:ptCount val="10"/>
                <c:pt idx="0">
                  <c:v>20</c:v>
                </c:pt>
                <c:pt idx="1">
                  <c:v>27</c:v>
                </c:pt>
                <c:pt idx="2">
                  <c:v>20</c:v>
                </c:pt>
                <c:pt idx="3">
                  <c:v>20</c:v>
                </c:pt>
                <c:pt idx="4">
                  <c:v>32</c:v>
                </c:pt>
                <c:pt idx="5">
                  <c:v>29</c:v>
                </c:pt>
                <c:pt idx="6">
                  <c:v>26</c:v>
                </c:pt>
                <c:pt idx="7">
                  <c:v>22</c:v>
                </c:pt>
                <c:pt idx="8">
                  <c:v>29</c:v>
                </c:pt>
                <c:pt idx="9">
                  <c:v>25</c:v>
                </c:pt>
              </c:numCache>
            </c:numRef>
          </c:val>
          <c:extLst>
            <c:ext xmlns:c16="http://schemas.microsoft.com/office/drawing/2014/chart" uri="{C3380CC4-5D6E-409C-BE32-E72D297353CC}">
              <c16:uniqueId val="{00000000-F8E3-4F7A-BB07-985C59AC4822}"/>
            </c:ext>
          </c:extLst>
        </c:ser>
        <c:dLbls>
          <c:showLegendKey val="0"/>
          <c:showVal val="0"/>
          <c:showCatName val="0"/>
          <c:showSerName val="0"/>
          <c:showPercent val="0"/>
          <c:showBubbleSize val="0"/>
        </c:dLbls>
        <c:gapWidth val="150"/>
        <c:shape val="box"/>
        <c:axId val="379512008"/>
        <c:axId val="379515536"/>
        <c:axId val="0"/>
      </c:bar3DChart>
      <c:catAx>
        <c:axId val="379512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15536"/>
        <c:crosses val="autoZero"/>
        <c:auto val="1"/>
        <c:lblAlgn val="ctr"/>
        <c:lblOffset val="100"/>
        <c:noMultiLvlLbl val="0"/>
      </c:catAx>
      <c:valAx>
        <c:axId val="37951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12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solidFill>
          <a:schemeClr val="accent1">
            <a:lumMod val="20000"/>
            <a:lumOff val="8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ЕБС</c:v>
                </c:pt>
              </c:strCache>
            </c:strRef>
          </c:tx>
          <c:spPr>
            <a:solidFill>
              <a:srgbClr val="FFC000"/>
            </a:solidFill>
            <a:ln>
              <a:noFill/>
            </a:ln>
            <a:effectLst>
              <a:outerShdw blurRad="50800" dist="38100" dir="5400000" rotWithShape="0">
                <a:srgbClr val="000000">
                  <a:alpha val="60000"/>
                </a:srgbClr>
              </a:outerShdw>
            </a:effectLst>
            <a:sp3d/>
          </c:spPr>
          <c:invertIfNegative val="0"/>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382.7</c:v>
                </c:pt>
                <c:pt idx="1">
                  <c:v>419.2</c:v>
                </c:pt>
                <c:pt idx="2">
                  <c:v>436.5</c:v>
                </c:pt>
                <c:pt idx="3">
                  <c:v>555.29999999999995</c:v>
                </c:pt>
                <c:pt idx="4">
                  <c:v>592.5</c:v>
                </c:pt>
              </c:numCache>
            </c:numRef>
          </c:val>
          <c:extLst>
            <c:ext xmlns:c16="http://schemas.microsoft.com/office/drawing/2014/chart" uri="{C3380CC4-5D6E-409C-BE32-E72D297353CC}">
              <c16:uniqueId val="{00000000-10AE-4C45-9BC8-16EF465A799A}"/>
            </c:ext>
          </c:extLst>
        </c:ser>
        <c:ser>
          <c:idx val="1"/>
          <c:order val="1"/>
          <c:tx>
            <c:strRef>
              <c:f>Sheet1!$C$1</c:f>
              <c:strCache>
                <c:ptCount val="1"/>
                <c:pt idx="0">
                  <c:v>СӨБ</c:v>
                </c:pt>
              </c:strCache>
            </c:strRef>
          </c:tx>
          <c:spPr>
            <a:solidFill>
              <a:srgbClr val="0070C0"/>
            </a:solidFill>
            <a:ln>
              <a:noFill/>
            </a:ln>
            <a:effectLst>
              <a:outerShdw blurRad="50800" dist="38100" dir="5400000" rotWithShape="0">
                <a:srgbClr val="000000">
                  <a:alpha val="60000"/>
                </a:srgbClr>
              </a:outerShdw>
            </a:effectLst>
            <a:sp3d/>
          </c:spPr>
          <c:invertIfNegative val="0"/>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162.80000000000001</c:v>
                </c:pt>
                <c:pt idx="1">
                  <c:v>184.2</c:v>
                </c:pt>
                <c:pt idx="2">
                  <c:v>191.6</c:v>
                </c:pt>
                <c:pt idx="3">
                  <c:v>223.3</c:v>
                </c:pt>
                <c:pt idx="4">
                  <c:v>218.4</c:v>
                </c:pt>
              </c:numCache>
            </c:numRef>
          </c:val>
          <c:extLst>
            <c:ext xmlns:c16="http://schemas.microsoft.com/office/drawing/2014/chart" uri="{C3380CC4-5D6E-409C-BE32-E72D297353CC}">
              <c16:uniqueId val="{00000001-10AE-4C45-9BC8-16EF465A799A}"/>
            </c:ext>
          </c:extLst>
        </c:ser>
        <c:dLbls>
          <c:showLegendKey val="0"/>
          <c:showVal val="0"/>
          <c:showCatName val="0"/>
          <c:showSerName val="0"/>
          <c:showPercent val="0"/>
          <c:showBubbleSize val="0"/>
        </c:dLbls>
        <c:gapWidth val="150"/>
        <c:shape val="box"/>
        <c:axId val="374134920"/>
        <c:axId val="374136488"/>
        <c:axId val="0"/>
      </c:bar3DChart>
      <c:catAx>
        <c:axId val="374134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136488"/>
        <c:crosses val="autoZero"/>
        <c:auto val="1"/>
        <c:lblAlgn val="ctr"/>
        <c:lblOffset val="100"/>
        <c:noMultiLvlLbl val="0"/>
      </c:catAx>
      <c:valAx>
        <c:axId val="374136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134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w="19050">
      <a:solidFill>
        <a:schemeClr val="tx2">
          <a:lumMod val="40000"/>
          <a:lumOff val="60000"/>
        </a:schemeClr>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54469017955566"/>
          <c:y val="3.9597158920957776E-2"/>
          <c:w val="0.74059670578760806"/>
          <c:h val="0.76639349248918875"/>
        </c:manualLayout>
      </c:layout>
      <c:barChart>
        <c:barDir val="col"/>
        <c:grouping val="clustered"/>
        <c:varyColors val="0"/>
        <c:ser>
          <c:idx val="0"/>
          <c:order val="0"/>
          <c:tx>
            <c:strRef>
              <c:f>Sheet1!$B$1</c:f>
              <c:strCache>
                <c:ptCount val="1"/>
                <c:pt idx="0">
                  <c:v>Хэвтэн эмчлүүлэгчдийн тоо</c:v>
                </c:pt>
              </c:strCache>
            </c:strRef>
          </c:tx>
          <c:spPr>
            <a:solidFill>
              <a:schemeClr val="accent1"/>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275</c:v>
                </c:pt>
                <c:pt idx="1">
                  <c:v>226</c:v>
                </c:pt>
                <c:pt idx="2">
                  <c:v>213</c:v>
                </c:pt>
                <c:pt idx="3">
                  <c:v>212</c:v>
                </c:pt>
                <c:pt idx="4">
                  <c:v>221</c:v>
                </c:pt>
                <c:pt idx="5">
                  <c:v>152</c:v>
                </c:pt>
                <c:pt idx="6">
                  <c:v>208</c:v>
                </c:pt>
                <c:pt idx="7">
                  <c:v>254</c:v>
                </c:pt>
                <c:pt idx="8">
                  <c:v>242</c:v>
                </c:pt>
                <c:pt idx="9">
                  <c:v>242</c:v>
                </c:pt>
              </c:numCache>
            </c:numRef>
          </c:val>
          <c:extLst>
            <c:ext xmlns:c16="http://schemas.microsoft.com/office/drawing/2014/chart" uri="{C3380CC4-5D6E-409C-BE32-E72D297353CC}">
              <c16:uniqueId val="{00000000-E7D3-43F1-9F6E-54C41D704C0D}"/>
            </c:ext>
          </c:extLst>
        </c:ser>
        <c:dLbls>
          <c:showLegendKey val="0"/>
          <c:showVal val="0"/>
          <c:showCatName val="0"/>
          <c:showSerName val="0"/>
          <c:showPercent val="0"/>
          <c:showBubbleSize val="0"/>
        </c:dLbls>
        <c:gapWidth val="150"/>
        <c:axId val="374137664"/>
        <c:axId val="374135704"/>
      </c:barChart>
      <c:lineChart>
        <c:grouping val="standard"/>
        <c:varyColors val="0"/>
        <c:ser>
          <c:idx val="1"/>
          <c:order val="1"/>
          <c:tx>
            <c:strRef>
              <c:f>Sheet1!$C$1</c:f>
              <c:strCache>
                <c:ptCount val="1"/>
                <c:pt idx="0">
                  <c:v>Эмнэлгийн орны тоо</c:v>
                </c:pt>
              </c:strCache>
            </c:strRef>
          </c:tx>
          <c:spPr>
            <a:ln w="28575" cap="rnd">
              <a:solidFill>
                <a:schemeClr val="accent3"/>
              </a:solidFill>
              <a:round/>
            </a:ln>
            <a:effectLst/>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7</c:v>
                </c:pt>
                <c:pt idx="1">
                  <c:v>7</c:v>
                </c:pt>
                <c:pt idx="2">
                  <c:v>7</c:v>
                </c:pt>
                <c:pt idx="3">
                  <c:v>7</c:v>
                </c:pt>
                <c:pt idx="4">
                  <c:v>4</c:v>
                </c:pt>
                <c:pt idx="5">
                  <c:v>4</c:v>
                </c:pt>
                <c:pt idx="6">
                  <c:v>4</c:v>
                </c:pt>
                <c:pt idx="7">
                  <c:v>6</c:v>
                </c:pt>
                <c:pt idx="8">
                  <c:v>8</c:v>
                </c:pt>
                <c:pt idx="9">
                  <c:v>8</c:v>
                </c:pt>
              </c:numCache>
            </c:numRef>
          </c:val>
          <c:smooth val="0"/>
          <c:extLst>
            <c:ext xmlns:c16="http://schemas.microsoft.com/office/drawing/2014/chart" uri="{C3380CC4-5D6E-409C-BE32-E72D297353CC}">
              <c16:uniqueId val="{00000001-E7D3-43F1-9F6E-54C41D704C0D}"/>
            </c:ext>
          </c:extLst>
        </c:ser>
        <c:dLbls>
          <c:showLegendKey val="0"/>
          <c:showVal val="0"/>
          <c:showCatName val="0"/>
          <c:showSerName val="0"/>
          <c:showPercent val="0"/>
          <c:showBubbleSize val="0"/>
        </c:dLbls>
        <c:marker val="1"/>
        <c:smooth val="0"/>
        <c:axId val="374137664"/>
        <c:axId val="374135704"/>
      </c:lineChart>
      <c:catAx>
        <c:axId val="37413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135704"/>
        <c:crosses val="autoZero"/>
        <c:auto val="1"/>
        <c:lblAlgn val="ctr"/>
        <c:lblOffset val="100"/>
        <c:noMultiLvlLbl val="0"/>
      </c:catAx>
      <c:valAx>
        <c:axId val="374135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1376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1990</c:v>
                </c:pt>
                <c:pt idx="1">
                  <c:v>1995</c:v>
                </c:pt>
                <c:pt idx="2">
                  <c:v>2000</c:v>
                </c:pt>
                <c:pt idx="3">
                  <c:v>2005</c:v>
                </c:pt>
                <c:pt idx="4">
                  <c:v>2010</c:v>
                </c:pt>
                <c:pt idx="5">
                  <c:v>2015</c:v>
                </c:pt>
                <c:pt idx="6">
                  <c:v>2018</c:v>
                </c:pt>
                <c:pt idx="7">
                  <c:v>2020</c:v>
                </c:pt>
              </c:numCache>
            </c:numRef>
          </c:cat>
          <c:val>
            <c:numRef>
              <c:f>Sheet1!$B$2:$B$9</c:f>
              <c:numCache>
                <c:formatCode>General</c:formatCode>
                <c:ptCount val="8"/>
                <c:pt idx="0">
                  <c:v>1470</c:v>
                </c:pt>
                <c:pt idx="1">
                  <c:v>1436</c:v>
                </c:pt>
                <c:pt idx="2">
                  <c:v>1508</c:v>
                </c:pt>
                <c:pt idx="3">
                  <c:v>1625</c:v>
                </c:pt>
                <c:pt idx="4">
                  <c:v>1548</c:v>
                </c:pt>
                <c:pt idx="5">
                  <c:v>1433</c:v>
                </c:pt>
                <c:pt idx="6">
                  <c:v>1421</c:v>
                </c:pt>
                <c:pt idx="7">
                  <c:v>1442</c:v>
                </c:pt>
              </c:numCache>
            </c:numRef>
          </c:val>
          <c:smooth val="1"/>
          <c:extLst>
            <c:ext xmlns:c16="http://schemas.microsoft.com/office/drawing/2014/chart" uri="{C3380CC4-5D6E-409C-BE32-E72D297353CC}">
              <c16:uniqueId val="{00000000-4C71-46D9-8820-7E9BB3C3F412}"/>
            </c:ext>
          </c:extLst>
        </c:ser>
        <c:dLbls>
          <c:showLegendKey val="0"/>
          <c:showVal val="1"/>
          <c:showCatName val="0"/>
          <c:showSerName val="0"/>
          <c:showPercent val="0"/>
          <c:showBubbleSize val="0"/>
        </c:dLbls>
        <c:marker val="1"/>
        <c:smooth val="0"/>
        <c:axId val="373452200"/>
        <c:axId val="373457688"/>
      </c:lineChart>
      <c:catAx>
        <c:axId val="37345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457688"/>
        <c:crosses val="autoZero"/>
        <c:auto val="1"/>
        <c:lblAlgn val="ctr"/>
        <c:lblOffset val="100"/>
        <c:noMultiLvlLbl val="0"/>
      </c:catAx>
      <c:valAx>
        <c:axId val="373457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34522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Их эмчийн тоо</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2</c:v>
                </c:pt>
                <c:pt idx="1">
                  <c:v>2</c:v>
                </c:pt>
                <c:pt idx="2">
                  <c:v>1</c:v>
                </c:pt>
                <c:pt idx="3">
                  <c:v>2</c:v>
                </c:pt>
                <c:pt idx="4">
                  <c:v>2</c:v>
                </c:pt>
                <c:pt idx="5">
                  <c:v>2</c:v>
                </c:pt>
                <c:pt idx="6">
                  <c:v>3</c:v>
                </c:pt>
                <c:pt idx="7">
                  <c:v>3</c:v>
                </c:pt>
                <c:pt idx="8">
                  <c:v>3</c:v>
                </c:pt>
                <c:pt idx="9">
                  <c:v>3</c:v>
                </c:pt>
                <c:pt idx="10">
                  <c:v>3</c:v>
                </c:pt>
              </c:numCache>
            </c:numRef>
          </c:val>
          <c:extLst>
            <c:ext xmlns:c16="http://schemas.microsoft.com/office/drawing/2014/chart" uri="{C3380CC4-5D6E-409C-BE32-E72D297353CC}">
              <c16:uniqueId val="{00000000-1763-403F-8FC5-8592D38DE407}"/>
            </c:ext>
          </c:extLst>
        </c:ser>
        <c:dLbls>
          <c:showLegendKey val="0"/>
          <c:showVal val="1"/>
          <c:showCatName val="0"/>
          <c:showSerName val="0"/>
          <c:showPercent val="0"/>
          <c:showBubbleSize val="0"/>
        </c:dLbls>
        <c:gapWidth val="150"/>
        <c:overlap val="-25"/>
        <c:axId val="374139232"/>
        <c:axId val="374139624"/>
      </c:barChart>
      <c:catAx>
        <c:axId val="374139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139624"/>
        <c:crosses val="autoZero"/>
        <c:auto val="1"/>
        <c:lblAlgn val="ctr"/>
        <c:lblOffset val="100"/>
        <c:noMultiLvlLbl val="0"/>
      </c:catAx>
      <c:valAx>
        <c:axId val="374139624"/>
        <c:scaling>
          <c:orientation val="minMax"/>
        </c:scaling>
        <c:delete val="1"/>
        <c:axPos val="l"/>
        <c:numFmt formatCode="General" sourceLinked="1"/>
        <c:majorTickMark val="none"/>
        <c:minorTickMark val="none"/>
        <c:tickLblPos val="nextTo"/>
        <c:crossAx val="374139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dirty="0"/>
              <a:t>Төсөв</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095060189147279E-2"/>
          <c:y val="4.3616809348243926E-2"/>
          <c:w val="0.78269499179873603"/>
          <c:h val="0.70833325678038239"/>
        </c:manualLayout>
      </c:layout>
      <c:line3DChart>
        <c:grouping val="standard"/>
        <c:varyColors val="0"/>
        <c:ser>
          <c:idx val="0"/>
          <c:order val="0"/>
          <c:tx>
            <c:strRef>
              <c:f>Sheet1!$B$1</c:f>
              <c:strCache>
                <c:ptCount val="1"/>
                <c:pt idx="0">
                  <c:v>санхүүжилт</c:v>
                </c:pt>
              </c:strCache>
            </c:strRef>
          </c:tx>
          <c:spPr>
            <a:solidFill>
              <a:schemeClr val="accent1"/>
            </a:solidFill>
            <a:ln>
              <a:noFill/>
            </a:ln>
            <a:effectLst/>
            <a:sp3d/>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218.3</c:v>
                </c:pt>
                <c:pt idx="1">
                  <c:v>231.4</c:v>
                </c:pt>
                <c:pt idx="2">
                  <c:v>237.6</c:v>
                </c:pt>
                <c:pt idx="3">
                  <c:v>305.10000000000002</c:v>
                </c:pt>
                <c:pt idx="4">
                  <c:v>326.89999999999998</c:v>
                </c:pt>
              </c:numCache>
            </c:numRef>
          </c:val>
          <c:smooth val="0"/>
          <c:extLst>
            <c:ext xmlns:c16="http://schemas.microsoft.com/office/drawing/2014/chart" uri="{C3380CC4-5D6E-409C-BE32-E72D297353CC}">
              <c16:uniqueId val="{00000000-A15F-4BB7-93A0-A6015FA0AEF7}"/>
            </c:ext>
          </c:extLst>
        </c:ser>
        <c:dLbls>
          <c:showLegendKey val="0"/>
          <c:showVal val="0"/>
          <c:showCatName val="0"/>
          <c:showSerName val="0"/>
          <c:showPercent val="0"/>
          <c:showBubbleSize val="0"/>
        </c:dLbls>
        <c:axId val="372930240"/>
        <c:axId val="372936120"/>
        <c:axId val="379901664"/>
      </c:line3DChart>
      <c:catAx>
        <c:axId val="37293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936120"/>
        <c:crosses val="autoZero"/>
        <c:auto val="1"/>
        <c:lblAlgn val="ctr"/>
        <c:lblOffset val="100"/>
        <c:noMultiLvlLbl val="0"/>
      </c:catAx>
      <c:valAx>
        <c:axId val="37293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930240"/>
        <c:crosses val="autoZero"/>
        <c:crossBetween val="between"/>
      </c:valAx>
      <c:serAx>
        <c:axId val="3799016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936120"/>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Sheet1!$B$2:$B$3</c:f>
              <c:numCache>
                <c:formatCode>General</c:formatCode>
                <c:ptCount val="2"/>
                <c:pt idx="0">
                  <c:v>311.7</c:v>
                </c:pt>
                <c:pt idx="1">
                  <c:v>302.7</c:v>
                </c:pt>
              </c:numCache>
            </c:numRef>
          </c:val>
          <c:extLst>
            <c:ext xmlns:c16="http://schemas.microsoft.com/office/drawing/2014/chart" uri="{C3380CC4-5D6E-409C-BE32-E72D297353CC}">
              <c16:uniqueId val="{00000000-D923-40B3-9545-2E345B35748C}"/>
            </c:ext>
          </c:extLst>
        </c:ser>
        <c:ser>
          <c:idx val="1"/>
          <c:order val="1"/>
          <c:tx>
            <c:strRef>
              <c:f>Sheet1!$C$1</c:f>
              <c:strCache>
                <c:ptCount val="1"/>
                <c:pt idx="0">
                  <c:v>2011</c:v>
                </c:pt>
              </c:strCache>
            </c:strRef>
          </c:tx>
          <c:spPr>
            <a:solidFill>
              <a:srgbClr val="FFFF0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Sheet1!$C$2:$C$3</c:f>
              <c:numCache>
                <c:formatCode>General</c:formatCode>
                <c:ptCount val="2"/>
                <c:pt idx="0">
                  <c:v>449.6</c:v>
                </c:pt>
                <c:pt idx="1">
                  <c:v>728.3</c:v>
                </c:pt>
              </c:numCache>
            </c:numRef>
          </c:val>
          <c:extLst>
            <c:ext xmlns:c16="http://schemas.microsoft.com/office/drawing/2014/chart" uri="{C3380CC4-5D6E-409C-BE32-E72D297353CC}">
              <c16:uniqueId val="{00000001-D923-40B3-9545-2E345B35748C}"/>
            </c:ext>
          </c:extLst>
        </c:ser>
        <c:ser>
          <c:idx val="2"/>
          <c:order val="2"/>
          <c:tx>
            <c:strRef>
              <c:f>Sheet1!$D$1</c:f>
              <c:strCache>
                <c:ptCount val="1"/>
                <c:pt idx="0">
                  <c:v>2012</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Sheet1!$D$2:$D$3</c:f>
              <c:numCache>
                <c:formatCode>General</c:formatCode>
                <c:ptCount val="2"/>
                <c:pt idx="0">
                  <c:v>726.8</c:v>
                </c:pt>
                <c:pt idx="1">
                  <c:v>981.7</c:v>
                </c:pt>
              </c:numCache>
            </c:numRef>
          </c:val>
          <c:extLst>
            <c:ext xmlns:c16="http://schemas.microsoft.com/office/drawing/2014/chart" uri="{C3380CC4-5D6E-409C-BE32-E72D297353CC}">
              <c16:uniqueId val="{00000002-D923-40B3-9545-2E345B35748C}"/>
            </c:ext>
          </c:extLst>
        </c:ser>
        <c:ser>
          <c:idx val="3"/>
          <c:order val="3"/>
          <c:tx>
            <c:strRef>
              <c:f>Sheet1!$E$1</c:f>
              <c:strCache>
                <c:ptCount val="1"/>
                <c:pt idx="0">
                  <c:v>2013</c:v>
                </c:pt>
              </c:strCache>
            </c:strRef>
          </c:tx>
          <c:spPr>
            <a:solidFill>
              <a:srgbClr val="7030A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Sheet1!$E$2:$E$3</c:f>
              <c:numCache>
                <c:formatCode>General</c:formatCode>
                <c:ptCount val="2"/>
                <c:pt idx="0">
                  <c:v>1077.5999999999999</c:v>
                </c:pt>
                <c:pt idx="1">
                  <c:v>1438.8</c:v>
                </c:pt>
              </c:numCache>
            </c:numRef>
          </c:val>
          <c:extLst>
            <c:ext xmlns:c16="http://schemas.microsoft.com/office/drawing/2014/chart" uri="{C3380CC4-5D6E-409C-BE32-E72D297353CC}">
              <c16:uniqueId val="{00000003-D923-40B3-9545-2E345B35748C}"/>
            </c:ext>
          </c:extLst>
        </c:ser>
        <c:ser>
          <c:idx val="4"/>
          <c:order val="4"/>
          <c:tx>
            <c:strRef>
              <c:f>Sheet1!$F$1</c:f>
              <c:strCache>
                <c:ptCount val="1"/>
                <c:pt idx="0">
                  <c:v>2014</c:v>
                </c:pt>
              </c:strCache>
            </c:strRef>
          </c:tx>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Sheet1!$F$2:$F$3</c:f>
              <c:numCache>
                <c:formatCode>General</c:formatCode>
                <c:ptCount val="2"/>
                <c:pt idx="0">
                  <c:v>1114.7</c:v>
                </c:pt>
                <c:pt idx="1">
                  <c:v>1809.9</c:v>
                </c:pt>
              </c:numCache>
            </c:numRef>
          </c:val>
          <c:extLst>
            <c:ext xmlns:c16="http://schemas.microsoft.com/office/drawing/2014/chart" uri="{C3380CC4-5D6E-409C-BE32-E72D297353CC}">
              <c16:uniqueId val="{00000004-D923-40B3-9545-2E345B35748C}"/>
            </c:ext>
          </c:extLst>
        </c:ser>
        <c:ser>
          <c:idx val="5"/>
          <c:order val="5"/>
          <c:tx>
            <c:strRef>
              <c:f>Sheet1!$G$1</c:f>
              <c:strCache>
                <c:ptCount val="1"/>
                <c:pt idx="0">
                  <c:v>2015</c:v>
                </c:pt>
              </c:strCache>
            </c:strRef>
          </c:tx>
          <c:spPr>
            <a:solidFill>
              <a:srgbClr val="00206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Sheet1!$G$2:$G$3</c:f>
              <c:numCache>
                <c:formatCode>General</c:formatCode>
                <c:ptCount val="2"/>
                <c:pt idx="0">
                  <c:v>969</c:v>
                </c:pt>
                <c:pt idx="1">
                  <c:v>2874.2</c:v>
                </c:pt>
              </c:numCache>
            </c:numRef>
          </c:val>
          <c:extLst>
            <c:ext xmlns:c16="http://schemas.microsoft.com/office/drawing/2014/chart" uri="{C3380CC4-5D6E-409C-BE32-E72D297353CC}">
              <c16:uniqueId val="{00000005-D923-40B3-9545-2E345B35748C}"/>
            </c:ext>
          </c:extLst>
        </c:ser>
        <c:ser>
          <c:idx val="6"/>
          <c:order val="6"/>
          <c:tx>
            <c:strRef>
              <c:f>Sheet1!$H$1</c:f>
              <c:strCache>
                <c:ptCount val="1"/>
                <c:pt idx="0">
                  <c:v>2016</c:v>
                </c:pt>
              </c:strCache>
            </c:strRef>
          </c:tx>
          <c:spPr>
            <a:solidFill>
              <a:srgbClr val="92D05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Sheet1!$H$2:$H$3</c:f>
              <c:numCache>
                <c:formatCode>General</c:formatCode>
                <c:ptCount val="2"/>
                <c:pt idx="0">
                  <c:v>1292.7</c:v>
                </c:pt>
                <c:pt idx="1">
                  <c:v>3229.7</c:v>
                </c:pt>
              </c:numCache>
            </c:numRef>
          </c:val>
          <c:extLst>
            <c:ext xmlns:c16="http://schemas.microsoft.com/office/drawing/2014/chart" uri="{C3380CC4-5D6E-409C-BE32-E72D297353CC}">
              <c16:uniqueId val="{00000006-D923-40B3-9545-2E345B35748C}"/>
            </c:ext>
          </c:extLst>
        </c:ser>
        <c:ser>
          <c:idx val="7"/>
          <c:order val="7"/>
          <c:tx>
            <c:strRef>
              <c:f>Sheet1!$I$1</c:f>
              <c:strCache>
                <c:ptCount val="1"/>
                <c:pt idx="0">
                  <c:v>2017</c:v>
                </c:pt>
              </c:strCache>
            </c:strRef>
          </c:tx>
          <c:spPr>
            <a:gradFill rotWithShape="1">
              <a:gsLst>
                <a:gs pos="0">
                  <a:schemeClr val="accent2">
                    <a:lumMod val="60000"/>
                    <a:tint val="96000"/>
                    <a:lumMod val="104000"/>
                  </a:schemeClr>
                </a:gs>
                <a:gs pos="100000">
                  <a:schemeClr val="accent2">
                    <a:lumMod val="60000"/>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Sheet1!$I$2:$I$3</c:f>
              <c:numCache>
                <c:formatCode>General</c:formatCode>
                <c:ptCount val="2"/>
                <c:pt idx="0">
                  <c:v>1846.5</c:v>
                </c:pt>
                <c:pt idx="1">
                  <c:v>2673.7</c:v>
                </c:pt>
              </c:numCache>
            </c:numRef>
          </c:val>
          <c:extLst>
            <c:ext xmlns:c16="http://schemas.microsoft.com/office/drawing/2014/chart" uri="{C3380CC4-5D6E-409C-BE32-E72D297353CC}">
              <c16:uniqueId val="{00000007-D923-40B3-9545-2E345B35748C}"/>
            </c:ext>
          </c:extLst>
        </c:ser>
        <c:ser>
          <c:idx val="8"/>
          <c:order val="8"/>
          <c:tx>
            <c:strRef>
              <c:f>Sheet1!$J$1</c:f>
              <c:strCache>
                <c:ptCount val="1"/>
                <c:pt idx="0">
                  <c:v>2018</c:v>
                </c:pt>
              </c:strCache>
            </c:strRef>
          </c:tx>
          <c:spPr>
            <a:solidFill>
              <a:srgbClr val="FF000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Sheet1!$J$2:$J$3</c:f>
              <c:numCache>
                <c:formatCode>General</c:formatCode>
                <c:ptCount val="2"/>
                <c:pt idx="0">
                  <c:v>2616.6999999999998</c:v>
                </c:pt>
                <c:pt idx="1">
                  <c:v>3144</c:v>
                </c:pt>
              </c:numCache>
            </c:numRef>
          </c:val>
          <c:extLst>
            <c:ext xmlns:c16="http://schemas.microsoft.com/office/drawing/2014/chart" uri="{C3380CC4-5D6E-409C-BE32-E72D297353CC}">
              <c16:uniqueId val="{00000008-D923-40B3-9545-2E345B35748C}"/>
            </c:ext>
          </c:extLst>
        </c:ser>
        <c:ser>
          <c:idx val="9"/>
          <c:order val="9"/>
          <c:tx>
            <c:strRef>
              <c:f>Sheet1!$K$1</c:f>
              <c:strCache>
                <c:ptCount val="1"/>
                <c:pt idx="0">
                  <c:v>2019</c:v>
                </c:pt>
              </c:strCache>
            </c:strRef>
          </c:tx>
          <c:spPr>
            <a:solidFill>
              <a:srgbClr val="FFC000"/>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Sheet1!$K$2:$K$3</c:f>
              <c:numCache>
                <c:formatCode>General</c:formatCode>
                <c:ptCount val="2"/>
                <c:pt idx="0">
                  <c:v>3361.6</c:v>
                </c:pt>
                <c:pt idx="1">
                  <c:v>3593.6</c:v>
                </c:pt>
              </c:numCache>
            </c:numRef>
          </c:val>
          <c:extLst>
            <c:ext xmlns:c16="http://schemas.microsoft.com/office/drawing/2014/chart" uri="{C3380CC4-5D6E-409C-BE32-E72D297353CC}">
              <c16:uniqueId val="{00000009-D923-40B3-9545-2E345B35748C}"/>
            </c:ext>
          </c:extLst>
        </c:ser>
        <c:ser>
          <c:idx val="10"/>
          <c:order val="10"/>
          <c:tx>
            <c:strRef>
              <c:f>Sheet1!$L$1</c:f>
              <c:strCache>
                <c:ptCount val="1"/>
                <c:pt idx="0">
                  <c:v>2020</c:v>
                </c:pt>
              </c:strCache>
            </c:strRef>
          </c:tx>
          <c:spPr>
            <a:solidFill>
              <a:schemeClr val="accent2"/>
            </a:soli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НИЙТ ХАДГАЛАМЖ</c:v>
                </c:pt>
                <c:pt idx="1">
                  <c:v>НИЙТ ЗЭЭЛ</c:v>
                </c:pt>
              </c:strCache>
            </c:strRef>
          </c:cat>
          <c:val>
            <c:numRef>
              <c:f>Sheet1!$L$2:$L$3</c:f>
              <c:numCache>
                <c:formatCode>General</c:formatCode>
                <c:ptCount val="2"/>
                <c:pt idx="0">
                  <c:v>4560.1000000000004</c:v>
                </c:pt>
                <c:pt idx="1">
                  <c:v>3832.6</c:v>
                </c:pt>
              </c:numCache>
            </c:numRef>
          </c:val>
          <c:extLst>
            <c:ext xmlns:c16="http://schemas.microsoft.com/office/drawing/2014/chart" uri="{C3380CC4-5D6E-409C-BE32-E72D297353CC}">
              <c16:uniqueId val="{0000000A-D923-40B3-9545-2E345B35748C}"/>
            </c:ext>
          </c:extLst>
        </c:ser>
        <c:dLbls>
          <c:showLegendKey val="0"/>
          <c:showVal val="1"/>
          <c:showCatName val="0"/>
          <c:showSerName val="0"/>
          <c:showPercent val="0"/>
          <c:showBubbleSize val="0"/>
        </c:dLbls>
        <c:gapWidth val="150"/>
        <c:overlap val="-25"/>
        <c:axId val="518047568"/>
        <c:axId val="328063128"/>
      </c:barChart>
      <c:catAx>
        <c:axId val="5180475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28063128"/>
        <c:crosses val="autoZero"/>
        <c:auto val="1"/>
        <c:lblAlgn val="ctr"/>
        <c:lblOffset val="100"/>
        <c:noMultiLvlLbl val="0"/>
      </c:catAx>
      <c:valAx>
        <c:axId val="328063128"/>
        <c:scaling>
          <c:orientation val="minMax"/>
        </c:scaling>
        <c:delete val="1"/>
        <c:axPos val="l"/>
        <c:numFmt formatCode="General" sourceLinked="1"/>
        <c:majorTickMark val="none"/>
        <c:minorTickMark val="none"/>
        <c:tickLblPos val="nextTo"/>
        <c:crossAx val="518047568"/>
        <c:crosses val="autoZero"/>
        <c:crossBetween val="between"/>
      </c:valAx>
      <c:spPr>
        <a:noFill/>
        <a:ln>
          <a:noFill/>
        </a:ln>
        <a:effectLst/>
      </c:spPr>
    </c:plotArea>
    <c:legend>
      <c:legendPos val="t"/>
      <c:layout>
        <c:manualLayout>
          <c:xMode val="edge"/>
          <c:yMode val="edge"/>
          <c:x val="9.3843443356691203E-2"/>
          <c:y val="1.9077901430842606E-2"/>
          <c:w val="0.75293573640007516"/>
          <c:h val="0.131809020692763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Sheet1!$B$2</c:f>
              <c:numCache>
                <c:formatCode>General</c:formatCode>
                <c:ptCount val="1"/>
                <c:pt idx="0">
                  <c:v>92</c:v>
                </c:pt>
              </c:numCache>
            </c:numRef>
          </c:val>
          <c:extLst>
            <c:ext xmlns:c16="http://schemas.microsoft.com/office/drawing/2014/chart" uri="{C3380CC4-5D6E-409C-BE32-E72D297353CC}">
              <c16:uniqueId val="{00000000-1E17-446F-ACA3-73566FC7724D}"/>
            </c:ext>
          </c:extLst>
        </c:ser>
        <c:ser>
          <c:idx val="1"/>
          <c:order val="1"/>
          <c:tx>
            <c:strRef>
              <c:f>Sheet1!$C$1</c:f>
              <c:strCache>
                <c:ptCount val="1"/>
                <c:pt idx="0">
                  <c:v>2014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Sheet1!$C$2</c:f>
              <c:numCache>
                <c:formatCode>General</c:formatCode>
                <c:ptCount val="1"/>
                <c:pt idx="0">
                  <c:v>109</c:v>
                </c:pt>
              </c:numCache>
            </c:numRef>
          </c:val>
          <c:extLst>
            <c:ext xmlns:c16="http://schemas.microsoft.com/office/drawing/2014/chart" uri="{C3380CC4-5D6E-409C-BE32-E72D297353CC}">
              <c16:uniqueId val="{00000001-1E17-446F-ACA3-73566FC7724D}"/>
            </c:ext>
          </c:extLst>
        </c:ser>
        <c:ser>
          <c:idx val="2"/>
          <c:order val="2"/>
          <c:tx>
            <c:strRef>
              <c:f>Sheet1!$D$1</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Sheet1!$D$2</c:f>
              <c:numCache>
                <c:formatCode>General</c:formatCode>
                <c:ptCount val="1"/>
                <c:pt idx="0">
                  <c:v>94</c:v>
                </c:pt>
              </c:numCache>
            </c:numRef>
          </c:val>
          <c:extLst>
            <c:ext xmlns:c16="http://schemas.microsoft.com/office/drawing/2014/chart" uri="{C3380CC4-5D6E-409C-BE32-E72D297353CC}">
              <c16:uniqueId val="{00000002-1E17-446F-ACA3-73566FC7724D}"/>
            </c:ext>
          </c:extLst>
        </c:ser>
        <c:ser>
          <c:idx val="3"/>
          <c:order val="3"/>
          <c:tx>
            <c:strRef>
              <c:f>Sheet1!$E$1</c:f>
              <c:strCache>
                <c:ptCount val="1"/>
                <c:pt idx="0">
                  <c:v>2017</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Sheet1!$E$2</c:f>
              <c:numCache>
                <c:formatCode>General</c:formatCode>
                <c:ptCount val="1"/>
                <c:pt idx="0">
                  <c:v>80</c:v>
                </c:pt>
              </c:numCache>
            </c:numRef>
          </c:val>
          <c:extLst>
            <c:ext xmlns:c16="http://schemas.microsoft.com/office/drawing/2014/chart" uri="{C3380CC4-5D6E-409C-BE32-E72D297353CC}">
              <c16:uniqueId val="{00000003-1E17-446F-ACA3-73566FC7724D}"/>
            </c:ext>
          </c:extLst>
        </c:ser>
        <c:ser>
          <c:idx val="4"/>
          <c:order val="4"/>
          <c:tx>
            <c:strRef>
              <c:f>Sheet1!$F$1</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Sheet1!$F$2</c:f>
              <c:numCache>
                <c:formatCode>General</c:formatCode>
                <c:ptCount val="1"/>
                <c:pt idx="0">
                  <c:v>77</c:v>
                </c:pt>
              </c:numCache>
            </c:numRef>
          </c:val>
          <c:extLst>
            <c:ext xmlns:c16="http://schemas.microsoft.com/office/drawing/2014/chart" uri="{C3380CC4-5D6E-409C-BE32-E72D297353CC}">
              <c16:uniqueId val="{00000004-1E17-446F-ACA3-73566FC7724D}"/>
            </c:ext>
          </c:extLst>
        </c:ser>
        <c:ser>
          <c:idx val="5"/>
          <c:order val="5"/>
          <c:tx>
            <c:strRef>
              <c:f>Sheet1!$G$1</c:f>
              <c:strCache>
                <c:ptCount val="1"/>
                <c:pt idx="0">
                  <c:v>2019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Sheet1!$G$2</c:f>
              <c:numCache>
                <c:formatCode>General</c:formatCode>
                <c:ptCount val="1"/>
                <c:pt idx="0">
                  <c:v>266</c:v>
                </c:pt>
              </c:numCache>
            </c:numRef>
          </c:val>
          <c:extLst>
            <c:ext xmlns:c16="http://schemas.microsoft.com/office/drawing/2014/chart" uri="{C3380CC4-5D6E-409C-BE32-E72D297353CC}">
              <c16:uniqueId val="{00000005-1E17-446F-ACA3-73566FC7724D}"/>
            </c:ext>
          </c:extLst>
        </c:ser>
        <c:ser>
          <c:idx val="6"/>
          <c:order val="6"/>
          <c:tx>
            <c:strRef>
              <c:f>Sheet1!$H$1</c:f>
              <c:strCache>
                <c:ptCount val="1"/>
                <c:pt idx="0">
                  <c:v>2020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c:f>
              <c:strCache>
                <c:ptCount val="1"/>
                <c:pt idx="0">
                  <c:v>Машины тоо</c:v>
                </c:pt>
              </c:strCache>
            </c:strRef>
          </c:cat>
          <c:val>
            <c:numRef>
              <c:f>Sheet1!$H$2</c:f>
              <c:numCache>
                <c:formatCode>General</c:formatCode>
                <c:ptCount val="1"/>
                <c:pt idx="0">
                  <c:v>289</c:v>
                </c:pt>
              </c:numCache>
            </c:numRef>
          </c:val>
          <c:extLst>
            <c:ext xmlns:c16="http://schemas.microsoft.com/office/drawing/2014/chart" uri="{C3380CC4-5D6E-409C-BE32-E72D297353CC}">
              <c16:uniqueId val="{00000006-1E17-446F-ACA3-73566FC7724D}"/>
            </c:ext>
          </c:extLst>
        </c:ser>
        <c:dLbls>
          <c:showLegendKey val="0"/>
          <c:showVal val="1"/>
          <c:showCatName val="0"/>
          <c:showSerName val="0"/>
          <c:showPercent val="0"/>
          <c:showBubbleSize val="0"/>
        </c:dLbls>
        <c:gapWidth val="267"/>
        <c:overlap val="-43"/>
        <c:axId val="496222736"/>
        <c:axId val="496215520"/>
      </c:barChart>
      <c:catAx>
        <c:axId val="4962227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6215520"/>
        <c:crosses val="autoZero"/>
        <c:auto val="1"/>
        <c:lblAlgn val="ctr"/>
        <c:lblOffset val="100"/>
        <c:noMultiLvlLbl val="0"/>
      </c:catAx>
      <c:valAx>
        <c:axId val="4962155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62227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2020</a:t>
            </a:r>
            <a:r>
              <a:rPr lang="mn-MN" dirty="0">
                <a:latin typeface="Arial" panose="020B0604020202020204" pitchFamily="34" charset="0"/>
                <a:cs typeface="Arial" panose="020B0604020202020204" pitchFamily="34" charset="0"/>
              </a:rPr>
              <a:t> онд техникийн хяналтын</a:t>
            </a:r>
            <a:r>
              <a:rPr lang="mn-MN" baseline="0" dirty="0">
                <a:latin typeface="Arial" panose="020B0604020202020204" pitchFamily="34" charset="0"/>
                <a:cs typeface="Arial" panose="020B0604020202020204" pitchFamily="34" charset="0"/>
              </a:rPr>
              <a:t> үзлэгт хамрагдсан машины тоо /төрлөөр/</a:t>
            </a:r>
            <a:endParaRPr 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313543059282421"/>
          <c:y val="0.22409912590777789"/>
          <c:w val="0.65660787249793839"/>
          <c:h val="0.65676105901352477"/>
        </c:manualLayout>
      </c:layout>
      <c:pieChart>
        <c:varyColors val="1"/>
        <c:ser>
          <c:idx val="0"/>
          <c:order val="0"/>
          <c:tx>
            <c:strRef>
              <c:f>Sheet1!$B$1</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C1-4471-9CA0-075308EED89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1-B1C1-455F-97E6-64E1B41188E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3-B1C1-455F-97E6-64E1B41188E5}"/>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2-B1C1-455F-97E6-64E1B41188E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Автобус</c:v>
                </c:pt>
                <c:pt idx="1">
                  <c:v>Ачаа</c:v>
                </c:pt>
                <c:pt idx="2">
                  <c:v>Суудал</c:v>
                </c:pt>
                <c:pt idx="3">
                  <c:v>Тусгай</c:v>
                </c:pt>
              </c:strCache>
            </c:strRef>
          </c:cat>
          <c:val>
            <c:numRef>
              <c:f>Sheet1!$B$2:$B$5</c:f>
              <c:numCache>
                <c:formatCode>General</c:formatCode>
                <c:ptCount val="4"/>
                <c:pt idx="0">
                  <c:v>10</c:v>
                </c:pt>
                <c:pt idx="1">
                  <c:v>128</c:v>
                </c:pt>
                <c:pt idx="2">
                  <c:v>145</c:v>
                </c:pt>
                <c:pt idx="3">
                  <c:v>6</c:v>
                </c:pt>
              </c:numCache>
            </c:numRef>
          </c:val>
          <c:extLst>
            <c:ext xmlns:c16="http://schemas.microsoft.com/office/drawing/2014/chart" uri="{C3380CC4-5D6E-409C-BE32-E72D297353CC}">
              <c16:uniqueId val="{00000000-B1C1-455F-97E6-64E1B41188E5}"/>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2728445651548101"/>
          <c:y val="0.87680385105720648"/>
          <c:w val="0.68785641329730141"/>
          <c:h val="0.104564300479132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sng"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u="sng" dirty="0">
                <a:latin typeface="Arial" panose="020B0604020202020204" pitchFamily="34" charset="0"/>
                <a:cs typeface="Arial" panose="020B0604020202020204" pitchFamily="34" charset="0"/>
              </a:rPr>
              <a:t>2020</a:t>
            </a:r>
            <a:r>
              <a:rPr lang="mn-MN" b="1" u="sng" dirty="0">
                <a:latin typeface="Arial" panose="020B0604020202020204" pitchFamily="34" charset="0"/>
                <a:cs typeface="Arial" panose="020B0604020202020204" pitchFamily="34" charset="0"/>
              </a:rPr>
              <a:t> онд техникийн хяналтын</a:t>
            </a:r>
            <a:r>
              <a:rPr lang="mn-MN" b="1" u="sng" baseline="0" dirty="0">
                <a:latin typeface="Arial" panose="020B0604020202020204" pitchFamily="34" charset="0"/>
                <a:cs typeface="Arial" panose="020B0604020202020204" pitchFamily="34" charset="0"/>
              </a:rPr>
              <a:t> үзлэгт хамрагдсан машины тоо /төрлөөр/</a:t>
            </a:r>
            <a:endParaRPr lang="en-US" b="1" u="sng"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1" i="0" u="sng"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313543059282421"/>
          <c:y val="0.22409912590777789"/>
          <c:w val="0.68348954364575398"/>
          <c:h val="0.63248286128413056"/>
        </c:manualLayout>
      </c:layout>
      <c:pieChart>
        <c:varyColors val="1"/>
        <c:ser>
          <c:idx val="0"/>
          <c:order val="0"/>
          <c:tx>
            <c:strRef>
              <c:f>Sheet1!$B$1</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10-4704-B165-4FD3D796E510}"/>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5F10-4704-B165-4FD3D796E510}"/>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F10-4704-B165-4FD3D796E510}"/>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5F10-4704-B165-4FD3D796E5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Автобус</c:v>
                </c:pt>
                <c:pt idx="1">
                  <c:v>Ачаа</c:v>
                </c:pt>
                <c:pt idx="2">
                  <c:v>Суудал</c:v>
                </c:pt>
                <c:pt idx="3">
                  <c:v>Тусгай</c:v>
                </c:pt>
              </c:strCache>
            </c:strRef>
          </c:cat>
          <c:val>
            <c:numRef>
              <c:f>Sheet1!$B$2:$B$5</c:f>
              <c:numCache>
                <c:formatCode>General</c:formatCode>
                <c:ptCount val="4"/>
                <c:pt idx="0">
                  <c:v>10</c:v>
                </c:pt>
                <c:pt idx="1">
                  <c:v>128</c:v>
                </c:pt>
                <c:pt idx="2">
                  <c:v>145</c:v>
                </c:pt>
                <c:pt idx="3">
                  <c:v>6</c:v>
                </c:pt>
              </c:numCache>
            </c:numRef>
          </c:val>
          <c:extLst>
            <c:ext xmlns:c16="http://schemas.microsoft.com/office/drawing/2014/chart" uri="{C3380CC4-5D6E-409C-BE32-E72D297353CC}">
              <c16:uniqueId val="{00000008-5F10-4704-B165-4FD3D796E51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2728445651548101"/>
          <c:y val="0.85192815450307513"/>
          <c:w val="0.79000698501397015"/>
          <c:h val="0.1294400047009049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sng"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107811735397482"/>
          <c:y val="0.27339683346033361"/>
          <c:w val="0.74654433026380174"/>
          <c:h val="0.7104212175091017"/>
        </c:manualLayout>
      </c:layout>
      <c:pieChart>
        <c:varyColors val="1"/>
        <c:ser>
          <c:idx val="0"/>
          <c:order val="0"/>
          <c:tx>
            <c:strRef>
              <c:f>Sheet1!$B$1</c:f>
              <c:strCache>
                <c:ptCount val="1"/>
                <c:pt idx="0">
                  <c:v>2020 онд техникийн хяналтын үзлэгт хамрагдсан машины тоо /насжилтаар/</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2-14D7-4E57-927F-C8FAFE0E75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0B-4296-A616-8CC368FBE74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1-14D7-4E57-927F-C8FAFE0E753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0--3</c:v>
                </c:pt>
                <c:pt idx="1">
                  <c:v>4--9</c:v>
                </c:pt>
                <c:pt idx="2">
                  <c:v>10-аас дээш</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14D7-4E57-927F-C8FAFE0E7534}"/>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8687384363839769"/>
          <c:y val="2.864583920723409E-2"/>
          <c:w val="0.69809883395723071"/>
          <c:h val="0.97135416079276593"/>
        </c:manualLayout>
      </c:layout>
      <c:bar3DChart>
        <c:barDir val="bar"/>
        <c:grouping val="clustered"/>
        <c:varyColors val="0"/>
        <c:ser>
          <c:idx val="0"/>
          <c:order val="0"/>
          <c:tx>
            <c:strRef>
              <c:f>Sheet1!$B$1</c:f>
              <c:strCache>
                <c:ptCount val="1"/>
                <c:pt idx="0">
                  <c:v>Column1</c:v>
                </c:pt>
              </c:strCache>
            </c:strRef>
          </c:tx>
          <c:spPr>
            <a:solidFill>
              <a:schemeClr val="accent1">
                <a:alpha val="70000"/>
              </a:schemeClr>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Sheet1!$A$2:$A$17</c:f>
              <c:strCache>
                <c:ptCount val="16"/>
                <c:pt idx="0">
                  <c:v>Ду.Өндөршил ИТХ Ахмад сан</c:v>
                </c:pt>
                <c:pt idx="1">
                  <c:v>Ду.Өндөршил Соёл төв Ахмад сан</c:v>
                </c:pt>
                <c:pt idx="2">
                  <c:v>Ду.Өндөршил Эмнэлэг Ахмад сан</c:v>
                </c:pt>
                <c:pt idx="3">
                  <c:v>Ду.Өндөршил Сург.Ахмад сан</c:v>
                </c:pt>
                <c:pt idx="4">
                  <c:v>Ду.Өндөршил Цэцэрлэг Ахмад сан</c:v>
                </c:pt>
                <c:pt idx="5">
                  <c:v>Ду.Өндөршил ЗДТГ Ахмад сан</c:v>
                </c:pt>
                <c:pt idx="6">
                  <c:v>Мал хамгаалах сан</c:v>
                </c:pt>
                <c:pt idx="7">
                  <c:v>Байгаль хамгаалах сан</c:v>
                </c:pt>
                <c:pt idx="8">
                  <c:v>Сум хөгжүүлэх сан</c:v>
                </c:pt>
                <c:pt idx="9">
                  <c:v>Сумын ИТХурал</c:v>
                </c:pt>
                <c:pt idx="10">
                  <c:v>Сумын Соёлын төв</c:v>
                </c:pt>
                <c:pt idx="11">
                  <c:v>Орон нутгийн хӨгжлийн сан</c:v>
                </c:pt>
                <c:pt idx="12">
                  <c:v>Сумын Хүүхдийн цэцэрлэг</c:v>
                </c:pt>
                <c:pt idx="13">
                  <c:v>Сумын ЗДТГ</c:v>
                </c:pt>
                <c:pt idx="14">
                  <c:v>Эрүүл мэндийн төв</c:v>
                </c:pt>
                <c:pt idx="15">
                  <c:v>9-н жилийн сургууль</c:v>
                </c:pt>
              </c:strCache>
            </c:strRef>
          </c:cat>
          <c:val>
            <c:numRef>
              <c:f>Sheet1!$B$2:$B$17</c:f>
              <c:numCache>
                <c:formatCode>#,##0.00</c:formatCode>
                <c:ptCount val="16"/>
                <c:pt idx="0">
                  <c:v>390830</c:v>
                </c:pt>
                <c:pt idx="1">
                  <c:v>150000</c:v>
                </c:pt>
                <c:pt idx="2">
                  <c:v>937700</c:v>
                </c:pt>
                <c:pt idx="3">
                  <c:v>744050</c:v>
                </c:pt>
                <c:pt idx="4">
                  <c:v>832650</c:v>
                </c:pt>
                <c:pt idx="5">
                  <c:v>857140</c:v>
                </c:pt>
                <c:pt idx="6">
                  <c:v>6000000</c:v>
                </c:pt>
                <c:pt idx="7">
                  <c:v>13999400</c:v>
                </c:pt>
                <c:pt idx="8">
                  <c:v>33220000</c:v>
                </c:pt>
                <c:pt idx="9">
                  <c:v>56875785.859999999</c:v>
                </c:pt>
                <c:pt idx="10">
                  <c:v>85575918.730000004</c:v>
                </c:pt>
                <c:pt idx="11">
                  <c:v>72101000</c:v>
                </c:pt>
                <c:pt idx="12">
                  <c:v>218442251.15000001</c:v>
                </c:pt>
                <c:pt idx="13">
                  <c:v>315596492.70999998</c:v>
                </c:pt>
                <c:pt idx="14">
                  <c:v>326896408.74000001</c:v>
                </c:pt>
                <c:pt idx="15">
                  <c:v>592494007.38</c:v>
                </c:pt>
              </c:numCache>
            </c:numRef>
          </c:val>
          <c:extLst>
            <c:ext xmlns:c16="http://schemas.microsoft.com/office/drawing/2014/chart" uri="{C3380CC4-5D6E-409C-BE32-E72D297353CC}">
              <c16:uniqueId val="{00000000-3F6B-455C-AC25-4B2BB180FDB5}"/>
            </c:ext>
          </c:extLst>
        </c:ser>
        <c:dLbls>
          <c:showLegendKey val="0"/>
          <c:showVal val="1"/>
          <c:showCatName val="0"/>
          <c:showSerName val="0"/>
          <c:showPercent val="0"/>
          <c:showBubbleSize val="0"/>
        </c:dLbls>
        <c:gapWidth val="150"/>
        <c:shape val="box"/>
        <c:axId val="372931808"/>
        <c:axId val="372931024"/>
        <c:axId val="0"/>
      </c:bar3DChart>
      <c:catAx>
        <c:axId val="3729318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931024"/>
        <c:crosses val="autoZero"/>
        <c:auto val="1"/>
        <c:lblAlgn val="ctr"/>
        <c:lblOffset val="100"/>
        <c:noMultiLvlLbl val="0"/>
      </c:catAx>
      <c:valAx>
        <c:axId val="372931024"/>
        <c:scaling>
          <c:orientation val="minMax"/>
        </c:scaling>
        <c:delete val="1"/>
        <c:axPos val="b"/>
        <c:numFmt formatCode="#,##0.00" sourceLinked="1"/>
        <c:majorTickMark val="none"/>
        <c:minorTickMark val="none"/>
        <c:tickLblPos val="nextTo"/>
        <c:crossAx val="37293180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a:t>Сая төгрөгөөр</a:t>
            </a:r>
            <a:endParaRPr lang="en-US"/>
          </a:p>
        </c:rich>
      </c:tx>
      <c:layout>
        <c:manualLayout>
          <c:xMode val="edge"/>
          <c:yMode val="edge"/>
          <c:x val="0.76800000000000013"/>
          <c:y val="1.82577068128561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Төсөвт өртөг</c:v>
                </c:pt>
              </c:strCache>
            </c:strRef>
          </c:tx>
          <c:spPr>
            <a:solidFill>
              <a:schemeClr val="accent1"/>
            </a:solidFill>
            <a:ln>
              <a:noFill/>
            </a:ln>
            <a:effectLst/>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237.4</c:v>
                </c:pt>
                <c:pt idx="1">
                  <c:v>127.2</c:v>
                </c:pt>
                <c:pt idx="2">
                  <c:v>117.2</c:v>
                </c:pt>
                <c:pt idx="3">
                  <c:v>49.4</c:v>
                </c:pt>
                <c:pt idx="4">
                  <c:v>166.7</c:v>
                </c:pt>
                <c:pt idx="5">
                  <c:v>72.099999999999994</c:v>
                </c:pt>
              </c:numCache>
            </c:numRef>
          </c:val>
          <c:extLst>
            <c:ext xmlns:c16="http://schemas.microsoft.com/office/drawing/2014/chart" uri="{C3380CC4-5D6E-409C-BE32-E72D297353CC}">
              <c16:uniqueId val="{00000000-56EA-4DE7-9497-EBE06B544EC5}"/>
            </c:ext>
          </c:extLst>
        </c:ser>
        <c:dLbls>
          <c:showLegendKey val="0"/>
          <c:showVal val="0"/>
          <c:showCatName val="0"/>
          <c:showSerName val="0"/>
          <c:showPercent val="0"/>
          <c:showBubbleSize val="0"/>
        </c:dLbls>
        <c:gapWidth val="150"/>
        <c:axId val="379517104"/>
        <c:axId val="379516712"/>
      </c:barChart>
      <c:lineChart>
        <c:grouping val="stacked"/>
        <c:varyColors val="0"/>
        <c:ser>
          <c:idx val="1"/>
          <c:order val="1"/>
          <c:tx>
            <c:strRef>
              <c:f>Sheet1!$C$1</c:f>
              <c:strCache>
                <c:ptCount val="1"/>
                <c:pt idx="0">
                  <c:v>Төсөл арга хэмжээ</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General</c:formatCode>
                <c:ptCount val="6"/>
                <c:pt idx="0">
                  <c:v>21</c:v>
                </c:pt>
                <c:pt idx="1">
                  <c:v>13</c:v>
                </c:pt>
                <c:pt idx="2">
                  <c:v>9</c:v>
                </c:pt>
                <c:pt idx="3">
                  <c:v>9</c:v>
                </c:pt>
                <c:pt idx="4">
                  <c:v>10</c:v>
                </c:pt>
                <c:pt idx="5">
                  <c:v>3</c:v>
                </c:pt>
              </c:numCache>
            </c:numRef>
          </c:val>
          <c:smooth val="0"/>
          <c:extLst>
            <c:ext xmlns:c16="http://schemas.microsoft.com/office/drawing/2014/chart" uri="{C3380CC4-5D6E-409C-BE32-E72D297353CC}">
              <c16:uniqueId val="{00000001-56EA-4DE7-9497-EBE06B544EC5}"/>
            </c:ext>
          </c:extLst>
        </c:ser>
        <c:dLbls>
          <c:showLegendKey val="0"/>
          <c:showVal val="0"/>
          <c:showCatName val="0"/>
          <c:showSerName val="0"/>
          <c:showPercent val="0"/>
          <c:showBubbleSize val="0"/>
        </c:dLbls>
        <c:marker val="1"/>
        <c:smooth val="0"/>
        <c:axId val="379517104"/>
        <c:axId val="379516712"/>
      </c:lineChart>
      <c:valAx>
        <c:axId val="379516712"/>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7104"/>
        <c:crosses val="max"/>
        <c:crossBetween val="between"/>
      </c:valAx>
      <c:catAx>
        <c:axId val="3795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671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Төслийн мөнгөн дүн</c:v>
                </c:pt>
              </c:strCache>
            </c:strRef>
          </c:tx>
          <c:spPr>
            <a:solidFill>
              <a:schemeClr val="accent1"/>
            </a:solidFill>
            <a:ln>
              <a:noFill/>
            </a:ln>
            <a:effectLst/>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45</c:v>
                </c:pt>
                <c:pt idx="1">
                  <c:v>12.5</c:v>
                </c:pt>
                <c:pt idx="2">
                  <c:v>51</c:v>
                </c:pt>
                <c:pt idx="3">
                  <c:v>10</c:v>
                </c:pt>
                <c:pt idx="4">
                  <c:v>20</c:v>
                </c:pt>
                <c:pt idx="5">
                  <c:v>33</c:v>
                </c:pt>
              </c:numCache>
            </c:numRef>
          </c:val>
          <c:extLst>
            <c:ext xmlns:c16="http://schemas.microsoft.com/office/drawing/2014/chart" uri="{C3380CC4-5D6E-409C-BE32-E72D297353CC}">
              <c16:uniqueId val="{00000000-A1CD-4EBA-B1BA-366FDBEC2831}"/>
            </c:ext>
          </c:extLst>
        </c:ser>
        <c:dLbls>
          <c:showLegendKey val="0"/>
          <c:showVal val="0"/>
          <c:showCatName val="0"/>
          <c:showSerName val="0"/>
          <c:showPercent val="0"/>
          <c:showBubbleSize val="0"/>
        </c:dLbls>
        <c:gapWidth val="150"/>
        <c:axId val="372674768"/>
        <c:axId val="372672416"/>
      </c:barChart>
      <c:lineChart>
        <c:grouping val="stacked"/>
        <c:varyColors val="0"/>
        <c:ser>
          <c:idx val="1"/>
          <c:order val="1"/>
          <c:tx>
            <c:strRef>
              <c:f>Sheet1!$C$1</c:f>
              <c:strCache>
                <c:ptCount val="1"/>
                <c:pt idx="0">
                  <c:v>Төсөл</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General</c:formatCode>
                <c:ptCount val="6"/>
                <c:pt idx="0">
                  <c:v>4</c:v>
                </c:pt>
                <c:pt idx="1">
                  <c:v>2</c:v>
                </c:pt>
                <c:pt idx="2">
                  <c:v>7</c:v>
                </c:pt>
                <c:pt idx="3">
                  <c:v>1</c:v>
                </c:pt>
                <c:pt idx="4">
                  <c:v>2</c:v>
                </c:pt>
                <c:pt idx="5">
                  <c:v>2</c:v>
                </c:pt>
              </c:numCache>
            </c:numRef>
          </c:val>
          <c:smooth val="0"/>
          <c:extLst>
            <c:ext xmlns:c16="http://schemas.microsoft.com/office/drawing/2014/chart" uri="{C3380CC4-5D6E-409C-BE32-E72D297353CC}">
              <c16:uniqueId val="{00000001-A1CD-4EBA-B1BA-366FDBEC2831}"/>
            </c:ext>
          </c:extLst>
        </c:ser>
        <c:dLbls>
          <c:showLegendKey val="0"/>
          <c:showVal val="0"/>
          <c:showCatName val="0"/>
          <c:showSerName val="0"/>
          <c:showPercent val="0"/>
          <c:showBubbleSize val="0"/>
        </c:dLbls>
        <c:marker val="1"/>
        <c:smooth val="0"/>
        <c:axId val="372674768"/>
        <c:axId val="372672416"/>
      </c:lineChart>
      <c:valAx>
        <c:axId val="372672416"/>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4768"/>
        <c:crosses val="max"/>
        <c:crossBetween val="between"/>
      </c:valAx>
      <c:catAx>
        <c:axId val="37267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24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ЦОГ БАГ</c:v>
                </c:pt>
              </c:strCache>
            </c:strRef>
          </c:tx>
          <c:spPr>
            <a:ln w="9525" cap="rnd">
              <a:solidFill>
                <a:schemeClr val="accent1"/>
              </a:solidFill>
              <a:round/>
            </a:ln>
            <a:effectLst>
              <a:outerShdw blurRad="50800" dist="38100" dir="5400000" rotWithShape="0">
                <a:srgbClr val="000000">
                  <a:alpha val="60000"/>
                </a:srgbClr>
              </a:outerShdw>
            </a:effectLst>
          </c:spPr>
          <c:marker>
            <c:symbol val="circle"/>
            <c:size val="6"/>
            <c:spPr>
              <a:gradFill rotWithShape="1">
                <a:gsLst>
                  <a:gs pos="0">
                    <a:schemeClr val="accent1">
                      <a:tint val="96000"/>
                      <a:lumMod val="104000"/>
                    </a:schemeClr>
                  </a:gs>
                  <a:gs pos="100000">
                    <a:schemeClr val="accent1">
                      <a:shade val="98000"/>
                      <a:lumMod val="94000"/>
                    </a:schemeClr>
                  </a:gs>
                </a:gsLst>
                <a:lin ang="5400000" scaled="0"/>
              </a:gradFill>
              <a:ln w="9525" cap="rnd">
                <a:solidFill>
                  <a:schemeClr val="accent1"/>
                </a:solidFill>
                <a:round/>
              </a:ln>
              <a:effectLst>
                <a:outerShdw blurRad="50800" dist="38100" dir="5400000" rotWithShape="0">
                  <a:srgbClr val="000000">
                    <a:alpha val="60000"/>
                  </a:srgbClr>
                </a:outerShdw>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739</c:v>
                </c:pt>
                <c:pt idx="1">
                  <c:v>729</c:v>
                </c:pt>
                <c:pt idx="2">
                  <c:v>699</c:v>
                </c:pt>
                <c:pt idx="3">
                  <c:v>739</c:v>
                </c:pt>
                <c:pt idx="4">
                  <c:v>509</c:v>
                </c:pt>
                <c:pt idx="5">
                  <c:v>527</c:v>
                </c:pt>
                <c:pt idx="6">
                  <c:v>566</c:v>
                </c:pt>
              </c:numCache>
            </c:numRef>
          </c:val>
          <c:smooth val="0"/>
          <c:extLst>
            <c:ext xmlns:c16="http://schemas.microsoft.com/office/drawing/2014/chart" uri="{C3380CC4-5D6E-409C-BE32-E72D297353CC}">
              <c16:uniqueId val="{00000000-C686-4B05-A849-AB3BB7263DA3}"/>
            </c:ext>
          </c:extLst>
        </c:ser>
        <c:ser>
          <c:idx val="1"/>
          <c:order val="1"/>
          <c:tx>
            <c:strRef>
              <c:f>Sheet1!$C$1</c:f>
              <c:strCache>
                <c:ptCount val="1"/>
                <c:pt idx="0">
                  <c:v>ТАЛЫН НАР БАГ</c:v>
                </c:pt>
              </c:strCache>
            </c:strRef>
          </c:tx>
          <c:spPr>
            <a:ln w="9525" cap="rnd">
              <a:solidFill>
                <a:schemeClr val="accent2"/>
              </a:solidFill>
              <a:round/>
            </a:ln>
            <a:effectLst>
              <a:outerShdw blurRad="50800" dist="38100" dir="5400000" rotWithShape="0">
                <a:srgbClr val="000000">
                  <a:alpha val="60000"/>
                </a:srgbClr>
              </a:outerShdw>
            </a:effectLst>
          </c:spPr>
          <c:marker>
            <c:symbol val="circle"/>
            <c:size val="6"/>
            <c:spPr>
              <a:gradFill rotWithShape="1">
                <a:gsLst>
                  <a:gs pos="0">
                    <a:schemeClr val="accent2">
                      <a:tint val="96000"/>
                      <a:lumMod val="104000"/>
                    </a:schemeClr>
                  </a:gs>
                  <a:gs pos="100000">
                    <a:schemeClr val="accent2">
                      <a:shade val="98000"/>
                      <a:lumMod val="94000"/>
                    </a:schemeClr>
                  </a:gs>
                </a:gsLst>
                <a:lin ang="5400000" scaled="0"/>
              </a:gradFill>
              <a:ln w="9525" cap="rnd">
                <a:solidFill>
                  <a:schemeClr val="accent2"/>
                </a:solidFill>
                <a:round/>
              </a:ln>
              <a:effectLst>
                <a:outerShdw blurRad="50800" dist="38100" dir="5400000" rotWithShape="0">
                  <a:srgbClr val="000000">
                    <a:alpha val="60000"/>
                  </a:srgbClr>
                </a:outerShdw>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704</c:v>
                </c:pt>
                <c:pt idx="1">
                  <c:v>681</c:v>
                </c:pt>
                <c:pt idx="2">
                  <c:v>747</c:v>
                </c:pt>
                <c:pt idx="3">
                  <c:v>685</c:v>
                </c:pt>
                <c:pt idx="4">
                  <c:v>526</c:v>
                </c:pt>
                <c:pt idx="5">
                  <c:v>507</c:v>
                </c:pt>
                <c:pt idx="6">
                  <c:v>528</c:v>
                </c:pt>
              </c:numCache>
            </c:numRef>
          </c:val>
          <c:smooth val="0"/>
          <c:extLst>
            <c:ext xmlns:c16="http://schemas.microsoft.com/office/drawing/2014/chart" uri="{C3380CC4-5D6E-409C-BE32-E72D297353CC}">
              <c16:uniqueId val="{00000001-C686-4B05-A849-AB3BB7263DA3}"/>
            </c:ext>
          </c:extLst>
        </c:ser>
        <c:ser>
          <c:idx val="2"/>
          <c:order val="2"/>
          <c:tx>
            <c:strRef>
              <c:f>Sheet1!$D$1</c:f>
              <c:strCache>
                <c:ptCount val="1"/>
                <c:pt idx="0">
                  <c:v>БӨХТ БАГ</c:v>
                </c:pt>
              </c:strCache>
            </c:strRef>
          </c:tx>
          <c:spPr>
            <a:ln w="9525" cap="rnd">
              <a:solidFill>
                <a:schemeClr val="accent3"/>
              </a:solidFill>
              <a:round/>
            </a:ln>
            <a:effectLst>
              <a:outerShdw blurRad="50800" dist="38100" dir="5400000" rotWithShape="0">
                <a:srgbClr val="000000">
                  <a:alpha val="60000"/>
                </a:srgbClr>
              </a:outerShdw>
            </a:effectLst>
          </c:spPr>
          <c:marker>
            <c:symbol val="circle"/>
            <c:size val="6"/>
            <c:spPr>
              <a:gradFill rotWithShape="1">
                <a:gsLst>
                  <a:gs pos="0">
                    <a:schemeClr val="accent3">
                      <a:tint val="96000"/>
                      <a:lumMod val="104000"/>
                    </a:schemeClr>
                  </a:gs>
                  <a:gs pos="100000">
                    <a:schemeClr val="accent3">
                      <a:shade val="98000"/>
                      <a:lumMod val="94000"/>
                    </a:schemeClr>
                  </a:gs>
                </a:gsLst>
                <a:lin ang="5400000" scaled="0"/>
              </a:gradFill>
              <a:ln w="9525" cap="rnd">
                <a:solidFill>
                  <a:schemeClr val="accent3"/>
                </a:solidFill>
                <a:round/>
              </a:ln>
              <a:effectLst>
                <a:outerShdw blurRad="50800" dist="38100" dir="5400000" rotWithShape="0">
                  <a:srgbClr val="000000">
                    <a:alpha val="60000"/>
                  </a:srgbClr>
                </a:outerShdw>
              </a:effectLst>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Sheet1!$D$2:$D$8</c:f>
              <c:numCache>
                <c:formatCode>General</c:formatCode>
                <c:ptCount val="7"/>
                <c:pt idx="0">
                  <c:v>0</c:v>
                </c:pt>
                <c:pt idx="1">
                  <c:v>0</c:v>
                </c:pt>
                <c:pt idx="2">
                  <c:v>0</c:v>
                </c:pt>
                <c:pt idx="3">
                  <c:v>0</c:v>
                </c:pt>
                <c:pt idx="4">
                  <c:v>386</c:v>
                </c:pt>
                <c:pt idx="5">
                  <c:v>354</c:v>
                </c:pt>
                <c:pt idx="6">
                  <c:v>348</c:v>
                </c:pt>
              </c:numCache>
            </c:numRef>
          </c:val>
          <c:smooth val="0"/>
          <c:extLst>
            <c:ext xmlns:c16="http://schemas.microsoft.com/office/drawing/2014/chart" uri="{C3380CC4-5D6E-409C-BE32-E72D297353CC}">
              <c16:uniqueId val="{00000002-C686-4B05-A849-AB3BB7263DA3}"/>
            </c:ext>
          </c:extLst>
        </c:ser>
        <c:dLbls>
          <c:showLegendKey val="0"/>
          <c:showVal val="0"/>
          <c:showCatName val="0"/>
          <c:showSerName val="0"/>
          <c:showPercent val="0"/>
          <c:showBubbleSize val="0"/>
        </c:dLbls>
        <c:marker val="1"/>
        <c:smooth val="0"/>
        <c:axId val="372676728"/>
        <c:axId val="372673592"/>
      </c:lineChart>
      <c:catAx>
        <c:axId val="372676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3592"/>
        <c:crosses val="autoZero"/>
        <c:auto val="1"/>
        <c:lblAlgn val="ctr"/>
        <c:lblOffset val="100"/>
        <c:noMultiLvlLbl val="0"/>
      </c:catAx>
      <c:valAx>
        <c:axId val="372673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6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ҮА явуулж буй ААН-н тоо</c:v>
                </c:pt>
              </c:strCache>
            </c:strRef>
          </c:tx>
          <c:spPr>
            <a:ln w="28575" cap="rnd">
              <a:solidFill>
                <a:schemeClr val="accent1"/>
              </a:solidFill>
              <a:round/>
            </a:ln>
            <a:effectLst/>
          </c:spPr>
          <c:marker>
            <c:symbol val="none"/>
          </c:marker>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24</c:v>
                </c:pt>
                <c:pt idx="1">
                  <c:v>22</c:v>
                </c:pt>
                <c:pt idx="2">
                  <c:v>22</c:v>
                </c:pt>
                <c:pt idx="3">
                  <c:v>22</c:v>
                </c:pt>
                <c:pt idx="4">
                  <c:v>25</c:v>
                </c:pt>
                <c:pt idx="5">
                  <c:v>23</c:v>
                </c:pt>
                <c:pt idx="6">
                  <c:v>24</c:v>
                </c:pt>
                <c:pt idx="7">
                  <c:v>23</c:v>
                </c:pt>
              </c:numCache>
            </c:numRef>
          </c:val>
          <c:smooth val="0"/>
          <c:extLst>
            <c:ext xmlns:c16="http://schemas.microsoft.com/office/drawing/2014/chart" uri="{C3380CC4-5D6E-409C-BE32-E72D297353CC}">
              <c16:uniqueId val="{00000000-1B9A-4754-858F-3569295C2069}"/>
            </c:ext>
          </c:extLst>
        </c:ser>
        <c:dLbls>
          <c:showLegendKey val="0"/>
          <c:showVal val="0"/>
          <c:showCatName val="0"/>
          <c:showSerName val="0"/>
          <c:showPercent val="0"/>
          <c:showBubbleSize val="0"/>
        </c:dLbls>
        <c:smooth val="0"/>
        <c:axId val="454524128"/>
        <c:axId val="454524520"/>
      </c:lineChart>
      <c:catAx>
        <c:axId val="4545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524520"/>
        <c:crosses val="autoZero"/>
        <c:auto val="1"/>
        <c:lblAlgn val="ctr"/>
        <c:lblOffset val="100"/>
        <c:noMultiLvlLbl val="0"/>
      </c:catAx>
      <c:valAx>
        <c:axId val="45452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524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518970545348498"/>
          <c:y val="8.3333333333333332E-3"/>
        </c:manualLayout>
      </c:layout>
      <c:overlay val="0"/>
      <c:spPr>
        <a:noFill/>
        <a:ln>
          <a:noFill/>
        </a:ln>
        <a:effectLst/>
      </c:spPr>
      <c:txPr>
        <a:bodyPr rot="0" spcFirstLastPara="1" vertOverflow="ellipsis" vert="horz" wrap="square" anchor="ctr" anchorCtr="1"/>
        <a:lstStyle/>
        <a:p>
          <a:pPr>
            <a:defRPr sz="1862" b="1" i="0" u="sng"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БИЗНЕС РЕГИСТРИЙН САНД БҮРТГЭЛТЭЙ АЖ АХУЙН НЭГЖ БАЙГУУЛЛАГЫН ТОО</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Sheet1!$A$2:$A$6</c:f>
              <c:strCache>
                <c:ptCount val="5"/>
                <c:pt idx="0">
                  <c:v>Үйл ажиллагаа явуулж байгаа</c:v>
                </c:pt>
                <c:pt idx="1">
                  <c:v>үйл ажиллагаа эрхлээгүй</c:v>
                </c:pt>
                <c:pt idx="2">
                  <c:v>Үйл ажиллагаа түр зогсоосон</c:v>
                </c:pt>
                <c:pt idx="3">
                  <c:v>Үйл ажиллагаа бүрэн зогсоосон</c:v>
                </c:pt>
                <c:pt idx="4">
                  <c:v>Бусад</c:v>
                </c:pt>
              </c:strCache>
            </c:strRef>
          </c:cat>
          <c:val>
            <c:numRef>
              <c:f>Sheet1!$B$2:$B$6</c:f>
              <c:numCache>
                <c:formatCode>General</c:formatCode>
                <c:ptCount val="5"/>
                <c:pt idx="0">
                  <c:v>46</c:v>
                </c:pt>
                <c:pt idx="1">
                  <c:v>23</c:v>
                </c:pt>
                <c:pt idx="2">
                  <c:v>6</c:v>
                </c:pt>
                <c:pt idx="3">
                  <c:v>15</c:v>
                </c:pt>
                <c:pt idx="4">
                  <c:v>2</c:v>
                </c:pt>
              </c:numCache>
            </c:numRef>
          </c:val>
          <c:extLst>
            <c:ext xmlns:c16="http://schemas.microsoft.com/office/drawing/2014/chart" uri="{C3380CC4-5D6E-409C-BE32-E72D297353CC}">
              <c16:uniqueId val="{00000000-F316-4F0E-A72C-D2C5A8B4C8A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Төсвийн байгууллагын албан хаагчид</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Удирдах</c:v>
                </c:pt>
                <c:pt idx="1">
                  <c:v>Гүйцэтгэх</c:v>
                </c:pt>
                <c:pt idx="2">
                  <c:v>Үйлчлэх</c:v>
                </c:pt>
                <c:pt idx="3">
                  <c:v>Гэрээт</c:v>
                </c:pt>
              </c:strCache>
            </c:strRef>
          </c:cat>
          <c:val>
            <c:numRef>
              <c:f>Sheet1!$B$2:$B$5</c:f>
              <c:numCache>
                <c:formatCode>General</c:formatCode>
                <c:ptCount val="4"/>
                <c:pt idx="0">
                  <c:v>10</c:v>
                </c:pt>
                <c:pt idx="1">
                  <c:v>54</c:v>
                </c:pt>
                <c:pt idx="2">
                  <c:v>29</c:v>
                </c:pt>
                <c:pt idx="3">
                  <c:v>2</c:v>
                </c:pt>
              </c:numCache>
            </c:numRef>
          </c:val>
          <c:extLst>
            <c:ext xmlns:c16="http://schemas.microsoft.com/office/drawing/2014/chart" uri="{C3380CC4-5D6E-409C-BE32-E72D297353CC}">
              <c16:uniqueId val="{00000000-C02F-422B-8E3E-A72F0723A72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ЭРЭГТЭЙ</c:v>
                </c:pt>
              </c:strCache>
            </c:strRef>
          </c:tx>
          <c:spPr>
            <a:solidFill>
              <a:schemeClr val="accent1"/>
            </a:solidFill>
            <a:ln>
              <a:noFill/>
            </a:ln>
            <a:effectLst/>
          </c:spPr>
          <c:invertIfNegative val="0"/>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714</c:v>
                </c:pt>
                <c:pt idx="1">
                  <c:v>689</c:v>
                </c:pt>
                <c:pt idx="2">
                  <c:v>705</c:v>
                </c:pt>
                <c:pt idx="3">
                  <c:v>695</c:v>
                </c:pt>
                <c:pt idx="4">
                  <c:v>702</c:v>
                </c:pt>
                <c:pt idx="5">
                  <c:v>678</c:v>
                </c:pt>
                <c:pt idx="6">
                  <c:v>721</c:v>
                </c:pt>
              </c:numCache>
            </c:numRef>
          </c:val>
          <c:extLst>
            <c:ext xmlns:c16="http://schemas.microsoft.com/office/drawing/2014/chart" uri="{C3380CC4-5D6E-409C-BE32-E72D297353CC}">
              <c16:uniqueId val="{00000000-2C06-47D2-8E9D-E5A0CCDF1372}"/>
            </c:ext>
          </c:extLst>
        </c:ser>
        <c:ser>
          <c:idx val="1"/>
          <c:order val="1"/>
          <c:tx>
            <c:strRef>
              <c:f>Sheet1!$C$1</c:f>
              <c:strCache>
                <c:ptCount val="1"/>
                <c:pt idx="0">
                  <c:v>ЭМЭГТЭЙ</c:v>
                </c:pt>
              </c:strCache>
            </c:strRef>
          </c:tx>
          <c:spPr>
            <a:solidFill>
              <a:schemeClr val="accent2"/>
            </a:solidFill>
            <a:ln>
              <a:noFill/>
            </a:ln>
            <a:effectLst/>
          </c:spPr>
          <c:invertIfNegative val="0"/>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729</c:v>
                </c:pt>
                <c:pt idx="1">
                  <c:v>721</c:v>
                </c:pt>
                <c:pt idx="2">
                  <c:v>741</c:v>
                </c:pt>
                <c:pt idx="3">
                  <c:v>726</c:v>
                </c:pt>
                <c:pt idx="4">
                  <c:v>719</c:v>
                </c:pt>
                <c:pt idx="5">
                  <c:v>710</c:v>
                </c:pt>
                <c:pt idx="6">
                  <c:v>721</c:v>
                </c:pt>
              </c:numCache>
            </c:numRef>
          </c:val>
          <c:extLst>
            <c:ext xmlns:c16="http://schemas.microsoft.com/office/drawing/2014/chart" uri="{C3380CC4-5D6E-409C-BE32-E72D297353CC}">
              <c16:uniqueId val="{00000001-2C06-47D2-8E9D-E5A0CCDF1372}"/>
            </c:ext>
          </c:extLst>
        </c:ser>
        <c:dLbls>
          <c:showLegendKey val="0"/>
          <c:showVal val="0"/>
          <c:showCatName val="0"/>
          <c:showSerName val="0"/>
          <c:showPercent val="0"/>
          <c:showBubbleSize val="0"/>
        </c:dLbls>
        <c:gapWidth val="150"/>
        <c:axId val="372673200"/>
        <c:axId val="372679080"/>
      </c:barChart>
      <c:catAx>
        <c:axId val="372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9080"/>
        <c:crosses val="autoZero"/>
        <c:auto val="1"/>
        <c:lblAlgn val="ctr"/>
        <c:lblOffset val="100"/>
        <c:noMultiLvlLbl val="0"/>
      </c:catAx>
      <c:valAx>
        <c:axId val="37267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2673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844257800215608E-2"/>
          <c:y val="2.3846612088593854E-2"/>
          <c:w val="0.85738756507697989"/>
          <c:h val="0.75491876564523963"/>
        </c:manualLayout>
      </c:layout>
      <c:line3DChart>
        <c:grouping val="standard"/>
        <c:varyColors val="0"/>
        <c:ser>
          <c:idx val="0"/>
          <c:order val="0"/>
          <c:tx>
            <c:strRef>
              <c:f>Sheet1!$B$1</c:f>
              <c:strCache>
                <c:ptCount val="1"/>
                <c:pt idx="0">
                  <c:v>Series 1</c:v>
                </c:pt>
              </c:strCache>
            </c:strRef>
          </c:tx>
          <c:spPr>
            <a:solidFill>
              <a:schemeClr val="accent1"/>
            </a:solidFill>
            <a:ln>
              <a:noFill/>
            </a:ln>
            <a:effectLst/>
            <a:sp3d/>
          </c:spP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41</c:v>
                </c:pt>
                <c:pt idx="1">
                  <c:v>29</c:v>
                </c:pt>
                <c:pt idx="2">
                  <c:v>32</c:v>
                </c:pt>
                <c:pt idx="3">
                  <c:v>28</c:v>
                </c:pt>
                <c:pt idx="4">
                  <c:v>29</c:v>
                </c:pt>
                <c:pt idx="5">
                  <c:v>20</c:v>
                </c:pt>
                <c:pt idx="6">
                  <c:v>32</c:v>
                </c:pt>
                <c:pt idx="7">
                  <c:v>25</c:v>
                </c:pt>
                <c:pt idx="8">
                  <c:v>26</c:v>
                </c:pt>
                <c:pt idx="9">
                  <c:v>30</c:v>
                </c:pt>
                <c:pt idx="10">
                  <c:v>38</c:v>
                </c:pt>
              </c:numCache>
            </c:numRef>
          </c:val>
          <c:smooth val="0"/>
          <c:extLst>
            <c:ext xmlns:c16="http://schemas.microsoft.com/office/drawing/2014/chart" uri="{C3380CC4-5D6E-409C-BE32-E72D297353CC}">
              <c16:uniqueId val="{00000000-E6AF-40DE-818E-8B3BC30B5D7B}"/>
            </c:ext>
          </c:extLst>
        </c:ser>
        <c:dLbls>
          <c:showLegendKey val="0"/>
          <c:showVal val="0"/>
          <c:showCatName val="0"/>
          <c:showSerName val="0"/>
          <c:showPercent val="0"/>
          <c:showBubbleSize val="0"/>
        </c:dLbls>
        <c:axId val="373454944"/>
        <c:axId val="373458472"/>
        <c:axId val="378650088"/>
      </c:line3DChart>
      <c:catAx>
        <c:axId val="3734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58472"/>
        <c:crosses val="autoZero"/>
        <c:auto val="1"/>
        <c:lblAlgn val="ctr"/>
        <c:lblOffset val="100"/>
        <c:noMultiLvlLbl val="0"/>
      </c:catAx>
      <c:valAx>
        <c:axId val="373458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454944"/>
        <c:crosses val="autoZero"/>
        <c:crossBetween val="between"/>
      </c:valAx>
      <c:serAx>
        <c:axId val="378650088"/>
        <c:scaling>
          <c:orientation val="minMax"/>
        </c:scaling>
        <c:delete val="1"/>
        <c:axPos val="b"/>
        <c:majorTickMark val="none"/>
        <c:minorTickMark val="none"/>
        <c:tickLblPos val="nextTo"/>
        <c:crossAx val="373458472"/>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5</c:v>
                </c:pt>
                <c:pt idx="1">
                  <c:v>10</c:v>
                </c:pt>
                <c:pt idx="2">
                  <c:v>6</c:v>
                </c:pt>
                <c:pt idx="3">
                  <c:v>4.5</c:v>
                </c:pt>
                <c:pt idx="4">
                  <c:v>4</c:v>
                </c:pt>
                <c:pt idx="5">
                  <c:v>7</c:v>
                </c:pt>
                <c:pt idx="6">
                  <c:v>3</c:v>
                </c:pt>
                <c:pt idx="7">
                  <c:v>8</c:v>
                </c:pt>
                <c:pt idx="8">
                  <c:v>5</c:v>
                </c:pt>
                <c:pt idx="9">
                  <c:v>11</c:v>
                </c:pt>
                <c:pt idx="10">
                  <c:v>8</c:v>
                </c:pt>
              </c:numCache>
            </c:numRef>
          </c:val>
          <c:extLst>
            <c:ext xmlns:c16="http://schemas.microsoft.com/office/drawing/2014/chart" uri="{C3380CC4-5D6E-409C-BE32-E72D297353CC}">
              <c16:uniqueId val="{00000000-98D5-4F37-8E5B-C9BCF75DB37F}"/>
            </c:ext>
          </c:extLst>
        </c:ser>
        <c:dLbls>
          <c:dLblPos val="inEnd"/>
          <c:showLegendKey val="0"/>
          <c:showVal val="1"/>
          <c:showCatName val="0"/>
          <c:showSerName val="0"/>
          <c:showPercent val="0"/>
          <c:showBubbleSize val="0"/>
        </c:dLbls>
        <c:gapWidth val="247"/>
        <c:axId val="378507064"/>
        <c:axId val="378508632"/>
      </c:barChart>
      <c:catAx>
        <c:axId val="3785070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78508632"/>
        <c:crosses val="autoZero"/>
        <c:auto val="1"/>
        <c:lblAlgn val="ctr"/>
        <c:lblOffset val="100"/>
        <c:noMultiLvlLbl val="0"/>
      </c:catAx>
      <c:valAx>
        <c:axId val="3785086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7850706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ГЭРЛЭЛТ</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11</c:v>
                </c:pt>
                <c:pt idx="1">
                  <c:v>10</c:v>
                </c:pt>
                <c:pt idx="2">
                  <c:v>10</c:v>
                </c:pt>
                <c:pt idx="3">
                  <c:v>5</c:v>
                </c:pt>
                <c:pt idx="4">
                  <c:v>9</c:v>
                </c:pt>
                <c:pt idx="5">
                  <c:v>4</c:v>
                </c:pt>
                <c:pt idx="6">
                  <c:v>7</c:v>
                </c:pt>
                <c:pt idx="7">
                  <c:v>3</c:v>
                </c:pt>
              </c:numCache>
            </c:numRef>
          </c:val>
          <c:extLst>
            <c:ext xmlns:c16="http://schemas.microsoft.com/office/drawing/2014/chart" uri="{C3380CC4-5D6E-409C-BE32-E72D297353CC}">
              <c16:uniqueId val="{00000000-DE29-466E-805B-F4A153D16528}"/>
            </c:ext>
          </c:extLst>
        </c:ser>
        <c:dLbls>
          <c:dLblPos val="inEnd"/>
          <c:showLegendKey val="0"/>
          <c:showVal val="1"/>
          <c:showCatName val="0"/>
          <c:showSerName val="0"/>
          <c:showPercent val="0"/>
          <c:showBubbleSize val="0"/>
        </c:dLbls>
        <c:gapWidth val="100"/>
        <c:overlap val="-24"/>
        <c:axId val="372674376"/>
        <c:axId val="372675552"/>
      </c:barChart>
      <c:catAx>
        <c:axId val="3726743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72675552"/>
        <c:crosses val="autoZero"/>
        <c:auto val="1"/>
        <c:lblAlgn val="ctr"/>
        <c:lblOffset val="100"/>
        <c:noMultiLvlLbl val="0"/>
      </c:catAx>
      <c:valAx>
        <c:axId val="37267555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7267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Цог баг</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38100" dist="25400" dir="5400000" rotWithShape="0">
                <a:srgbClr val="000000">
                  <a:alpha val="25000"/>
                </a:srgbClr>
              </a:outerShdw>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231</c:v>
                </c:pt>
                <c:pt idx="1">
                  <c:v>225</c:v>
                </c:pt>
                <c:pt idx="2">
                  <c:v>232</c:v>
                </c:pt>
                <c:pt idx="3">
                  <c:v>241</c:v>
                </c:pt>
                <c:pt idx="4">
                  <c:v>237</c:v>
                </c:pt>
                <c:pt idx="5">
                  <c:v>243</c:v>
                </c:pt>
                <c:pt idx="6">
                  <c:v>240</c:v>
                </c:pt>
                <c:pt idx="7">
                  <c:v>176</c:v>
                </c:pt>
                <c:pt idx="8">
                  <c:v>178</c:v>
                </c:pt>
              </c:numCache>
            </c:numRef>
          </c:val>
          <c:extLst>
            <c:ext xmlns:c16="http://schemas.microsoft.com/office/drawing/2014/chart" uri="{C3380CC4-5D6E-409C-BE32-E72D297353CC}">
              <c16:uniqueId val="{00000000-3893-40BC-AE81-D22ACA2AB9E3}"/>
            </c:ext>
          </c:extLst>
        </c:ser>
        <c:ser>
          <c:idx val="1"/>
          <c:order val="1"/>
          <c:tx>
            <c:strRef>
              <c:f>Sheet1!$C$1</c:f>
              <c:strCache>
                <c:ptCount val="1"/>
                <c:pt idx="0">
                  <c:v>Талын нар баг</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229</c:v>
                </c:pt>
                <c:pt idx="1">
                  <c:v>219</c:v>
                </c:pt>
                <c:pt idx="2">
                  <c:v>220</c:v>
                </c:pt>
                <c:pt idx="3">
                  <c:v>227</c:v>
                </c:pt>
                <c:pt idx="4">
                  <c:v>248</c:v>
                </c:pt>
                <c:pt idx="5">
                  <c:v>236</c:v>
                </c:pt>
                <c:pt idx="6">
                  <c:v>247</c:v>
                </c:pt>
                <c:pt idx="7">
                  <c:v>171</c:v>
                </c:pt>
                <c:pt idx="8">
                  <c:v>176</c:v>
                </c:pt>
              </c:numCache>
            </c:numRef>
          </c:val>
          <c:extLst>
            <c:ext xmlns:c16="http://schemas.microsoft.com/office/drawing/2014/chart" uri="{C3380CC4-5D6E-409C-BE32-E72D297353CC}">
              <c16:uniqueId val="{00000001-3893-40BC-AE81-D22ACA2AB9E3}"/>
            </c:ext>
          </c:extLst>
        </c:ser>
        <c:ser>
          <c:idx val="2"/>
          <c:order val="2"/>
          <c:tx>
            <c:strRef>
              <c:f>Sheet1!$D$1</c:f>
              <c:strCache>
                <c:ptCount val="1"/>
                <c:pt idx="0">
                  <c:v>Бөхт</c:v>
                </c:pt>
              </c:strCache>
            </c:strRef>
          </c:tx>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38100" dist="25400" dir="5400000" rotWithShape="0">
                <a:srgbClr val="000000">
                  <a:alpha val="25000"/>
                </a:srgbClr>
              </a:outerShdw>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7">
                  <c:v>119</c:v>
                </c:pt>
                <c:pt idx="8">
                  <c:v>113</c:v>
                </c:pt>
              </c:numCache>
            </c:numRef>
          </c:val>
          <c:extLst>
            <c:ext xmlns:c16="http://schemas.microsoft.com/office/drawing/2014/chart" uri="{C3380CC4-5D6E-409C-BE32-E72D297353CC}">
              <c16:uniqueId val="{00000002-3893-40BC-AE81-D22ACA2AB9E3}"/>
            </c:ext>
          </c:extLst>
        </c:ser>
        <c:dLbls>
          <c:showLegendKey val="0"/>
          <c:showVal val="0"/>
          <c:showCatName val="0"/>
          <c:showSerName val="0"/>
          <c:showPercent val="0"/>
          <c:showBubbleSize val="0"/>
        </c:dLbls>
        <c:gapWidth val="150"/>
        <c:axId val="453970352"/>
        <c:axId val="453972704"/>
      </c:barChart>
      <c:valAx>
        <c:axId val="453972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53970352"/>
        <c:crosses val="autoZero"/>
        <c:crossBetween val="between"/>
      </c:valAx>
      <c:catAx>
        <c:axId val="45397035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53972704"/>
        <c:crosses val="autoZero"/>
        <c:auto val="1"/>
        <c:lblAlgn val="ctr"/>
        <c:lblOffset val="100"/>
        <c:noMultiLvlLbl val="0"/>
      </c:cat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1718622270189E-2"/>
          <c:y val="3.6460108488491426E-2"/>
          <c:w val="0.89225228198143747"/>
          <c:h val="0.82245911156721885"/>
        </c:manualLayout>
      </c:layout>
      <c:barChart>
        <c:barDir val="col"/>
        <c:grouping val="clustered"/>
        <c:varyColors val="0"/>
        <c:ser>
          <c:idx val="0"/>
          <c:order val="0"/>
          <c:tx>
            <c:strRef>
              <c:f>Sheet1!$B$1</c:f>
              <c:strCache>
                <c:ptCount val="1"/>
                <c:pt idx="0">
                  <c:v>Цог баг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General</c:formatCode>
                <c:ptCount val="9"/>
                <c:pt idx="0">
                  <c:v>110</c:v>
                </c:pt>
                <c:pt idx="1">
                  <c:v>100</c:v>
                </c:pt>
                <c:pt idx="2">
                  <c:v>100</c:v>
                </c:pt>
                <c:pt idx="3">
                  <c:v>110</c:v>
                </c:pt>
                <c:pt idx="4">
                  <c:v>110</c:v>
                </c:pt>
                <c:pt idx="5">
                  <c:v>120</c:v>
                </c:pt>
                <c:pt idx="6">
                  <c:v>130</c:v>
                </c:pt>
                <c:pt idx="7">
                  <c:v>141</c:v>
                </c:pt>
                <c:pt idx="8">
                  <c:v>150</c:v>
                </c:pt>
              </c:numCache>
            </c:numRef>
          </c:val>
          <c:extLst>
            <c:ext xmlns:c16="http://schemas.microsoft.com/office/drawing/2014/chart" uri="{C3380CC4-5D6E-409C-BE32-E72D297353CC}">
              <c16:uniqueId val="{00000000-638B-4512-A2DB-1CD05C1AA3DA}"/>
            </c:ext>
          </c:extLst>
        </c:ser>
        <c:ser>
          <c:idx val="1"/>
          <c:order val="1"/>
          <c:tx>
            <c:strRef>
              <c:f>Sheet1!$C$1</c:f>
              <c:strCache>
                <c:ptCount val="1"/>
                <c:pt idx="0">
                  <c:v>Талын нар баг</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General</c:formatCode>
                <c:ptCount val="9"/>
                <c:pt idx="0">
                  <c:v>100</c:v>
                </c:pt>
                <c:pt idx="1">
                  <c:v>100</c:v>
                </c:pt>
                <c:pt idx="2">
                  <c:v>100</c:v>
                </c:pt>
                <c:pt idx="3">
                  <c:v>100</c:v>
                </c:pt>
                <c:pt idx="4">
                  <c:v>120</c:v>
                </c:pt>
                <c:pt idx="5">
                  <c:v>120</c:v>
                </c:pt>
                <c:pt idx="6">
                  <c:v>140</c:v>
                </c:pt>
                <c:pt idx="7">
                  <c:v>161</c:v>
                </c:pt>
                <c:pt idx="8">
                  <c:v>140</c:v>
                </c:pt>
              </c:numCache>
            </c:numRef>
          </c:val>
          <c:extLst>
            <c:ext xmlns:c16="http://schemas.microsoft.com/office/drawing/2014/chart" uri="{C3380CC4-5D6E-409C-BE32-E72D297353CC}">
              <c16:uniqueId val="{00000001-638B-4512-A2DB-1CD05C1AA3DA}"/>
            </c:ext>
          </c:extLst>
        </c:ser>
        <c:ser>
          <c:idx val="2"/>
          <c:order val="2"/>
          <c:tx>
            <c:strRef>
              <c:f>Sheet1!$D$1</c:f>
              <c:strCache>
                <c:ptCount val="1"/>
                <c:pt idx="0">
                  <c:v>Бөхт баг</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General</c:formatCode>
                <c:ptCount val="9"/>
                <c:pt idx="6">
                  <c:v>10</c:v>
                </c:pt>
                <c:pt idx="7">
                  <c:v>10</c:v>
                </c:pt>
                <c:pt idx="8">
                  <c:v>0</c:v>
                </c:pt>
              </c:numCache>
            </c:numRef>
          </c:val>
          <c:extLst>
            <c:ext xmlns:c16="http://schemas.microsoft.com/office/drawing/2014/chart" uri="{C3380CC4-5D6E-409C-BE32-E72D297353CC}">
              <c16:uniqueId val="{00000000-8FDA-4185-A558-6943A2923529}"/>
            </c:ext>
          </c:extLst>
        </c:ser>
        <c:dLbls>
          <c:dLblPos val="outEnd"/>
          <c:showLegendKey val="0"/>
          <c:showVal val="1"/>
          <c:showCatName val="0"/>
          <c:showSerName val="0"/>
          <c:showPercent val="0"/>
          <c:showBubbleSize val="0"/>
        </c:dLbls>
        <c:gapWidth val="80"/>
        <c:overlap val="25"/>
        <c:axId val="379513968"/>
        <c:axId val="379515928"/>
      </c:barChart>
      <c:catAx>
        <c:axId val="37951396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5928"/>
        <c:crosses val="autoZero"/>
        <c:auto val="1"/>
        <c:lblAlgn val="ctr"/>
        <c:lblOffset val="100"/>
        <c:noMultiLvlLbl val="0"/>
      </c:catAx>
      <c:valAx>
        <c:axId val="3795159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51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5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0.36973</cdr:x>
      <cdr:y>0.0751</cdr:y>
    </cdr:from>
    <cdr:to>
      <cdr:x>0.64401</cdr:x>
      <cdr:y>0.16944</cdr:y>
    </cdr:to>
    <cdr:sp macro="" textlink="">
      <cdr:nvSpPr>
        <cdr:cNvPr id="2" name="TextBox 1"/>
        <cdr:cNvSpPr txBox="1"/>
      </cdr:nvSpPr>
      <cdr:spPr>
        <a:xfrm xmlns:a="http://schemas.openxmlformats.org/drawingml/2006/main">
          <a:off x="2978774" y="303285"/>
          <a:ext cx="2209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0.31103</cdr:x>
      <cdr:y>0</cdr:y>
    </cdr:from>
    <cdr:to>
      <cdr:x>0.47182</cdr:x>
      <cdr:y>0.11321</cdr:y>
    </cdr:to>
    <cdr:sp macro="" textlink="">
      <cdr:nvSpPr>
        <cdr:cNvPr id="3" name="TextBox 2"/>
        <cdr:cNvSpPr txBox="1"/>
      </cdr:nvSpPr>
      <cdr:spPr>
        <a:xfrm xmlns:a="http://schemas.openxmlformats.org/drawingml/2006/main">
          <a:off x="2505889" y="-1904999"/>
          <a:ext cx="1295434" cy="440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800" b="1" dirty="0">
              <a:solidFill>
                <a:srgbClr val="002060"/>
              </a:solidFill>
              <a:latin typeface="Arial" panose="020B0604020202020204" pitchFamily="34" charset="0"/>
              <a:cs typeface="Arial" panose="020B0604020202020204" pitchFamily="34" charset="0"/>
            </a:rPr>
            <a:t>Төсөв гүйцэтгэл</a:t>
          </a:r>
          <a:endParaRPr lang="en-US" sz="1800" b="1"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0.7875</cdr:x>
      <cdr:y>0</cdr:y>
    </cdr:from>
    <cdr:to>
      <cdr:x>0.92083</cdr:x>
      <cdr:y>0.05511</cdr:y>
    </cdr:to>
    <cdr:sp macro="" textlink="">
      <cdr:nvSpPr>
        <cdr:cNvPr id="2" name="TextBox 1"/>
        <cdr:cNvSpPr txBox="1"/>
      </cdr:nvSpPr>
      <cdr:spPr>
        <a:xfrm xmlns:a="http://schemas.openxmlformats.org/drawingml/2006/main">
          <a:off x="5400674" y="-1473351"/>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100" dirty="0"/>
            <a:t>Сая төгрөгөөр</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57024" cy="4659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94578" y="0"/>
            <a:ext cx="3057023" cy="465984"/>
          </a:xfrm>
          <a:prstGeom prst="rect">
            <a:avLst/>
          </a:prstGeom>
        </p:spPr>
        <p:txBody>
          <a:bodyPr vert="horz" lIns="91440" tIns="45720" rIns="91440" bIns="45720" rtlCol="0"/>
          <a:lstStyle>
            <a:lvl1pPr algn="r">
              <a:defRPr sz="1200"/>
            </a:lvl1pPr>
          </a:lstStyle>
          <a:p>
            <a:fld id="{1B630145-274F-42EA-97A4-EFBDCA587A5A}" type="datetimeFigureOut">
              <a:rPr lang="en-US" smtClean="0"/>
              <a:pPr/>
              <a:t>10/8/2021</a:t>
            </a:fld>
            <a:endParaRPr lang="en-US" dirty="0"/>
          </a:p>
        </p:txBody>
      </p:sp>
      <p:sp>
        <p:nvSpPr>
          <p:cNvPr id="4" name="Footer Placeholder 3"/>
          <p:cNvSpPr>
            <a:spLocks noGrp="1"/>
          </p:cNvSpPr>
          <p:nvPr>
            <p:ph type="ftr" sz="quarter" idx="2"/>
          </p:nvPr>
        </p:nvSpPr>
        <p:spPr>
          <a:xfrm>
            <a:off x="4" y="8841610"/>
            <a:ext cx="3057024" cy="46598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4578" y="8841610"/>
            <a:ext cx="3057023" cy="465983"/>
          </a:xfrm>
          <a:prstGeom prst="rect">
            <a:avLst/>
          </a:prstGeom>
        </p:spPr>
        <p:txBody>
          <a:bodyPr vert="horz" lIns="91440" tIns="45720" rIns="91440" bIns="45720" rtlCol="0" anchor="b"/>
          <a:lstStyle>
            <a:lvl1pPr algn="r">
              <a:defRPr sz="1200"/>
            </a:lvl1pPr>
          </a:lstStyle>
          <a:p>
            <a:fld id="{C747113C-1EFC-4F79-86DC-00A0E56DE584}" type="slidenum">
              <a:rPr lang="en-US" smtClean="0"/>
              <a:pPr/>
              <a:t>‹#›</a:t>
            </a:fld>
            <a:endParaRPr lang="en-US" dirty="0"/>
          </a:p>
        </p:txBody>
      </p:sp>
    </p:spTree>
    <p:extLst>
      <p:ext uri="{BB962C8B-B14F-4D97-AF65-F5344CB8AC3E}">
        <p14:creationId xmlns:p14="http://schemas.microsoft.com/office/powerpoint/2010/main" val="3578291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7183" cy="46590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94435" y="0"/>
            <a:ext cx="3057183" cy="465902"/>
          </a:xfrm>
          <a:prstGeom prst="rect">
            <a:avLst/>
          </a:prstGeom>
        </p:spPr>
        <p:txBody>
          <a:bodyPr vert="horz" lIns="91440" tIns="45720" rIns="91440" bIns="45720" rtlCol="0"/>
          <a:lstStyle>
            <a:lvl1pPr algn="r">
              <a:defRPr sz="1200"/>
            </a:lvl1pPr>
          </a:lstStyle>
          <a:p>
            <a:fld id="{4EF4E952-4B7B-4E1F-9121-8A6529802553}" type="datetimeFigureOut">
              <a:rPr lang="en-US" smtClean="0"/>
              <a:pPr/>
              <a:t>10/8/2021</a:t>
            </a:fld>
            <a:endParaRPr lang="en-US" dirty="0"/>
          </a:p>
        </p:txBody>
      </p:sp>
      <p:sp>
        <p:nvSpPr>
          <p:cNvPr id="4" name="Slide Image Placeholder 3"/>
          <p:cNvSpPr>
            <a:spLocks noGrp="1" noRot="1" noChangeAspect="1"/>
          </p:cNvSpPr>
          <p:nvPr>
            <p:ph type="sldImg" idx="2"/>
          </p:nvPr>
        </p:nvSpPr>
        <p:spPr>
          <a:xfrm>
            <a:off x="908050" y="698500"/>
            <a:ext cx="5237163"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5001" y="4422347"/>
            <a:ext cx="5643269" cy="41886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10"/>
            <a:ext cx="3057183" cy="46590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4435" y="8841710"/>
            <a:ext cx="3057183" cy="465902"/>
          </a:xfrm>
          <a:prstGeom prst="rect">
            <a:avLst/>
          </a:prstGeom>
        </p:spPr>
        <p:txBody>
          <a:bodyPr vert="horz" lIns="91440" tIns="45720" rIns="91440" bIns="45720" rtlCol="0" anchor="b"/>
          <a:lstStyle>
            <a:lvl1pPr algn="r">
              <a:defRPr sz="1200"/>
            </a:lvl1pPr>
          </a:lstStyle>
          <a:p>
            <a:fld id="{656B0306-0183-44D4-B4F6-0082ACB0BEB9}" type="slidenum">
              <a:rPr lang="en-US" smtClean="0"/>
              <a:pPr/>
              <a:t>‹#›</a:t>
            </a:fld>
            <a:endParaRPr lang="en-US" dirty="0"/>
          </a:p>
        </p:txBody>
      </p:sp>
    </p:spTree>
    <p:extLst>
      <p:ext uri="{BB962C8B-B14F-4D97-AF65-F5344CB8AC3E}">
        <p14:creationId xmlns:p14="http://schemas.microsoft.com/office/powerpoint/2010/main" val="6163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698500"/>
            <a:ext cx="5237163"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6BBA1-7634-4D4D-BA91-FBB3B67893DB}" type="slidenum">
              <a:rPr lang="en-US" smtClean="0"/>
              <a:t>1</a:t>
            </a:fld>
            <a:endParaRPr lang="en-US"/>
          </a:p>
        </p:txBody>
      </p:sp>
    </p:spTree>
    <p:extLst>
      <p:ext uri="{BB962C8B-B14F-4D97-AF65-F5344CB8AC3E}">
        <p14:creationId xmlns:p14="http://schemas.microsoft.com/office/powerpoint/2010/main" val="235675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10</a:t>
            </a:fld>
            <a:endParaRPr lang="en-US" dirty="0"/>
          </a:p>
        </p:txBody>
      </p:sp>
    </p:spTree>
    <p:extLst>
      <p:ext uri="{BB962C8B-B14F-4D97-AF65-F5344CB8AC3E}">
        <p14:creationId xmlns:p14="http://schemas.microsoft.com/office/powerpoint/2010/main" val="180398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11</a:t>
            </a:fld>
            <a:endParaRPr lang="en-US" dirty="0"/>
          </a:p>
        </p:txBody>
      </p:sp>
    </p:spTree>
    <p:extLst>
      <p:ext uri="{BB962C8B-B14F-4D97-AF65-F5344CB8AC3E}">
        <p14:creationId xmlns:p14="http://schemas.microsoft.com/office/powerpoint/2010/main" val="381262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12</a:t>
            </a:fld>
            <a:endParaRPr lang="en-US" dirty="0"/>
          </a:p>
        </p:txBody>
      </p:sp>
    </p:spTree>
    <p:extLst>
      <p:ext uri="{BB962C8B-B14F-4D97-AF65-F5344CB8AC3E}">
        <p14:creationId xmlns:p14="http://schemas.microsoft.com/office/powerpoint/2010/main" val="309247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13</a:t>
            </a:fld>
            <a:endParaRPr lang="en-US" dirty="0"/>
          </a:p>
        </p:txBody>
      </p:sp>
    </p:spTree>
    <p:extLst>
      <p:ext uri="{BB962C8B-B14F-4D97-AF65-F5344CB8AC3E}">
        <p14:creationId xmlns:p14="http://schemas.microsoft.com/office/powerpoint/2010/main" val="73967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14</a:t>
            </a:fld>
            <a:endParaRPr lang="en-US" dirty="0"/>
          </a:p>
        </p:txBody>
      </p:sp>
    </p:spTree>
    <p:extLst>
      <p:ext uri="{BB962C8B-B14F-4D97-AF65-F5344CB8AC3E}">
        <p14:creationId xmlns:p14="http://schemas.microsoft.com/office/powerpoint/2010/main" val="156141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15</a:t>
            </a:fld>
            <a:endParaRPr lang="en-US" dirty="0"/>
          </a:p>
        </p:txBody>
      </p:sp>
    </p:spTree>
    <p:extLst>
      <p:ext uri="{BB962C8B-B14F-4D97-AF65-F5344CB8AC3E}">
        <p14:creationId xmlns:p14="http://schemas.microsoft.com/office/powerpoint/2010/main" val="387113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16</a:t>
            </a:fld>
            <a:endParaRPr lang="en-US" dirty="0"/>
          </a:p>
        </p:txBody>
      </p:sp>
    </p:spTree>
    <p:extLst>
      <p:ext uri="{BB962C8B-B14F-4D97-AF65-F5344CB8AC3E}">
        <p14:creationId xmlns:p14="http://schemas.microsoft.com/office/powerpoint/2010/main" val="242271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17</a:t>
            </a:fld>
            <a:endParaRPr lang="en-US" dirty="0"/>
          </a:p>
        </p:txBody>
      </p:sp>
    </p:spTree>
    <p:extLst>
      <p:ext uri="{BB962C8B-B14F-4D97-AF65-F5344CB8AC3E}">
        <p14:creationId xmlns:p14="http://schemas.microsoft.com/office/powerpoint/2010/main" val="9521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18</a:t>
            </a:fld>
            <a:endParaRPr lang="en-US" dirty="0"/>
          </a:p>
        </p:txBody>
      </p:sp>
    </p:spTree>
    <p:extLst>
      <p:ext uri="{BB962C8B-B14F-4D97-AF65-F5344CB8AC3E}">
        <p14:creationId xmlns:p14="http://schemas.microsoft.com/office/powerpoint/2010/main" val="170447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19</a:t>
            </a:fld>
            <a:endParaRPr lang="en-US" dirty="0"/>
          </a:p>
        </p:txBody>
      </p:sp>
    </p:spTree>
    <p:extLst>
      <p:ext uri="{BB962C8B-B14F-4D97-AF65-F5344CB8AC3E}">
        <p14:creationId xmlns:p14="http://schemas.microsoft.com/office/powerpoint/2010/main" val="20706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n-MN" baseline="0" dirty="0"/>
          </a:p>
        </p:txBody>
      </p:sp>
      <p:sp>
        <p:nvSpPr>
          <p:cNvPr id="4" name="Slide Number Placeholder 3"/>
          <p:cNvSpPr>
            <a:spLocks noGrp="1"/>
          </p:cNvSpPr>
          <p:nvPr>
            <p:ph type="sldNum" sz="quarter" idx="10"/>
          </p:nvPr>
        </p:nvSpPr>
        <p:spPr/>
        <p:txBody>
          <a:bodyPr/>
          <a:lstStyle/>
          <a:p>
            <a:fld id="{656B0306-0183-44D4-B4F6-0082ACB0BEB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7725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20</a:t>
            </a:fld>
            <a:endParaRPr lang="en-US" dirty="0"/>
          </a:p>
        </p:txBody>
      </p:sp>
    </p:spTree>
    <p:extLst>
      <p:ext uri="{BB962C8B-B14F-4D97-AF65-F5344CB8AC3E}">
        <p14:creationId xmlns:p14="http://schemas.microsoft.com/office/powerpoint/2010/main" val="127527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21</a:t>
            </a:fld>
            <a:endParaRPr lang="en-US" dirty="0"/>
          </a:p>
        </p:txBody>
      </p:sp>
    </p:spTree>
    <p:extLst>
      <p:ext uri="{BB962C8B-B14F-4D97-AF65-F5344CB8AC3E}">
        <p14:creationId xmlns:p14="http://schemas.microsoft.com/office/powerpoint/2010/main" val="148465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22</a:t>
            </a:fld>
            <a:endParaRPr lang="en-US" dirty="0"/>
          </a:p>
        </p:txBody>
      </p:sp>
    </p:spTree>
    <p:extLst>
      <p:ext uri="{BB962C8B-B14F-4D97-AF65-F5344CB8AC3E}">
        <p14:creationId xmlns:p14="http://schemas.microsoft.com/office/powerpoint/2010/main" val="3435647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23</a:t>
            </a:fld>
            <a:endParaRPr lang="en-US" dirty="0"/>
          </a:p>
        </p:txBody>
      </p:sp>
    </p:spTree>
    <p:extLst>
      <p:ext uri="{BB962C8B-B14F-4D97-AF65-F5344CB8AC3E}">
        <p14:creationId xmlns:p14="http://schemas.microsoft.com/office/powerpoint/2010/main" val="792594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24</a:t>
            </a:fld>
            <a:endParaRPr lang="en-US" dirty="0"/>
          </a:p>
        </p:txBody>
      </p:sp>
    </p:spTree>
    <p:extLst>
      <p:ext uri="{BB962C8B-B14F-4D97-AF65-F5344CB8AC3E}">
        <p14:creationId xmlns:p14="http://schemas.microsoft.com/office/powerpoint/2010/main" val="162965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25</a:t>
            </a:fld>
            <a:endParaRPr lang="en-US" dirty="0"/>
          </a:p>
        </p:txBody>
      </p:sp>
    </p:spTree>
    <p:extLst>
      <p:ext uri="{BB962C8B-B14F-4D97-AF65-F5344CB8AC3E}">
        <p14:creationId xmlns:p14="http://schemas.microsoft.com/office/powerpoint/2010/main" val="3876519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26</a:t>
            </a:fld>
            <a:endParaRPr lang="en-US" dirty="0"/>
          </a:p>
        </p:txBody>
      </p:sp>
    </p:spTree>
    <p:extLst>
      <p:ext uri="{BB962C8B-B14F-4D97-AF65-F5344CB8AC3E}">
        <p14:creationId xmlns:p14="http://schemas.microsoft.com/office/powerpoint/2010/main" val="162543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27</a:t>
            </a:fld>
            <a:endParaRPr lang="en-US" dirty="0"/>
          </a:p>
        </p:txBody>
      </p:sp>
    </p:spTree>
    <p:extLst>
      <p:ext uri="{BB962C8B-B14F-4D97-AF65-F5344CB8AC3E}">
        <p14:creationId xmlns:p14="http://schemas.microsoft.com/office/powerpoint/2010/main" val="3582455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28</a:t>
            </a:fld>
            <a:endParaRPr lang="en-US" dirty="0"/>
          </a:p>
        </p:txBody>
      </p:sp>
    </p:spTree>
    <p:extLst>
      <p:ext uri="{BB962C8B-B14F-4D97-AF65-F5344CB8AC3E}">
        <p14:creationId xmlns:p14="http://schemas.microsoft.com/office/powerpoint/2010/main" val="2827974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29</a:t>
            </a:fld>
            <a:endParaRPr lang="en-US" dirty="0"/>
          </a:p>
        </p:txBody>
      </p:sp>
    </p:spTree>
    <p:extLst>
      <p:ext uri="{BB962C8B-B14F-4D97-AF65-F5344CB8AC3E}">
        <p14:creationId xmlns:p14="http://schemas.microsoft.com/office/powerpoint/2010/main" val="103198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a:t>
            </a:fld>
            <a:endParaRPr lang="en-US" dirty="0"/>
          </a:p>
        </p:txBody>
      </p:sp>
    </p:spTree>
    <p:extLst>
      <p:ext uri="{BB962C8B-B14F-4D97-AF65-F5344CB8AC3E}">
        <p14:creationId xmlns:p14="http://schemas.microsoft.com/office/powerpoint/2010/main" val="107910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30</a:t>
            </a:fld>
            <a:endParaRPr lang="en-US" dirty="0"/>
          </a:p>
        </p:txBody>
      </p:sp>
    </p:spTree>
    <p:extLst>
      <p:ext uri="{BB962C8B-B14F-4D97-AF65-F5344CB8AC3E}">
        <p14:creationId xmlns:p14="http://schemas.microsoft.com/office/powerpoint/2010/main" val="2675138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31</a:t>
            </a:fld>
            <a:endParaRPr lang="en-US" dirty="0"/>
          </a:p>
        </p:txBody>
      </p:sp>
    </p:spTree>
    <p:extLst>
      <p:ext uri="{BB962C8B-B14F-4D97-AF65-F5344CB8AC3E}">
        <p14:creationId xmlns:p14="http://schemas.microsoft.com/office/powerpoint/2010/main" val="2513641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32</a:t>
            </a:fld>
            <a:endParaRPr lang="en-US" dirty="0"/>
          </a:p>
        </p:txBody>
      </p:sp>
    </p:spTree>
    <p:extLst>
      <p:ext uri="{BB962C8B-B14F-4D97-AF65-F5344CB8AC3E}">
        <p14:creationId xmlns:p14="http://schemas.microsoft.com/office/powerpoint/2010/main" val="1959714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B0306-0183-44D4-B4F6-0082ACB0BEB9}" type="slidenum">
              <a:rPr lang="en-US" smtClean="0"/>
              <a:pPr/>
              <a:t>33</a:t>
            </a:fld>
            <a:endParaRPr lang="en-US" dirty="0"/>
          </a:p>
        </p:txBody>
      </p:sp>
    </p:spTree>
    <p:extLst>
      <p:ext uri="{BB962C8B-B14F-4D97-AF65-F5344CB8AC3E}">
        <p14:creationId xmlns:p14="http://schemas.microsoft.com/office/powerpoint/2010/main" val="435594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48CF0-1321-43AB-AE00-08D8D0436780}" type="slidenum">
              <a:rPr lang="en-US" smtClean="0"/>
              <a:t>38</a:t>
            </a:fld>
            <a:endParaRPr lang="en-US"/>
          </a:p>
        </p:txBody>
      </p:sp>
    </p:spTree>
    <p:extLst>
      <p:ext uri="{BB962C8B-B14F-4D97-AF65-F5344CB8AC3E}">
        <p14:creationId xmlns:p14="http://schemas.microsoft.com/office/powerpoint/2010/main" val="22908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4</a:t>
            </a:fld>
            <a:endParaRPr lang="en-US" dirty="0"/>
          </a:p>
        </p:txBody>
      </p:sp>
    </p:spTree>
    <p:extLst>
      <p:ext uri="{BB962C8B-B14F-4D97-AF65-F5344CB8AC3E}">
        <p14:creationId xmlns:p14="http://schemas.microsoft.com/office/powerpoint/2010/main" val="80845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5</a:t>
            </a:fld>
            <a:endParaRPr lang="en-US" dirty="0"/>
          </a:p>
        </p:txBody>
      </p:sp>
    </p:spTree>
    <p:extLst>
      <p:ext uri="{BB962C8B-B14F-4D97-AF65-F5344CB8AC3E}">
        <p14:creationId xmlns:p14="http://schemas.microsoft.com/office/powerpoint/2010/main" val="396005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6</a:t>
            </a:fld>
            <a:endParaRPr lang="en-US" dirty="0"/>
          </a:p>
        </p:txBody>
      </p:sp>
    </p:spTree>
    <p:extLst>
      <p:ext uri="{BB962C8B-B14F-4D97-AF65-F5344CB8AC3E}">
        <p14:creationId xmlns:p14="http://schemas.microsoft.com/office/powerpoint/2010/main" val="322989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7</a:t>
            </a:fld>
            <a:endParaRPr lang="en-US" dirty="0"/>
          </a:p>
        </p:txBody>
      </p:sp>
    </p:spTree>
    <p:extLst>
      <p:ext uri="{BB962C8B-B14F-4D97-AF65-F5344CB8AC3E}">
        <p14:creationId xmlns:p14="http://schemas.microsoft.com/office/powerpoint/2010/main" val="200390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8</a:t>
            </a:fld>
            <a:endParaRPr lang="en-US" dirty="0"/>
          </a:p>
        </p:txBody>
      </p:sp>
    </p:spTree>
    <p:extLst>
      <p:ext uri="{BB962C8B-B14F-4D97-AF65-F5344CB8AC3E}">
        <p14:creationId xmlns:p14="http://schemas.microsoft.com/office/powerpoint/2010/main" val="330237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9</a:t>
            </a:fld>
            <a:endParaRPr lang="en-US" dirty="0"/>
          </a:p>
        </p:txBody>
      </p:sp>
    </p:spTree>
    <p:extLst>
      <p:ext uri="{BB962C8B-B14F-4D97-AF65-F5344CB8AC3E}">
        <p14:creationId xmlns:p14="http://schemas.microsoft.com/office/powerpoint/2010/main" val="384004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85219" y="2514601"/>
            <a:ext cx="7425507"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185219" y="4777381"/>
            <a:ext cx="7425507"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5683" y="4321159"/>
            <a:ext cx="1569907"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76251" y="4529542"/>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81715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85218" y="609600"/>
            <a:ext cx="741598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185218" y="4354046"/>
            <a:ext cx="741598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65" y="3166528"/>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75132" y="3244141"/>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415344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1639" y="609600"/>
            <a:ext cx="687328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717969" y="3505200"/>
            <a:ext cx="63606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185218" y="4354046"/>
            <a:ext cx="741598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65" y="3166528"/>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75132" y="3244141"/>
            <a:ext cx="658100" cy="365125"/>
          </a:xfrm>
        </p:spPr>
        <p:txBody>
          <a:bodyPr/>
          <a:lstStyle/>
          <a:p>
            <a:fld id="{C2E38D75-B651-4B04-BA72-D6BC642E3277}" type="slidenum">
              <a:rPr lang="en-US" smtClean="0"/>
              <a:pPr/>
              <a:t>‹#›</a:t>
            </a:fld>
            <a:endParaRPr lang="en-US" dirty="0"/>
          </a:p>
        </p:txBody>
      </p:sp>
      <p:sp>
        <p:nvSpPr>
          <p:cNvPr id="14" name="TextBox 13"/>
          <p:cNvSpPr txBox="1"/>
          <p:nvPr/>
        </p:nvSpPr>
        <p:spPr>
          <a:xfrm>
            <a:off x="2034356" y="648005"/>
            <a:ext cx="514484"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9190725" y="2905306"/>
            <a:ext cx="514484"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483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85218" y="2438402"/>
            <a:ext cx="741598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185218" y="5181600"/>
            <a:ext cx="741598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65" y="4910661"/>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75132" y="4983089"/>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419542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461639" y="609600"/>
            <a:ext cx="687328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85217" y="4343400"/>
            <a:ext cx="7524329"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85217" y="5181600"/>
            <a:ext cx="7524329"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65" y="4910661"/>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75132" y="4983089"/>
            <a:ext cx="658100" cy="365125"/>
          </a:xfrm>
        </p:spPr>
        <p:txBody>
          <a:bodyPr/>
          <a:lstStyle/>
          <a:p>
            <a:fld id="{C2E38D75-B651-4B04-BA72-D6BC642E3277}" type="slidenum">
              <a:rPr lang="en-US" smtClean="0"/>
              <a:pPr/>
              <a:t>‹#›</a:t>
            </a:fld>
            <a:endParaRPr lang="en-US" dirty="0"/>
          </a:p>
        </p:txBody>
      </p:sp>
      <p:sp>
        <p:nvSpPr>
          <p:cNvPr id="11" name="TextBox 10"/>
          <p:cNvSpPr txBox="1"/>
          <p:nvPr/>
        </p:nvSpPr>
        <p:spPr>
          <a:xfrm>
            <a:off x="2034356" y="648005"/>
            <a:ext cx="514484"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9190725" y="2905306"/>
            <a:ext cx="514484"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886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85218" y="627407"/>
            <a:ext cx="741598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185218" y="4343400"/>
            <a:ext cx="741598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85218" y="5181600"/>
            <a:ext cx="741598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5" y="4910661"/>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75132" y="4983089"/>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94894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92721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8352" y="627407"/>
            <a:ext cx="1863149"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85218" y="627407"/>
            <a:ext cx="5305892"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67313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78645" y="2063396"/>
            <a:ext cx="8770534"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04776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78645" y="685800"/>
            <a:ext cx="8772370"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78644" y="2063396"/>
            <a:ext cx="4293603"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057413" y="2063396"/>
            <a:ext cx="4291767"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905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88352" y="624110"/>
            <a:ext cx="741284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185218" y="2133600"/>
            <a:ext cx="741598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312959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5218" y="2074562"/>
            <a:ext cx="741598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85218" y="3581400"/>
            <a:ext cx="741598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65" y="3166528"/>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75132" y="3244141"/>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2213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85219" y="2136707"/>
            <a:ext cx="3597222"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4471" y="2136707"/>
            <a:ext cx="3596730"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75132" y="787784"/>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33897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48521" y="2226626"/>
            <a:ext cx="323392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185217" y="2802889"/>
            <a:ext cx="3597224"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74" y="2223398"/>
            <a:ext cx="32323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0429" y="2799661"/>
            <a:ext cx="359514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75132" y="787784"/>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40000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8350" y="624110"/>
            <a:ext cx="741285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69825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318379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5217" y="446088"/>
            <a:ext cx="295828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6431" y="446090"/>
            <a:ext cx="4264769"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85217" y="1598613"/>
            <a:ext cx="295828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5" y="711194"/>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97669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5218" y="4800600"/>
            <a:ext cx="741598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85218" y="634965"/>
            <a:ext cx="741598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185218" y="5367338"/>
            <a:ext cx="741598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5" y="4910661"/>
            <a:ext cx="152815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75132" y="4983089"/>
            <a:ext cx="658100" cy="365125"/>
          </a:xfrm>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386415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22885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974" y="749"/>
            <a:ext cx="2196306"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057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88350" y="624110"/>
            <a:ext cx="741285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85218" y="2133600"/>
            <a:ext cx="741598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3950" y="6135090"/>
            <a:ext cx="862178"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4B2A5BE-F8FB-413A-A967-00977DAF402B}" type="datetimeFigureOut">
              <a:rPr lang="en-US" smtClean="0"/>
              <a:pPr/>
              <a:t>10/8/2021</a:t>
            </a:fld>
            <a:endParaRPr lang="en-US" dirty="0"/>
          </a:p>
        </p:txBody>
      </p:sp>
      <p:sp>
        <p:nvSpPr>
          <p:cNvPr id="5" name="Footer Placeholder 4"/>
          <p:cNvSpPr>
            <a:spLocks noGrp="1"/>
          </p:cNvSpPr>
          <p:nvPr>
            <p:ph type="ftr" sz="quarter" idx="3"/>
          </p:nvPr>
        </p:nvSpPr>
        <p:spPr>
          <a:xfrm>
            <a:off x="2185217" y="6135810"/>
            <a:ext cx="643104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75132" y="787784"/>
            <a:ext cx="658100" cy="365125"/>
          </a:xfrm>
          <a:prstGeom prst="rect">
            <a:avLst/>
          </a:prstGeom>
        </p:spPr>
        <p:txBody>
          <a:bodyPr vert="horz" lIns="91440" tIns="45720" rIns="91440" bIns="45720" rtlCol="0" anchor="ctr"/>
          <a:lstStyle>
            <a:lvl1pPr algn="r">
              <a:defRPr sz="2000">
                <a:solidFill>
                  <a:srgbClr val="FEFFFF"/>
                </a:solidFill>
              </a:defRPr>
            </a:lvl1p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9998684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www.dundgovi.nso.mn/" TargetMode="External"/><Relationship Id="rId2" Type="http://schemas.openxmlformats.org/officeDocument/2006/relationships/hyperlink" Target="http://www.dundgovi.gov.mn/" TargetMode="External"/><Relationship Id="rId1" Type="http://schemas.openxmlformats.org/officeDocument/2006/relationships/slideLayout" Target="../slideLayouts/slideLayout17.xml"/><Relationship Id="rId4" Type="http://schemas.openxmlformats.org/officeDocument/2006/relationships/hyperlink" Target="http://www.1212.m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 y="2143116"/>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3" name="Subtitle 1"/>
          <p:cNvSpPr txBox="1">
            <a:spLocks/>
          </p:cNvSpPr>
          <p:nvPr/>
        </p:nvSpPr>
        <p:spPr>
          <a:xfrm>
            <a:off x="1543050" y="4191000"/>
            <a:ext cx="72009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rgbClr val="002060"/>
              </a:solidFill>
              <a:latin typeface="Times New Roman" pitchFamily="18" charset="0"/>
              <a:cs typeface="Times New Roman" pitchFamily="18" charset="0"/>
            </a:endParaRPr>
          </a:p>
        </p:txBody>
      </p:sp>
      <p:pic>
        <p:nvPicPr>
          <p:cNvPr id="10" name="Picture 9" descr="C:\Users\mandakhzorig\AppData\Local\Microsoft\Windows\INetCache\Content.Word\NSO-LOGO.PNG">
            <a:extLst>
              <a:ext uri="{FF2B5EF4-FFF2-40B4-BE49-F238E27FC236}">
                <a16:creationId xmlns:a16="http://schemas.microsoft.com/office/drawing/2014/main"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261" y="417055"/>
            <a:ext cx="1440000" cy="1440000"/>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22" y="417055"/>
            <a:ext cx="1440000" cy="1440000"/>
          </a:xfrm>
          <a:prstGeom prst="rect">
            <a:avLst/>
          </a:prstGeom>
        </p:spPr>
      </p:pic>
      <p:pic>
        <p:nvPicPr>
          <p:cNvPr id="12" name="Picture 11" descr="D:\Zuuvriin Hard\sereeter file-uud\90 jil\Fotonudd\undurshil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008" y="417054"/>
            <a:ext cx="1440001" cy="14384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8005"/>
          <a:stretch/>
        </p:blipFill>
        <p:spPr>
          <a:xfrm>
            <a:off x="558348" y="2430765"/>
            <a:ext cx="9170231" cy="4378234"/>
          </a:xfrm>
          <a:prstGeom prst="ellipse">
            <a:avLst/>
          </a:prstGeom>
          <a:ln>
            <a:noFill/>
          </a:ln>
          <a:effectLst>
            <a:softEdge rad="112500"/>
          </a:effectLst>
        </p:spPr>
      </p:pic>
      <p:cxnSp>
        <p:nvCxnSpPr>
          <p:cNvPr id="14" name="Straight Connector 13"/>
          <p:cNvCxnSpPr/>
          <p:nvPr/>
        </p:nvCxnSpPr>
        <p:spPr>
          <a:xfrm>
            <a:off x="0" y="4193447"/>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5" name="Title 8"/>
          <p:cNvSpPr txBox="1">
            <a:spLocks/>
          </p:cNvSpPr>
          <p:nvPr/>
        </p:nvSpPr>
        <p:spPr>
          <a:xfrm>
            <a:off x="190500" y="2286000"/>
            <a:ext cx="9730924" cy="31194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4000" b="1" cap="all" dirty="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ДУНДГОВЬ АЙМАГ </a:t>
            </a:r>
          </a:p>
          <a:p>
            <a:r>
              <a:rPr lang="mn-MN" sz="4000" b="1" cap="all" dirty="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АЛТАНГАДАС ОДОНТ ӨНДӨРШИЛ СУМЫН СТАТИСТИК МЭДЭЭЛЭЛ</a:t>
            </a:r>
          </a:p>
          <a:p>
            <a:r>
              <a:rPr lang="mn-MN" sz="4000" b="1" cap="all" dirty="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2020 ОН</a:t>
            </a:r>
            <a:endParaRPr lang="en-US" sz="4000" b="1" cap="all" dirty="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endParaRPr>
          </a:p>
        </p:txBody>
      </p:sp>
    </p:spTree>
    <p:extLst>
      <p:ext uri="{BB962C8B-B14F-4D97-AF65-F5344CB8AC3E}">
        <p14:creationId xmlns:p14="http://schemas.microsoft.com/office/powerpoint/2010/main" val="19222428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2100" y="228600"/>
            <a:ext cx="6400800" cy="980416"/>
          </a:xfrm>
        </p:spPr>
        <p:txBody>
          <a:bodyPr anchor="b">
            <a:normAutofit/>
          </a:bodyPr>
          <a:lstStyle/>
          <a:p>
            <a:pPr algn="l"/>
            <a:r>
              <a:rPr lang="mn-MN" sz="2400" b="1" dirty="0">
                <a:solidFill>
                  <a:srgbClr val="002060"/>
                </a:solidFill>
                <a:latin typeface="Arial" panose="020B0604020202020204" pitchFamily="34" charset="0"/>
                <a:cs typeface="Arial" panose="020B0604020202020204" pitchFamily="34" charset="0"/>
              </a:rPr>
              <a:t>Нас баралтын тоо 2010-20</a:t>
            </a:r>
            <a:r>
              <a:rPr lang="en-US" sz="2400" b="1" dirty="0">
                <a:solidFill>
                  <a:srgbClr val="002060"/>
                </a:solidFill>
                <a:latin typeface="Arial" panose="020B0604020202020204" pitchFamily="34" charset="0"/>
                <a:cs typeface="Arial" panose="020B0604020202020204" pitchFamily="34" charset="0"/>
              </a:rPr>
              <a:t>20</a:t>
            </a:r>
            <a:r>
              <a:rPr lang="mn-MN" sz="2400" b="1" dirty="0">
                <a:solidFill>
                  <a:srgbClr val="002060"/>
                </a:solidFill>
                <a:latin typeface="Arial" panose="020B0604020202020204" pitchFamily="34" charset="0"/>
                <a:cs typeface="Arial" panose="020B0604020202020204" pitchFamily="34" charset="0"/>
              </a:rPr>
              <a:t> он </a:t>
            </a:r>
            <a:endParaRPr lang="en-US" sz="2400" b="1" dirty="0">
              <a:solidFill>
                <a:srgbClr val="002060"/>
              </a:solidFill>
              <a:latin typeface="Times New Roman" pitchFamily="18" charset="0"/>
              <a:cs typeface="Times New Roman" pitchFamily="18" charset="0"/>
            </a:endParaRPr>
          </a:p>
        </p:txBody>
      </p:sp>
      <p:sp>
        <p:nvSpPr>
          <p:cNvPr id="10" name="Content Placeholder 4"/>
          <p:cNvSpPr>
            <a:spLocks noGrp="1"/>
          </p:cNvSpPr>
          <p:nvPr>
            <p:ph sz="quarter" idx="13"/>
          </p:nvPr>
        </p:nvSpPr>
        <p:spPr>
          <a:xfrm>
            <a:off x="820615" y="1447509"/>
            <a:ext cx="5638799" cy="4343400"/>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10</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9" name="Chart 8"/>
          <p:cNvGraphicFramePr/>
          <p:nvPr>
            <p:extLst>
              <p:ext uri="{D42A27DB-BD31-4B8C-83A1-F6EECF244321}">
                <p14:modId xmlns:p14="http://schemas.microsoft.com/office/powerpoint/2010/main" val="2863737766"/>
              </p:ext>
            </p:extLst>
          </p:nvPr>
        </p:nvGraphicFramePr>
        <p:xfrm>
          <a:off x="820614" y="1537362"/>
          <a:ext cx="7980485" cy="4417874"/>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00" y="578868"/>
            <a:ext cx="720000" cy="720000"/>
          </a:xfrm>
          <a:prstGeom prst="rect">
            <a:avLst/>
          </a:prstGeom>
        </p:spPr>
      </p:pic>
    </p:spTree>
    <p:extLst>
      <p:ext uri="{BB962C8B-B14F-4D97-AF65-F5344CB8AC3E}">
        <p14:creationId xmlns:p14="http://schemas.microsoft.com/office/powerpoint/2010/main" val="97834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6755" y="228600"/>
            <a:ext cx="6489579" cy="980416"/>
          </a:xfrm>
        </p:spPr>
        <p:txBody>
          <a:bodyPr anchor="b">
            <a:normAutofit fontScale="90000"/>
          </a:bodyPr>
          <a:lstStyle/>
          <a:p>
            <a:pPr algn="l"/>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rgbClr val="002060"/>
                </a:solidFill>
                <a:latin typeface="Arial" panose="020B0604020202020204" pitchFamily="34" charset="0"/>
                <a:cs typeface="Arial" panose="020B0604020202020204" pitchFamily="34" charset="0"/>
              </a:rPr>
              <a:t>Гэрлэлтийн тоо </a:t>
            </a:r>
            <a:r>
              <a:rPr lang="en-US" sz="2700" b="1" dirty="0">
                <a:solidFill>
                  <a:srgbClr val="002060"/>
                </a:solidFill>
                <a:latin typeface="Arial" panose="020B0604020202020204" pitchFamily="34" charset="0"/>
                <a:cs typeface="Arial" panose="020B0604020202020204" pitchFamily="34" charset="0"/>
              </a:rPr>
              <a:t>/</a:t>
            </a:r>
            <a:r>
              <a:rPr lang="mn-MN" sz="2700" b="1" dirty="0">
                <a:solidFill>
                  <a:srgbClr val="002060"/>
                </a:solidFill>
                <a:latin typeface="Arial" panose="020B0604020202020204" pitchFamily="34" charset="0"/>
                <a:cs typeface="Arial" panose="020B0604020202020204" pitchFamily="34" charset="0"/>
              </a:rPr>
              <a:t>2010-2020 он</a:t>
            </a:r>
            <a:r>
              <a:rPr lang="en-US" sz="2700" b="1" dirty="0">
                <a:solidFill>
                  <a:srgbClr val="002060"/>
                </a:solidFill>
                <a:latin typeface="Arial" panose="020B0604020202020204" pitchFamily="34" charset="0"/>
                <a:cs typeface="Arial" panose="020B0604020202020204" pitchFamily="34" charset="0"/>
              </a:rPr>
              <a:t>/</a:t>
            </a:r>
          </a:p>
        </p:txBody>
      </p:sp>
      <p:sp>
        <p:nvSpPr>
          <p:cNvPr id="10" name="Content Placeholder 4"/>
          <p:cNvSpPr>
            <a:spLocks noGrp="1"/>
          </p:cNvSpPr>
          <p:nvPr>
            <p:ph sz="quarter" idx="13"/>
          </p:nvPr>
        </p:nvSpPr>
        <p:spPr>
          <a:xfrm>
            <a:off x="820615" y="1447509"/>
            <a:ext cx="5638799" cy="4343400"/>
          </a:xfrm>
        </p:spPr>
        <p:txBody>
          <a:bodyPr>
            <a:noAutofit/>
          </a:bodyPr>
          <a:lstStyle/>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11</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6" name="Chart 5"/>
          <p:cNvGraphicFramePr/>
          <p:nvPr>
            <p:extLst>
              <p:ext uri="{D42A27DB-BD31-4B8C-83A1-F6EECF244321}">
                <p14:modId xmlns:p14="http://schemas.microsoft.com/office/powerpoint/2010/main" val="925263828"/>
              </p:ext>
            </p:extLst>
          </p:nvPr>
        </p:nvGraphicFramePr>
        <p:xfrm>
          <a:off x="634500" y="1602105"/>
          <a:ext cx="4979399" cy="403669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236" y="571102"/>
            <a:ext cx="720000" cy="720000"/>
          </a:xfrm>
          <a:prstGeom prst="rect">
            <a:avLst/>
          </a:prstGeom>
        </p:spPr>
      </p:pic>
      <p:sp>
        <p:nvSpPr>
          <p:cNvPr id="2" name="Rectangle 1">
            <a:extLst>
              <a:ext uri="{FF2B5EF4-FFF2-40B4-BE49-F238E27FC236}">
                <a16:creationId xmlns:a16="http://schemas.microsoft.com/office/drawing/2014/main" id="{8ECBC728-C8B8-4ED5-A6EA-2EE975BBDA3F}"/>
              </a:ext>
            </a:extLst>
          </p:cNvPr>
          <p:cNvSpPr/>
          <p:nvPr/>
        </p:nvSpPr>
        <p:spPr>
          <a:xfrm>
            <a:off x="5613900" y="1605152"/>
            <a:ext cx="40386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Гэр бүлийн тухай Монгол Улсын хууль болон уламжлалт ёсны дагуу гэрлэлтээ батлуулсан иргэдийн тоо.</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700" y="228600"/>
            <a:ext cx="6705600" cy="980416"/>
          </a:xfrm>
        </p:spPr>
        <p:txBody>
          <a:bodyPr anchor="b">
            <a:normAutofit fontScale="90000"/>
          </a:bodyPr>
          <a:lstStyle/>
          <a:p>
            <a:pPr algn="l"/>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rgbClr val="002060"/>
                </a:solidFill>
                <a:latin typeface="Arial" panose="020B0604020202020204" pitchFamily="34" charset="0"/>
                <a:cs typeface="Arial" panose="020B0604020202020204" pitchFamily="34" charset="0"/>
              </a:rPr>
              <a:t>Өрхийн тоо /</a:t>
            </a:r>
            <a:r>
              <a:rPr lang="en-US" sz="2700" b="1" dirty="0">
                <a:solidFill>
                  <a:srgbClr val="002060"/>
                </a:solidFill>
                <a:latin typeface="Arial" panose="020B0604020202020204" pitchFamily="34" charset="0"/>
                <a:cs typeface="Arial" panose="020B0604020202020204" pitchFamily="34" charset="0"/>
              </a:rPr>
              <a:t>2005-2020 </a:t>
            </a:r>
            <a:r>
              <a:rPr lang="mn-MN" sz="2700" b="1" dirty="0">
                <a:solidFill>
                  <a:srgbClr val="002060"/>
                </a:solidFill>
                <a:latin typeface="Arial" panose="020B0604020202020204" pitchFamily="34" charset="0"/>
                <a:cs typeface="Arial" panose="020B0604020202020204" pitchFamily="34" charset="0"/>
              </a:rPr>
              <a:t>он</a:t>
            </a:r>
            <a:r>
              <a:rPr lang="en-US" sz="2700" b="1" dirty="0">
                <a:solidFill>
                  <a:srgbClr val="002060"/>
                </a:solidFill>
                <a:latin typeface="Arial" panose="020B0604020202020204" pitchFamily="34" charset="0"/>
                <a:cs typeface="Arial" panose="020B0604020202020204" pitchFamily="34" charset="0"/>
              </a:rPr>
              <a:t>/</a:t>
            </a:r>
            <a:br>
              <a:rPr lang="mn-MN" sz="2700" b="1" dirty="0">
                <a:solidFill>
                  <a:srgbClr val="002060"/>
                </a:solidFill>
                <a:latin typeface="Arial" panose="020B0604020202020204" pitchFamily="34" charset="0"/>
                <a:cs typeface="Arial" panose="020B0604020202020204" pitchFamily="34" charset="0"/>
              </a:rPr>
            </a:br>
            <a:r>
              <a:rPr lang="mn-MN" sz="2700" b="1" dirty="0">
                <a:solidFill>
                  <a:srgbClr val="002060"/>
                </a:solidFill>
                <a:latin typeface="Arial" panose="020B0604020202020204" pitchFamily="34" charset="0"/>
                <a:cs typeface="Arial" panose="020B0604020202020204" pitchFamily="34" charset="0"/>
              </a:rPr>
              <a:t>/сумаар, багаар/</a:t>
            </a:r>
            <a:endParaRPr lang="en-US" sz="27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4551485" cy="4343400"/>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14" name="Chart 13"/>
          <p:cNvGraphicFramePr/>
          <p:nvPr>
            <p:extLst>
              <p:ext uri="{D42A27DB-BD31-4B8C-83A1-F6EECF244321}">
                <p14:modId xmlns:p14="http://schemas.microsoft.com/office/powerpoint/2010/main" val="4006828866"/>
              </p:ext>
            </p:extLst>
          </p:nvPr>
        </p:nvGraphicFramePr>
        <p:xfrm>
          <a:off x="123247" y="2363667"/>
          <a:ext cx="9621414" cy="3427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65971595"/>
              </p:ext>
            </p:extLst>
          </p:nvPr>
        </p:nvGraphicFramePr>
        <p:xfrm>
          <a:off x="0" y="1472772"/>
          <a:ext cx="9867906" cy="944880"/>
        </p:xfrm>
        <a:graphic>
          <a:graphicData uri="http://schemas.openxmlformats.org/drawingml/2006/table">
            <a:tbl>
              <a:tblPr>
                <a:tableStyleId>{BC89EF96-8CEA-46FF-86C4-4CE0E7609802}</a:tableStyleId>
              </a:tblPr>
              <a:tblGrid>
                <a:gridCol w="1683202">
                  <a:extLst>
                    <a:ext uri="{9D8B030D-6E8A-4147-A177-3AD203B41FA5}">
                      <a16:colId xmlns:a16="http://schemas.microsoft.com/office/drawing/2014/main" val="20000"/>
                    </a:ext>
                  </a:extLst>
                </a:gridCol>
                <a:gridCol w="511544">
                  <a:extLst>
                    <a:ext uri="{9D8B030D-6E8A-4147-A177-3AD203B41FA5}">
                      <a16:colId xmlns:a16="http://schemas.microsoft.com/office/drawing/2014/main" val="20001"/>
                    </a:ext>
                  </a:extLst>
                </a:gridCol>
                <a:gridCol w="511544">
                  <a:extLst>
                    <a:ext uri="{9D8B030D-6E8A-4147-A177-3AD203B41FA5}">
                      <a16:colId xmlns:a16="http://schemas.microsoft.com/office/drawing/2014/main" val="20002"/>
                    </a:ext>
                  </a:extLst>
                </a:gridCol>
                <a:gridCol w="511544">
                  <a:extLst>
                    <a:ext uri="{9D8B030D-6E8A-4147-A177-3AD203B41FA5}">
                      <a16:colId xmlns:a16="http://schemas.microsoft.com/office/drawing/2014/main" val="20003"/>
                    </a:ext>
                  </a:extLst>
                </a:gridCol>
                <a:gridCol w="511544">
                  <a:extLst>
                    <a:ext uri="{9D8B030D-6E8A-4147-A177-3AD203B41FA5}">
                      <a16:colId xmlns:a16="http://schemas.microsoft.com/office/drawing/2014/main" val="20004"/>
                    </a:ext>
                  </a:extLst>
                </a:gridCol>
                <a:gridCol w="511544">
                  <a:extLst>
                    <a:ext uri="{9D8B030D-6E8A-4147-A177-3AD203B41FA5}">
                      <a16:colId xmlns:a16="http://schemas.microsoft.com/office/drawing/2014/main" val="20005"/>
                    </a:ext>
                  </a:extLst>
                </a:gridCol>
                <a:gridCol w="511544">
                  <a:extLst>
                    <a:ext uri="{9D8B030D-6E8A-4147-A177-3AD203B41FA5}">
                      <a16:colId xmlns:a16="http://schemas.microsoft.com/office/drawing/2014/main" val="20006"/>
                    </a:ext>
                  </a:extLst>
                </a:gridCol>
                <a:gridCol w="511544">
                  <a:extLst>
                    <a:ext uri="{9D8B030D-6E8A-4147-A177-3AD203B41FA5}">
                      <a16:colId xmlns:a16="http://schemas.microsoft.com/office/drawing/2014/main" val="20007"/>
                    </a:ext>
                  </a:extLst>
                </a:gridCol>
                <a:gridCol w="511544">
                  <a:extLst>
                    <a:ext uri="{9D8B030D-6E8A-4147-A177-3AD203B41FA5}">
                      <a16:colId xmlns:a16="http://schemas.microsoft.com/office/drawing/2014/main" val="20008"/>
                    </a:ext>
                  </a:extLst>
                </a:gridCol>
                <a:gridCol w="511544">
                  <a:extLst>
                    <a:ext uri="{9D8B030D-6E8A-4147-A177-3AD203B41FA5}">
                      <a16:colId xmlns:a16="http://schemas.microsoft.com/office/drawing/2014/main" val="20009"/>
                    </a:ext>
                  </a:extLst>
                </a:gridCol>
                <a:gridCol w="511544">
                  <a:extLst>
                    <a:ext uri="{9D8B030D-6E8A-4147-A177-3AD203B41FA5}">
                      <a16:colId xmlns:a16="http://schemas.microsoft.com/office/drawing/2014/main" val="20010"/>
                    </a:ext>
                  </a:extLst>
                </a:gridCol>
                <a:gridCol w="511544">
                  <a:extLst>
                    <a:ext uri="{9D8B030D-6E8A-4147-A177-3AD203B41FA5}">
                      <a16:colId xmlns:a16="http://schemas.microsoft.com/office/drawing/2014/main" val="20011"/>
                    </a:ext>
                  </a:extLst>
                </a:gridCol>
                <a:gridCol w="511544">
                  <a:extLst>
                    <a:ext uri="{9D8B030D-6E8A-4147-A177-3AD203B41FA5}">
                      <a16:colId xmlns:a16="http://schemas.microsoft.com/office/drawing/2014/main" val="20012"/>
                    </a:ext>
                  </a:extLst>
                </a:gridCol>
                <a:gridCol w="511544">
                  <a:extLst>
                    <a:ext uri="{9D8B030D-6E8A-4147-A177-3AD203B41FA5}">
                      <a16:colId xmlns:a16="http://schemas.microsoft.com/office/drawing/2014/main" val="20013"/>
                    </a:ext>
                  </a:extLst>
                </a:gridCol>
                <a:gridCol w="511544">
                  <a:extLst>
                    <a:ext uri="{9D8B030D-6E8A-4147-A177-3AD203B41FA5}">
                      <a16:colId xmlns:a16="http://schemas.microsoft.com/office/drawing/2014/main" val="20014"/>
                    </a:ext>
                  </a:extLst>
                </a:gridCol>
                <a:gridCol w="511544">
                  <a:extLst>
                    <a:ext uri="{9D8B030D-6E8A-4147-A177-3AD203B41FA5}">
                      <a16:colId xmlns:a16="http://schemas.microsoft.com/office/drawing/2014/main" val="20015"/>
                    </a:ext>
                  </a:extLst>
                </a:gridCol>
                <a:gridCol w="511544">
                  <a:extLst>
                    <a:ext uri="{9D8B030D-6E8A-4147-A177-3AD203B41FA5}">
                      <a16:colId xmlns:a16="http://schemas.microsoft.com/office/drawing/2014/main" val="3788404049"/>
                    </a:ext>
                  </a:extLst>
                </a:gridCol>
              </a:tblGrid>
              <a:tr h="341827">
                <a:tc>
                  <a:txBody>
                    <a:bodyPr/>
                    <a:lstStyle/>
                    <a:p>
                      <a:endParaRPr lang="mn-MN" sz="1800" dirty="0"/>
                    </a:p>
                  </a:txBody>
                  <a:tcPr anchor="ctr"/>
                </a:tc>
                <a:tc>
                  <a:txBody>
                    <a:bodyPr/>
                    <a:lstStyle/>
                    <a:p>
                      <a:r>
                        <a:rPr lang="en-US" sz="1100" dirty="0">
                          <a:latin typeface="Arial" panose="020B0604020202020204" pitchFamily="34" charset="0"/>
                          <a:cs typeface="Arial" panose="020B0604020202020204" pitchFamily="34" charset="0"/>
                        </a:rPr>
                        <a:t>2005</a:t>
                      </a:r>
                    </a:p>
                  </a:txBody>
                  <a:tcPr anchor="ctr"/>
                </a:tc>
                <a:tc>
                  <a:txBody>
                    <a:bodyPr/>
                    <a:lstStyle/>
                    <a:p>
                      <a:r>
                        <a:rPr lang="en-US" sz="1100" dirty="0">
                          <a:latin typeface="Arial" panose="020B0604020202020204" pitchFamily="34" charset="0"/>
                          <a:cs typeface="Arial" panose="020B0604020202020204" pitchFamily="34" charset="0"/>
                        </a:rPr>
                        <a:t>2006</a:t>
                      </a:r>
                    </a:p>
                  </a:txBody>
                  <a:tcPr anchor="ctr"/>
                </a:tc>
                <a:tc>
                  <a:txBody>
                    <a:bodyPr/>
                    <a:lstStyle/>
                    <a:p>
                      <a:r>
                        <a:rPr lang="en-US" sz="1100" dirty="0">
                          <a:latin typeface="Arial" panose="020B0604020202020204" pitchFamily="34" charset="0"/>
                          <a:cs typeface="Arial" panose="020B0604020202020204" pitchFamily="34" charset="0"/>
                        </a:rPr>
                        <a:t>2007</a:t>
                      </a:r>
                    </a:p>
                  </a:txBody>
                  <a:tcPr anchor="ctr"/>
                </a:tc>
                <a:tc>
                  <a:txBody>
                    <a:bodyPr/>
                    <a:lstStyle/>
                    <a:p>
                      <a:r>
                        <a:rPr lang="en-US" sz="1100" dirty="0">
                          <a:latin typeface="Arial" panose="020B0604020202020204" pitchFamily="34" charset="0"/>
                          <a:cs typeface="Arial" panose="020B0604020202020204" pitchFamily="34" charset="0"/>
                        </a:rPr>
                        <a:t>2008</a:t>
                      </a:r>
                    </a:p>
                  </a:txBody>
                  <a:tcPr anchor="ctr"/>
                </a:tc>
                <a:tc>
                  <a:txBody>
                    <a:bodyPr/>
                    <a:lstStyle/>
                    <a:p>
                      <a:r>
                        <a:rPr lang="en-US" sz="1100" dirty="0">
                          <a:latin typeface="Arial" panose="020B0604020202020204" pitchFamily="34" charset="0"/>
                          <a:cs typeface="Arial" panose="020B0604020202020204" pitchFamily="34" charset="0"/>
                        </a:rPr>
                        <a:t>2009</a:t>
                      </a:r>
                    </a:p>
                  </a:txBody>
                  <a:tcPr anchor="ctr"/>
                </a:tc>
                <a:tc>
                  <a:txBody>
                    <a:bodyPr/>
                    <a:lstStyle/>
                    <a:p>
                      <a:r>
                        <a:rPr lang="en-US" sz="1100" dirty="0">
                          <a:latin typeface="Arial" panose="020B0604020202020204" pitchFamily="34" charset="0"/>
                          <a:cs typeface="Arial" panose="020B0604020202020204" pitchFamily="34" charset="0"/>
                        </a:rPr>
                        <a:t>2010</a:t>
                      </a:r>
                    </a:p>
                  </a:txBody>
                  <a:tcPr anchor="ctr"/>
                </a:tc>
                <a:tc>
                  <a:txBody>
                    <a:bodyPr/>
                    <a:lstStyle/>
                    <a:p>
                      <a:r>
                        <a:rPr lang="en-US" sz="1100" dirty="0">
                          <a:latin typeface="Arial" panose="020B0604020202020204" pitchFamily="34" charset="0"/>
                          <a:cs typeface="Arial" panose="020B0604020202020204" pitchFamily="34" charset="0"/>
                        </a:rPr>
                        <a:t>2011</a:t>
                      </a:r>
                    </a:p>
                  </a:txBody>
                  <a:tcPr anchor="ctr"/>
                </a:tc>
                <a:tc>
                  <a:txBody>
                    <a:bodyPr/>
                    <a:lstStyle/>
                    <a:p>
                      <a:r>
                        <a:rPr lang="en-US" sz="1100" dirty="0">
                          <a:latin typeface="Arial" panose="020B0604020202020204" pitchFamily="34" charset="0"/>
                          <a:cs typeface="Arial" panose="020B0604020202020204" pitchFamily="34" charset="0"/>
                        </a:rPr>
                        <a:t>2012</a:t>
                      </a:r>
                    </a:p>
                  </a:txBody>
                  <a:tcPr anchor="ctr"/>
                </a:tc>
                <a:tc>
                  <a:txBody>
                    <a:bodyPr/>
                    <a:lstStyle/>
                    <a:p>
                      <a:r>
                        <a:rPr lang="en-US" sz="1100" dirty="0">
                          <a:latin typeface="Arial" panose="020B0604020202020204" pitchFamily="34" charset="0"/>
                          <a:cs typeface="Arial" panose="020B0604020202020204" pitchFamily="34" charset="0"/>
                        </a:rPr>
                        <a:t>2013</a:t>
                      </a:r>
                    </a:p>
                  </a:txBody>
                  <a:tcPr anchor="ctr"/>
                </a:tc>
                <a:tc>
                  <a:txBody>
                    <a:bodyPr/>
                    <a:lstStyle/>
                    <a:p>
                      <a:r>
                        <a:rPr lang="en-US" sz="1100" dirty="0">
                          <a:latin typeface="Arial" panose="020B0604020202020204" pitchFamily="34" charset="0"/>
                          <a:cs typeface="Arial" panose="020B0604020202020204" pitchFamily="34" charset="0"/>
                        </a:rPr>
                        <a:t>2014</a:t>
                      </a:r>
                    </a:p>
                  </a:txBody>
                  <a:tcPr anchor="ctr"/>
                </a:tc>
                <a:tc>
                  <a:txBody>
                    <a:bodyPr/>
                    <a:lstStyle/>
                    <a:p>
                      <a:r>
                        <a:rPr lang="en-US" sz="1100" dirty="0">
                          <a:latin typeface="Arial" panose="020B0604020202020204" pitchFamily="34" charset="0"/>
                          <a:cs typeface="Arial" panose="020B0604020202020204" pitchFamily="34" charset="0"/>
                        </a:rPr>
                        <a:t>2015</a:t>
                      </a:r>
                    </a:p>
                  </a:txBody>
                  <a:tcPr anchor="ctr"/>
                </a:tc>
                <a:tc>
                  <a:txBody>
                    <a:bodyPr/>
                    <a:lstStyle/>
                    <a:p>
                      <a:r>
                        <a:rPr lang="en-US" sz="1100">
                          <a:latin typeface="Arial" panose="020B0604020202020204" pitchFamily="34" charset="0"/>
                          <a:cs typeface="Arial" panose="020B0604020202020204" pitchFamily="34" charset="0"/>
                        </a:rPr>
                        <a:t>2016</a:t>
                      </a:r>
                    </a:p>
                  </a:txBody>
                  <a:tcPr anchor="ctr"/>
                </a:tc>
                <a:tc>
                  <a:txBody>
                    <a:bodyPr/>
                    <a:lstStyle/>
                    <a:p>
                      <a:r>
                        <a:rPr lang="en-US" sz="1100">
                          <a:latin typeface="Arial" panose="020B0604020202020204" pitchFamily="34" charset="0"/>
                          <a:cs typeface="Arial" panose="020B0604020202020204" pitchFamily="34" charset="0"/>
                        </a:rPr>
                        <a:t>2017</a:t>
                      </a:r>
                    </a:p>
                  </a:txBody>
                  <a:tcPr anchor="ctr"/>
                </a:tc>
                <a:tc>
                  <a:txBody>
                    <a:bodyPr/>
                    <a:lstStyle/>
                    <a:p>
                      <a:r>
                        <a:rPr lang="en-US" sz="1100" dirty="0">
                          <a:latin typeface="Arial" panose="020B0604020202020204" pitchFamily="34" charset="0"/>
                          <a:cs typeface="Arial" panose="020B0604020202020204" pitchFamily="34" charset="0"/>
                        </a:rPr>
                        <a:t>2018</a:t>
                      </a:r>
                    </a:p>
                  </a:txBody>
                  <a:tcPr anchor="ctr"/>
                </a:tc>
                <a:tc>
                  <a:txBody>
                    <a:bodyPr/>
                    <a:lstStyle/>
                    <a:p>
                      <a:r>
                        <a:rPr lang="mn-MN" sz="1100" dirty="0">
                          <a:latin typeface="Arial" panose="020B0604020202020204" pitchFamily="34" charset="0"/>
                          <a:cs typeface="Arial" panose="020B0604020202020204" pitchFamily="34" charset="0"/>
                        </a:rPr>
                        <a:t>2019</a:t>
                      </a:r>
                    </a:p>
                  </a:txBody>
                  <a:tcPr anchor="ctr"/>
                </a:tc>
                <a:tc>
                  <a:txBody>
                    <a:bodyPr/>
                    <a:lstStyle/>
                    <a:p>
                      <a:r>
                        <a:rPr lang="en-US" sz="1100" dirty="0">
                          <a:latin typeface="Arial" panose="020B0604020202020204" pitchFamily="34" charset="0"/>
                          <a:cs typeface="Arial" panose="020B0604020202020204" pitchFamily="34" charset="0"/>
                        </a:rPr>
                        <a:t>2020</a:t>
                      </a:r>
                      <a:endParaRPr lang="mn-MN"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471401">
                <a:tc>
                  <a:txBody>
                    <a:bodyPr/>
                    <a:lstStyle/>
                    <a:p>
                      <a:r>
                        <a:rPr lang="mn-MN" sz="1600" dirty="0">
                          <a:effectLst/>
                          <a:latin typeface="Arial" panose="020B0604020202020204" pitchFamily="34" charset="0"/>
                          <a:cs typeface="Arial" panose="020B0604020202020204" pitchFamily="34" charset="0"/>
                        </a:rPr>
                        <a:t>Сумын нийт өрх</a:t>
                      </a:r>
                    </a:p>
                  </a:txBody>
                  <a:tcPr anchor="ctr"/>
                </a:tc>
                <a:tc>
                  <a:txBody>
                    <a:bodyPr/>
                    <a:lstStyle/>
                    <a:p>
                      <a:pPr algn="r"/>
                      <a:r>
                        <a:rPr lang="en-US" sz="1400">
                          <a:effectLst/>
                          <a:latin typeface="Arial" panose="020B0604020202020204" pitchFamily="34" charset="0"/>
                          <a:cs typeface="Arial" panose="020B0604020202020204" pitchFamily="34" charset="0"/>
                        </a:rPr>
                        <a:t>431</a:t>
                      </a:r>
                    </a:p>
                  </a:txBody>
                  <a:tcPr anchor="ctr"/>
                </a:tc>
                <a:tc>
                  <a:txBody>
                    <a:bodyPr/>
                    <a:lstStyle/>
                    <a:p>
                      <a:pPr algn="r"/>
                      <a:r>
                        <a:rPr lang="en-US" sz="1400" dirty="0">
                          <a:effectLst/>
                          <a:latin typeface="Arial" panose="020B0604020202020204" pitchFamily="34" charset="0"/>
                          <a:cs typeface="Arial" panose="020B0604020202020204" pitchFamily="34" charset="0"/>
                        </a:rPr>
                        <a:t>454</a:t>
                      </a:r>
                    </a:p>
                  </a:txBody>
                  <a:tcPr anchor="ctr"/>
                </a:tc>
                <a:tc>
                  <a:txBody>
                    <a:bodyPr/>
                    <a:lstStyle/>
                    <a:p>
                      <a:pPr algn="r"/>
                      <a:r>
                        <a:rPr lang="en-US" sz="1400" dirty="0">
                          <a:effectLst/>
                          <a:latin typeface="Arial" panose="020B0604020202020204" pitchFamily="34" charset="0"/>
                          <a:cs typeface="Arial" panose="020B0604020202020204" pitchFamily="34" charset="0"/>
                        </a:rPr>
                        <a:t>455</a:t>
                      </a:r>
                    </a:p>
                  </a:txBody>
                  <a:tcPr anchor="ctr"/>
                </a:tc>
                <a:tc>
                  <a:txBody>
                    <a:bodyPr/>
                    <a:lstStyle/>
                    <a:p>
                      <a:pPr algn="r"/>
                      <a:r>
                        <a:rPr lang="en-US" sz="1400" dirty="0">
                          <a:effectLst/>
                          <a:latin typeface="Arial" panose="020B0604020202020204" pitchFamily="34" charset="0"/>
                          <a:cs typeface="Arial" panose="020B0604020202020204" pitchFamily="34" charset="0"/>
                        </a:rPr>
                        <a:t>466</a:t>
                      </a:r>
                    </a:p>
                  </a:txBody>
                  <a:tcPr anchor="ctr"/>
                </a:tc>
                <a:tc>
                  <a:txBody>
                    <a:bodyPr/>
                    <a:lstStyle/>
                    <a:p>
                      <a:pPr algn="r"/>
                      <a:r>
                        <a:rPr lang="en-US" sz="1400" dirty="0">
                          <a:effectLst/>
                          <a:latin typeface="Arial" panose="020B0604020202020204" pitchFamily="34" charset="0"/>
                          <a:cs typeface="Arial" panose="020B0604020202020204" pitchFamily="34" charset="0"/>
                        </a:rPr>
                        <a:t>479</a:t>
                      </a:r>
                    </a:p>
                  </a:txBody>
                  <a:tcPr anchor="ctr"/>
                </a:tc>
                <a:tc>
                  <a:txBody>
                    <a:bodyPr/>
                    <a:lstStyle/>
                    <a:p>
                      <a:pPr algn="r"/>
                      <a:r>
                        <a:rPr lang="en-US" sz="1400" dirty="0">
                          <a:effectLst/>
                          <a:latin typeface="Arial" panose="020B0604020202020204" pitchFamily="34" charset="0"/>
                          <a:cs typeface="Arial" panose="020B0604020202020204" pitchFamily="34" charset="0"/>
                        </a:rPr>
                        <a:t>464</a:t>
                      </a:r>
                    </a:p>
                  </a:txBody>
                  <a:tcPr anchor="ctr"/>
                </a:tc>
                <a:tc>
                  <a:txBody>
                    <a:bodyPr/>
                    <a:lstStyle/>
                    <a:p>
                      <a:pPr algn="r"/>
                      <a:r>
                        <a:rPr lang="en-US" sz="1400" dirty="0">
                          <a:effectLst/>
                          <a:latin typeface="Arial" panose="020B0604020202020204" pitchFamily="34" charset="0"/>
                          <a:cs typeface="Arial" panose="020B0604020202020204" pitchFamily="34" charset="0"/>
                        </a:rPr>
                        <a:t>447</a:t>
                      </a:r>
                    </a:p>
                  </a:txBody>
                  <a:tcPr anchor="ctr"/>
                </a:tc>
                <a:tc>
                  <a:txBody>
                    <a:bodyPr/>
                    <a:lstStyle/>
                    <a:p>
                      <a:pPr algn="r"/>
                      <a:r>
                        <a:rPr lang="en-US" sz="1400" dirty="0">
                          <a:effectLst/>
                          <a:latin typeface="Arial" panose="020B0604020202020204" pitchFamily="34" charset="0"/>
                          <a:cs typeface="Arial" panose="020B0604020202020204" pitchFamily="34" charset="0"/>
                        </a:rPr>
                        <a:t>460</a:t>
                      </a:r>
                    </a:p>
                  </a:txBody>
                  <a:tcPr anchor="ctr"/>
                </a:tc>
                <a:tc>
                  <a:txBody>
                    <a:bodyPr/>
                    <a:lstStyle/>
                    <a:p>
                      <a:pPr algn="r"/>
                      <a:r>
                        <a:rPr lang="en-US" sz="1400" dirty="0">
                          <a:effectLst/>
                          <a:latin typeface="Arial" panose="020B0604020202020204" pitchFamily="34" charset="0"/>
                          <a:cs typeface="Arial" panose="020B0604020202020204" pitchFamily="34" charset="0"/>
                        </a:rPr>
                        <a:t>444</a:t>
                      </a:r>
                    </a:p>
                  </a:txBody>
                  <a:tcPr anchor="ctr"/>
                </a:tc>
                <a:tc>
                  <a:txBody>
                    <a:bodyPr/>
                    <a:lstStyle/>
                    <a:p>
                      <a:pPr algn="r"/>
                      <a:r>
                        <a:rPr lang="en-US" sz="1400" dirty="0">
                          <a:effectLst/>
                          <a:latin typeface="Arial" panose="020B0604020202020204" pitchFamily="34" charset="0"/>
                          <a:cs typeface="Arial" panose="020B0604020202020204" pitchFamily="34" charset="0"/>
                        </a:rPr>
                        <a:t>452</a:t>
                      </a:r>
                    </a:p>
                  </a:txBody>
                  <a:tcPr anchor="ctr"/>
                </a:tc>
                <a:tc>
                  <a:txBody>
                    <a:bodyPr/>
                    <a:lstStyle/>
                    <a:p>
                      <a:pPr algn="r"/>
                      <a:r>
                        <a:rPr lang="en-US" sz="1400" dirty="0">
                          <a:effectLst/>
                          <a:latin typeface="Arial" panose="020B0604020202020204" pitchFamily="34" charset="0"/>
                          <a:cs typeface="Arial" panose="020B0604020202020204" pitchFamily="34" charset="0"/>
                        </a:rPr>
                        <a:t>468</a:t>
                      </a:r>
                    </a:p>
                  </a:txBody>
                  <a:tcPr anchor="ctr"/>
                </a:tc>
                <a:tc>
                  <a:txBody>
                    <a:bodyPr/>
                    <a:lstStyle/>
                    <a:p>
                      <a:pPr algn="r"/>
                      <a:r>
                        <a:rPr lang="en-US" sz="1400" dirty="0">
                          <a:effectLst/>
                          <a:latin typeface="Arial" panose="020B0604020202020204" pitchFamily="34" charset="0"/>
                          <a:cs typeface="Arial" panose="020B0604020202020204" pitchFamily="34" charset="0"/>
                        </a:rPr>
                        <a:t>485</a:t>
                      </a:r>
                    </a:p>
                  </a:txBody>
                  <a:tcPr anchor="ctr"/>
                </a:tc>
                <a:tc>
                  <a:txBody>
                    <a:bodyPr/>
                    <a:lstStyle/>
                    <a:p>
                      <a:pPr algn="r"/>
                      <a:r>
                        <a:rPr lang="en-US" sz="1400" dirty="0">
                          <a:effectLst/>
                          <a:latin typeface="Arial" panose="020B0604020202020204" pitchFamily="34" charset="0"/>
                          <a:cs typeface="Arial" panose="020B0604020202020204" pitchFamily="34" charset="0"/>
                        </a:rPr>
                        <a:t>479</a:t>
                      </a:r>
                    </a:p>
                  </a:txBody>
                  <a:tcPr anchor="ctr"/>
                </a:tc>
                <a:tc>
                  <a:txBody>
                    <a:bodyPr/>
                    <a:lstStyle/>
                    <a:p>
                      <a:pPr algn="r"/>
                      <a:r>
                        <a:rPr lang="en-US" sz="1400" dirty="0">
                          <a:effectLst/>
                          <a:latin typeface="Arial" panose="020B0604020202020204" pitchFamily="34" charset="0"/>
                          <a:cs typeface="Arial" panose="020B0604020202020204" pitchFamily="34" charset="0"/>
                        </a:rPr>
                        <a:t>487</a:t>
                      </a:r>
                    </a:p>
                  </a:txBody>
                  <a:tcPr anchor="ctr"/>
                </a:tc>
                <a:tc>
                  <a:txBody>
                    <a:bodyPr/>
                    <a:lstStyle/>
                    <a:p>
                      <a:pPr algn="r"/>
                      <a:r>
                        <a:rPr lang="mn-MN" sz="1400" dirty="0">
                          <a:effectLst/>
                          <a:latin typeface="Arial" panose="020B0604020202020204" pitchFamily="34" charset="0"/>
                          <a:cs typeface="Arial" panose="020B0604020202020204" pitchFamily="34" charset="0"/>
                        </a:rPr>
                        <a:t>466</a:t>
                      </a:r>
                      <a:endParaRPr lang="en-US" sz="1400" dirty="0">
                        <a:effectLst/>
                        <a:latin typeface="Arial" panose="020B0604020202020204" pitchFamily="34" charset="0"/>
                        <a:cs typeface="Arial" panose="020B0604020202020204" pitchFamily="34" charset="0"/>
                      </a:endParaRPr>
                    </a:p>
                  </a:txBody>
                  <a:tcPr anchor="ctr"/>
                </a:tc>
                <a:tc>
                  <a:txBody>
                    <a:bodyPr/>
                    <a:lstStyle/>
                    <a:p>
                      <a:pPr algn="r"/>
                      <a:r>
                        <a:rPr lang="en-US" sz="1400">
                          <a:effectLst/>
                          <a:latin typeface="Arial" panose="020B0604020202020204" pitchFamily="34" charset="0"/>
                          <a:cs typeface="Arial" panose="020B0604020202020204" pitchFamily="34" charset="0"/>
                        </a:rPr>
                        <a:t>467</a:t>
                      </a:r>
                      <a:endParaRPr lang="en-US"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15" y="498595"/>
            <a:ext cx="720000" cy="720000"/>
          </a:xfrm>
          <a:prstGeom prst="rect">
            <a:avLst/>
          </a:prstGeom>
        </p:spPr>
      </p:pic>
    </p:spTree>
    <p:extLst>
      <p:ext uri="{BB962C8B-B14F-4D97-AF65-F5344CB8AC3E}">
        <p14:creationId xmlns:p14="http://schemas.microsoft.com/office/powerpoint/2010/main" val="305000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6808" y="228600"/>
            <a:ext cx="6977091"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Малчин өрхийн тоо 2012-2020 он /багаар/</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6761285" cy="4343400"/>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15" name="Chart 14"/>
          <p:cNvGraphicFramePr/>
          <p:nvPr>
            <p:extLst>
              <p:ext uri="{D42A27DB-BD31-4B8C-83A1-F6EECF244321}">
                <p14:modId xmlns:p14="http://schemas.microsoft.com/office/powerpoint/2010/main" val="1384330537"/>
              </p:ext>
            </p:extLst>
          </p:nvPr>
        </p:nvGraphicFramePr>
        <p:xfrm>
          <a:off x="266700" y="1602105"/>
          <a:ext cx="9385799" cy="2877259"/>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09" y="540089"/>
            <a:ext cx="720000" cy="720000"/>
          </a:xfrm>
          <a:prstGeom prst="rect">
            <a:avLst/>
          </a:prstGeom>
        </p:spPr>
      </p:pic>
      <p:sp>
        <p:nvSpPr>
          <p:cNvPr id="14" name="TextBox 13">
            <a:extLst>
              <a:ext uri="{FF2B5EF4-FFF2-40B4-BE49-F238E27FC236}">
                <a16:creationId xmlns:a16="http://schemas.microsoft.com/office/drawing/2014/main" id="{FB6E299C-9A3D-4758-BAF5-0A3592127333}"/>
              </a:ext>
            </a:extLst>
          </p:cNvPr>
          <p:cNvSpPr txBox="1"/>
          <p:nvPr/>
        </p:nvSpPr>
        <p:spPr>
          <a:xfrm>
            <a:off x="438960" y="4708279"/>
            <a:ext cx="8991600" cy="923330"/>
          </a:xfrm>
          <a:prstGeom prst="rect">
            <a:avLst/>
          </a:prstGeom>
          <a:noFill/>
        </p:spPr>
        <p:txBody>
          <a:bodyPr wrap="square" rtlCol="0">
            <a:spAutoFit/>
          </a:bodyPr>
          <a:lstStyle/>
          <a:p>
            <a:pPr algn="just"/>
            <a:r>
              <a:rPr lang="en-US" b="1" dirty="0">
                <a:solidFill>
                  <a:schemeClr val="tx2"/>
                </a:solidFill>
                <a:latin typeface="Arial" panose="020B0604020202020204" pitchFamily="34" charset="0"/>
                <a:cs typeface="Arial" panose="020B0604020202020204" pitchFamily="34" charset="0"/>
              </a:rPr>
              <a:t>2020 </a:t>
            </a:r>
            <a:r>
              <a:rPr lang="mn-MN" b="1" dirty="0">
                <a:solidFill>
                  <a:schemeClr val="tx2"/>
                </a:solidFill>
                <a:latin typeface="Arial" panose="020B0604020202020204" pitchFamily="34" charset="0"/>
                <a:cs typeface="Arial" panose="020B0604020202020204" pitchFamily="34" charset="0"/>
              </a:rPr>
              <a:t>онд Эрүүл мэндийн даатгалд 293, нийгмийн даатгалд 240 малчин хамрагдсан байна. 264 зээлтэй малчин байна.</a:t>
            </a:r>
            <a:endParaRPr lang="mn-MN" dirty="0">
              <a:solidFill>
                <a:schemeClr val="tx2"/>
              </a:solidFill>
              <a:latin typeface="Arial" panose="020B0604020202020204" pitchFamily="34" charset="0"/>
              <a:cs typeface="Arial" panose="020B0604020202020204" pitchFamily="34" charset="0"/>
            </a:endParaRPr>
          </a:p>
          <a:p>
            <a:pPr algn="just"/>
            <a:endParaRPr lang="mn-MN" dirty="0"/>
          </a:p>
        </p:txBody>
      </p:sp>
    </p:spTree>
    <p:extLst>
      <p:ext uri="{BB962C8B-B14F-4D97-AF65-F5344CB8AC3E}">
        <p14:creationId xmlns:p14="http://schemas.microsoft.com/office/powerpoint/2010/main" val="132583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930" y="228600"/>
            <a:ext cx="617057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Малтай өрхийн тоо </a:t>
            </a:r>
            <a:br>
              <a:rPr lang="mn-MN" sz="2400" b="1" dirty="0">
                <a:solidFill>
                  <a:schemeClr val="tx2"/>
                </a:solidFill>
                <a:latin typeface="Arial" panose="020B0604020202020204" pitchFamily="34" charset="0"/>
                <a:cs typeface="Arial" panose="020B0604020202020204" pitchFamily="34" charset="0"/>
              </a:rPr>
            </a:br>
            <a:r>
              <a:rPr lang="mn-MN" sz="2400" b="1" dirty="0">
                <a:solidFill>
                  <a:schemeClr val="tx2"/>
                </a:solidFill>
                <a:latin typeface="Arial" panose="020B0604020202020204" pitchFamily="34" charset="0"/>
                <a:cs typeface="Arial" panose="020B0604020202020204" pitchFamily="34" charset="0"/>
              </a:rPr>
              <a:t>/багаар 2012-2020/</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10"/>
            <a:ext cx="8513885" cy="3251626"/>
          </a:xfrm>
        </p:spPr>
        <p:txBody>
          <a:bodyPr>
            <a:noAutofit/>
          </a:bodyPr>
          <a:lstStyle/>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6" name="Chart 5"/>
          <p:cNvGraphicFramePr/>
          <p:nvPr>
            <p:extLst>
              <p:ext uri="{D42A27DB-BD31-4B8C-83A1-F6EECF244321}">
                <p14:modId xmlns:p14="http://schemas.microsoft.com/office/powerpoint/2010/main" val="209798682"/>
              </p:ext>
            </p:extLst>
          </p:nvPr>
        </p:nvGraphicFramePr>
        <p:xfrm>
          <a:off x="952500" y="1472773"/>
          <a:ext cx="8534400" cy="3251626"/>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29" y="530561"/>
            <a:ext cx="720000" cy="720000"/>
          </a:xfrm>
          <a:prstGeom prst="rect">
            <a:avLst/>
          </a:prstGeom>
        </p:spPr>
      </p:pic>
      <p:sp>
        <p:nvSpPr>
          <p:cNvPr id="14" name="TextBox 13">
            <a:extLst>
              <a:ext uri="{FF2B5EF4-FFF2-40B4-BE49-F238E27FC236}">
                <a16:creationId xmlns:a16="http://schemas.microsoft.com/office/drawing/2014/main" id="{039866E0-F001-402C-822A-7DF6F7A75C3C}"/>
              </a:ext>
            </a:extLst>
          </p:cNvPr>
          <p:cNvSpPr txBox="1"/>
          <p:nvPr/>
        </p:nvSpPr>
        <p:spPr>
          <a:xfrm>
            <a:off x="438960" y="4708279"/>
            <a:ext cx="8991600" cy="1200329"/>
          </a:xfrm>
          <a:prstGeom prst="rect">
            <a:avLst/>
          </a:prstGeom>
          <a:noFill/>
        </p:spPr>
        <p:txBody>
          <a:bodyPr wrap="square" rtlCol="0">
            <a:spAutoFit/>
          </a:bodyPr>
          <a:lstStyle/>
          <a:p>
            <a:pPr algn="just"/>
            <a:r>
              <a:rPr lang="en-US" b="1" dirty="0">
                <a:solidFill>
                  <a:schemeClr val="tx2"/>
                </a:solidFill>
                <a:latin typeface="Arial" panose="020B0604020202020204" pitchFamily="34" charset="0"/>
                <a:cs typeface="Arial" panose="020B0604020202020204" pitchFamily="34" charset="0"/>
              </a:rPr>
              <a:t>2020 </a:t>
            </a:r>
            <a:r>
              <a:rPr lang="mn-MN" b="1" dirty="0">
                <a:solidFill>
                  <a:schemeClr val="tx2"/>
                </a:solidFill>
                <a:latin typeface="Arial" panose="020B0604020202020204" pitchFamily="34" charset="0"/>
                <a:cs typeface="Arial" panose="020B0604020202020204" pitchFamily="34" charset="0"/>
              </a:rPr>
              <a:t>онд 467 малчин байгаа бөгөөд насны бүтцээр авч үзвэл 15-34 насны 143 малчин, 35-59 насны 269 малчин, 60-аас дээш насны 55 малчин байна. Үүнээс 267 эрэгтэйь 200 эмэгтэй мал маллаж байна. </a:t>
            </a:r>
            <a:endParaRPr lang="mn-MN" dirty="0">
              <a:solidFill>
                <a:schemeClr val="tx2"/>
              </a:solidFill>
              <a:latin typeface="Arial" panose="020B0604020202020204" pitchFamily="34" charset="0"/>
              <a:cs typeface="Arial" panose="020B0604020202020204" pitchFamily="34" charset="0"/>
            </a:endParaRPr>
          </a:p>
          <a:p>
            <a:pPr algn="just"/>
            <a:endParaRPr lang="mn-MN" dirty="0"/>
          </a:p>
        </p:txBody>
      </p:sp>
    </p:spTree>
    <p:extLst>
      <p:ext uri="{BB962C8B-B14F-4D97-AF65-F5344CB8AC3E}">
        <p14:creationId xmlns:p14="http://schemas.microsoft.com/office/powerpoint/2010/main" val="156606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6756" y="314984"/>
            <a:ext cx="6803344"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Малчдын тоо /2012-2020 он багаар/</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5181599"/>
            <a:ext cx="5313485" cy="609309"/>
          </a:xfrm>
        </p:spPr>
        <p:txBody>
          <a:bodyPr>
            <a:noAutofit/>
          </a:bodyPr>
          <a:lstStyle/>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00"/>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15</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9" name="Chart 8"/>
          <p:cNvGraphicFramePr/>
          <p:nvPr>
            <p:extLst>
              <p:ext uri="{D42A27DB-BD31-4B8C-83A1-F6EECF244321}">
                <p14:modId xmlns:p14="http://schemas.microsoft.com/office/powerpoint/2010/main" val="2157498699"/>
              </p:ext>
            </p:extLst>
          </p:nvPr>
        </p:nvGraphicFramePr>
        <p:xfrm>
          <a:off x="952500" y="1447509"/>
          <a:ext cx="8700000" cy="396298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755" y="559416"/>
            <a:ext cx="720000" cy="720000"/>
          </a:xfrm>
          <a:prstGeom prst="rect">
            <a:avLst/>
          </a:prstGeom>
        </p:spPr>
      </p:pic>
      <p:sp>
        <p:nvSpPr>
          <p:cNvPr id="14" name="Title 2">
            <a:extLst>
              <a:ext uri="{FF2B5EF4-FFF2-40B4-BE49-F238E27FC236}">
                <a16:creationId xmlns:a16="http://schemas.microsoft.com/office/drawing/2014/main" id="{7440FEDA-45EF-4E86-8B9E-378D46631556}"/>
              </a:ext>
            </a:extLst>
          </p:cNvPr>
          <p:cNvSpPr txBox="1">
            <a:spLocks/>
          </p:cNvSpPr>
          <p:nvPr/>
        </p:nvSpPr>
        <p:spPr>
          <a:xfrm>
            <a:off x="495300" y="4905514"/>
            <a:ext cx="6803344" cy="980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76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538" y="269830"/>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Малын тоо</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666285" cy="1371891"/>
          </a:xfrm>
        </p:spPr>
        <p:txBody>
          <a:bodyPr>
            <a:noAutofit/>
          </a:bodyPr>
          <a:lstStyle/>
          <a:p>
            <a:pPr marL="0" indent="0">
              <a:buNone/>
            </a:pPr>
            <a:r>
              <a:rPr lang="mn-MN" sz="2100" b="1" dirty="0">
                <a:solidFill>
                  <a:schemeClr val="tx2"/>
                </a:solidFill>
                <a:latin typeface="Times New Roman" panose="02020603050405020304" pitchFamily="18" charset="0"/>
                <a:cs typeface="Times New Roman" panose="02020603050405020304" pitchFamily="18" charset="0"/>
              </a:rPr>
              <a:t>                                                         </a:t>
            </a: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17</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
        <p:nvSpPr>
          <p:cNvPr id="17" name="Content Placeholder 4"/>
          <p:cNvSpPr txBox="1">
            <a:spLocks/>
          </p:cNvSpPr>
          <p:nvPr/>
        </p:nvSpPr>
        <p:spPr>
          <a:xfrm>
            <a:off x="266701" y="1537361"/>
            <a:ext cx="9753600" cy="452180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mn-MN" sz="2100" b="1" u="sng" dirty="0">
                <a:solidFill>
                  <a:schemeClr val="tx2"/>
                </a:solidFill>
                <a:latin typeface="Arial" panose="020B0604020202020204" pitchFamily="34" charset="0"/>
                <a:cs typeface="Arial" panose="020B0604020202020204" pitchFamily="34" charset="0"/>
              </a:rPr>
              <a:t>2020 оны байдлаар 187,14 мянган толгой малтай</a:t>
            </a:r>
          </a:p>
          <a:p>
            <a:pPr marL="800100" lvl="2" indent="0" algn="ctr">
              <a:buFont typeface="Arial" panose="020B0604020202020204" pitchFamily="34" charset="0"/>
              <a:buNone/>
            </a:pPr>
            <a:r>
              <a:rPr lang="mn-MN" sz="2100" b="1" dirty="0">
                <a:solidFill>
                  <a:schemeClr val="tx2"/>
                </a:solidFill>
                <a:latin typeface="Arial" panose="020B0604020202020204" pitchFamily="34" charset="0"/>
                <a:cs typeface="Arial" panose="020B0604020202020204" pitchFamily="34" charset="0"/>
              </a:rPr>
              <a:t>12,07</a:t>
            </a:r>
            <a:r>
              <a:rPr lang="en-US" sz="2100" b="1" dirty="0">
                <a:solidFill>
                  <a:schemeClr val="tx2"/>
                </a:solidFill>
                <a:latin typeface="Arial" panose="020B0604020202020204" pitchFamily="34" charset="0"/>
                <a:cs typeface="Arial" panose="020B0604020202020204" pitchFamily="34" charset="0"/>
              </a:rPr>
              <a:t>			</a:t>
            </a:r>
            <a:r>
              <a:rPr lang="mn-MN" sz="2100" b="1" dirty="0">
                <a:solidFill>
                  <a:schemeClr val="tx2"/>
                </a:solidFill>
                <a:latin typeface="Arial" panose="020B0604020202020204" pitchFamily="34" charset="0"/>
                <a:cs typeface="Arial" panose="020B0604020202020204" pitchFamily="34" charset="0"/>
              </a:rPr>
              <a:t>4,24</a:t>
            </a:r>
            <a:r>
              <a:rPr lang="en-US" sz="2100" b="1" dirty="0">
                <a:solidFill>
                  <a:schemeClr val="tx2"/>
                </a:solidFill>
                <a:latin typeface="Arial" panose="020B0604020202020204" pitchFamily="34" charset="0"/>
                <a:cs typeface="Arial" panose="020B0604020202020204" pitchFamily="34" charset="0"/>
              </a:rPr>
              <a:t>			</a:t>
            </a:r>
            <a:r>
              <a:rPr lang="mn-MN" sz="2100" b="1" dirty="0">
                <a:solidFill>
                  <a:schemeClr val="tx2"/>
                </a:solidFill>
                <a:latin typeface="Arial" panose="020B0604020202020204" pitchFamily="34" charset="0"/>
                <a:cs typeface="Arial" panose="020B0604020202020204" pitchFamily="34" charset="0"/>
              </a:rPr>
              <a:t>3,02</a:t>
            </a:r>
            <a:r>
              <a:rPr lang="en-US" sz="2100" b="1" dirty="0">
                <a:solidFill>
                  <a:schemeClr val="tx2"/>
                </a:solidFill>
                <a:latin typeface="Arial" panose="020B0604020202020204" pitchFamily="34" charset="0"/>
                <a:cs typeface="Arial" panose="020B0604020202020204" pitchFamily="34" charset="0"/>
              </a:rPr>
              <a:t>	</a:t>
            </a:r>
            <a:endParaRPr lang="en-US" sz="20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mn-MN" sz="2100" b="1" dirty="0">
                <a:solidFill>
                  <a:schemeClr val="tx2"/>
                </a:solidFill>
                <a:latin typeface="Arial" panose="020B0604020202020204" pitchFamily="34" charset="0"/>
                <a:cs typeface="Arial" panose="020B0604020202020204" pitchFamily="34" charset="0"/>
              </a:rPr>
              <a:t>92,08</a:t>
            </a:r>
            <a:r>
              <a:rPr lang="en-US" sz="2100" b="1" dirty="0">
                <a:solidFill>
                  <a:schemeClr val="tx2"/>
                </a:solidFill>
                <a:latin typeface="Arial" panose="020B0604020202020204" pitchFamily="34" charset="0"/>
                <a:cs typeface="Arial" panose="020B0604020202020204" pitchFamily="34" charset="0"/>
              </a:rPr>
              <a:t>					</a:t>
            </a:r>
            <a:r>
              <a:rPr lang="mn-MN" sz="2100" b="1" dirty="0">
                <a:solidFill>
                  <a:schemeClr val="tx2"/>
                </a:solidFill>
                <a:latin typeface="Arial" panose="020B0604020202020204" pitchFamily="34" charset="0"/>
                <a:cs typeface="Arial" panose="020B0604020202020204" pitchFamily="34" charset="0"/>
              </a:rPr>
              <a:t>75,73</a:t>
            </a: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mn-MN" sz="2100" b="1" dirty="0">
                <a:solidFill>
                  <a:schemeClr val="tx2"/>
                </a:solidFill>
                <a:latin typeface="Arial" panose="020B0604020202020204" pitchFamily="34" charset="0"/>
                <a:cs typeface="Arial" panose="020B0604020202020204" pitchFamily="34" charset="0"/>
              </a:rPr>
              <a:t>  </a:t>
            </a:r>
            <a:endParaRPr lang="en-US" sz="2100" b="1"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100" b="1"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mn-MN" sz="2100" b="1" dirty="0">
              <a:solidFill>
                <a:schemeClr val="tx2"/>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US" sz="21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2380142"/>
            <a:ext cx="9829800" cy="3902447"/>
          </a:xfrm>
          <a:prstGeom prst="rect">
            <a:avLst/>
          </a:prstGeom>
        </p:spPr>
      </p:pic>
    </p:spTree>
    <p:extLst>
      <p:ext uri="{BB962C8B-B14F-4D97-AF65-F5344CB8AC3E}">
        <p14:creationId xmlns:p14="http://schemas.microsoft.com/office/powerpoint/2010/main" val="35863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538" y="269830"/>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Малын тоо /1970-2020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17</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15" name="Chart 14"/>
          <p:cNvGraphicFramePr/>
          <p:nvPr>
            <p:extLst>
              <p:ext uri="{D42A27DB-BD31-4B8C-83A1-F6EECF244321}">
                <p14:modId xmlns:p14="http://schemas.microsoft.com/office/powerpoint/2010/main" val="3409877201"/>
              </p:ext>
            </p:extLst>
          </p:nvPr>
        </p:nvGraphicFramePr>
        <p:xfrm>
          <a:off x="796583" y="1583765"/>
          <a:ext cx="8513885" cy="274317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
        <p:nvSpPr>
          <p:cNvPr id="14" name="TextBox 13">
            <a:extLst>
              <a:ext uri="{FF2B5EF4-FFF2-40B4-BE49-F238E27FC236}">
                <a16:creationId xmlns:a16="http://schemas.microsoft.com/office/drawing/2014/main" id="{EE512CE5-6DD7-4BB4-A0EF-D495F30B380D}"/>
              </a:ext>
            </a:extLst>
          </p:cNvPr>
          <p:cNvSpPr txBox="1"/>
          <p:nvPr/>
        </p:nvSpPr>
        <p:spPr>
          <a:xfrm>
            <a:off x="419100" y="4408180"/>
            <a:ext cx="8991600" cy="1477328"/>
          </a:xfrm>
          <a:prstGeom prst="rect">
            <a:avLst/>
          </a:prstGeom>
          <a:noFill/>
        </p:spPr>
        <p:txBody>
          <a:bodyPr wrap="square" rtlCol="0">
            <a:spAutoFit/>
          </a:bodyPr>
          <a:lstStyle/>
          <a:p>
            <a:pPr algn="just"/>
            <a:r>
              <a:rPr lang="en-US" dirty="0">
                <a:solidFill>
                  <a:schemeClr val="tx2"/>
                </a:solidFill>
                <a:latin typeface="Arial" panose="020B0604020202020204" pitchFamily="34" charset="0"/>
                <a:cs typeface="Arial" panose="020B0604020202020204" pitchFamily="34" charset="0"/>
              </a:rPr>
              <a:t>30 </a:t>
            </a:r>
            <a:r>
              <a:rPr lang="mn-MN" dirty="0">
                <a:solidFill>
                  <a:schemeClr val="tx2"/>
                </a:solidFill>
                <a:latin typeface="Arial" panose="020B0604020202020204" pitchFamily="34" charset="0"/>
                <a:cs typeface="Arial" panose="020B0604020202020204" pitchFamily="34" charset="0"/>
              </a:rPr>
              <a:t>хүртэлх малтай өрх 2, 31-50 хүртэлх малтай өрх 7, 51-100 хүртэлх малтай өрх 16, 101-200 хүртэлх малтай өрх 36, 201-500 хүртэлх малтай өрх 89, 501-999 хүртэлх малтай өрх 81, 1000-1499 хүртэлх малтай өрх 48, 1500-2000 хүртэлх малтай өрх 9, 2001-ээс дээш малтай өрх 4 байна.</a:t>
            </a:r>
          </a:p>
          <a:p>
            <a:pPr algn="just"/>
            <a:endParaRPr lang="mn-MN" dirty="0"/>
          </a:p>
        </p:txBody>
      </p:sp>
    </p:spTree>
    <p:extLst>
      <p:ext uri="{BB962C8B-B14F-4D97-AF65-F5344CB8AC3E}">
        <p14:creationId xmlns:p14="http://schemas.microsoft.com/office/powerpoint/2010/main" val="25041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BAE1FB-E5A8-4B5B-8F0C-730C87AF6105}"/>
              </a:ext>
            </a:extLst>
          </p:cNvPr>
          <p:cNvSpPr>
            <a:spLocks noGrp="1"/>
          </p:cNvSpPr>
          <p:nvPr>
            <p:ph type="title"/>
          </p:nvPr>
        </p:nvSpPr>
        <p:spPr>
          <a:xfrm>
            <a:off x="1735538" y="269830"/>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Малын тоо</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541420"/>
            <a:ext cx="9047285" cy="3030579"/>
          </a:xfrm>
        </p:spPr>
        <p:txBody>
          <a:bodyPr>
            <a:noAutofit/>
          </a:bodyPr>
          <a:lstStyle/>
          <a:p>
            <a:pPr marL="0" indent="0" algn="just">
              <a:buNone/>
            </a:pPr>
            <a:r>
              <a:rPr lang="en-US" sz="2100" b="1" dirty="0">
                <a:solidFill>
                  <a:schemeClr val="tx2"/>
                </a:solidFill>
                <a:latin typeface="Arial" panose="020B0604020202020204" pitchFamily="34" charset="0"/>
                <a:cs typeface="Arial" panose="020B0604020202020204" pitchFamily="34" charset="0"/>
              </a:rPr>
              <a:t>2020 </a:t>
            </a:r>
            <a:r>
              <a:rPr lang="mn-MN" sz="2100" b="1" dirty="0">
                <a:solidFill>
                  <a:schemeClr val="tx2"/>
                </a:solidFill>
                <a:latin typeface="Arial" panose="020B0604020202020204" pitchFamily="34" charset="0"/>
                <a:cs typeface="Arial" panose="020B0604020202020204" pitchFamily="34" charset="0"/>
              </a:rPr>
              <a:t>онд өмнөх оныхоос </a:t>
            </a:r>
          </a:p>
          <a:p>
            <a:pPr marL="0" indent="0" algn="just">
              <a:buNone/>
            </a:pPr>
            <a:r>
              <a:rPr lang="mn-MN" sz="2100" b="1" dirty="0">
                <a:solidFill>
                  <a:schemeClr val="tx2"/>
                </a:solidFill>
                <a:latin typeface="Arial" panose="020B0604020202020204" pitchFamily="34" charset="0"/>
                <a:cs typeface="Arial" panose="020B0604020202020204" pitchFamily="34" charset="0"/>
              </a:rPr>
              <a:t>	    </a:t>
            </a:r>
            <a:r>
              <a:rPr lang="mn-MN" sz="1800" dirty="0">
                <a:solidFill>
                  <a:schemeClr val="tx2"/>
                </a:solidFill>
                <a:latin typeface="Arial" panose="020B0604020202020204" pitchFamily="34" charset="0"/>
                <a:cs typeface="Arial" panose="020B0604020202020204" pitchFamily="34" charset="0"/>
              </a:rPr>
              <a:t>Тэмээ </a:t>
            </a:r>
            <a:r>
              <a:rPr lang="mn-MN" sz="1800" b="1" dirty="0">
                <a:solidFill>
                  <a:schemeClr val="tx2"/>
                </a:solidFill>
                <a:latin typeface="Arial" panose="020B0604020202020204" pitchFamily="34" charset="0"/>
                <a:cs typeface="Arial" panose="020B0604020202020204" pitchFamily="34" charset="0"/>
              </a:rPr>
              <a:t>6,5 </a:t>
            </a:r>
            <a:r>
              <a:rPr lang="mn-MN" sz="1800" dirty="0">
                <a:solidFill>
                  <a:schemeClr val="tx2"/>
                </a:solidFill>
                <a:latin typeface="Arial" panose="020B0604020202020204" pitchFamily="34" charset="0"/>
                <a:cs typeface="Arial" panose="020B0604020202020204" pitchFamily="34" charset="0"/>
              </a:rPr>
              <a:t>хувиар өсч </a:t>
            </a:r>
            <a:r>
              <a:rPr lang="mn-MN" sz="1800" b="1" dirty="0">
                <a:solidFill>
                  <a:schemeClr val="tx2"/>
                </a:solidFill>
                <a:latin typeface="Arial" panose="020B0604020202020204" pitchFamily="34" charset="0"/>
                <a:cs typeface="Arial" panose="020B0604020202020204" pitchFamily="34" charset="0"/>
              </a:rPr>
              <a:t>3015</a:t>
            </a:r>
            <a:r>
              <a:rPr lang="mn-MN" sz="1800" dirty="0">
                <a:solidFill>
                  <a:schemeClr val="tx2"/>
                </a:solidFill>
                <a:latin typeface="Arial" panose="020B0604020202020204" pitchFamily="34" charset="0"/>
                <a:cs typeface="Arial" panose="020B0604020202020204" pitchFamily="34" charset="0"/>
              </a:rPr>
              <a:t>,</a:t>
            </a:r>
          </a:p>
          <a:p>
            <a:pPr marL="0" indent="0" algn="just">
              <a:buNone/>
            </a:pPr>
            <a:r>
              <a:rPr lang="mn-MN" sz="1800" dirty="0">
                <a:solidFill>
                  <a:schemeClr val="tx2"/>
                </a:solidFill>
                <a:latin typeface="Arial" panose="020B0604020202020204" pitchFamily="34" charset="0"/>
                <a:cs typeface="Arial" panose="020B0604020202020204" pitchFamily="34" charset="0"/>
              </a:rPr>
              <a:t>	    Адуу </a:t>
            </a:r>
            <a:r>
              <a:rPr lang="mn-MN" sz="1800" b="1" dirty="0">
                <a:solidFill>
                  <a:schemeClr val="tx2"/>
                </a:solidFill>
                <a:latin typeface="Arial" panose="020B0604020202020204" pitchFamily="34" charset="0"/>
                <a:cs typeface="Arial" panose="020B0604020202020204" pitchFamily="34" charset="0"/>
              </a:rPr>
              <a:t>13,4</a:t>
            </a:r>
            <a:r>
              <a:rPr lang="mn-MN" sz="1800" dirty="0">
                <a:solidFill>
                  <a:schemeClr val="tx2"/>
                </a:solidFill>
                <a:latin typeface="Arial" panose="020B0604020202020204" pitchFamily="34" charset="0"/>
                <a:cs typeface="Arial" panose="020B0604020202020204" pitchFamily="34" charset="0"/>
              </a:rPr>
              <a:t> хувиар өсч </a:t>
            </a:r>
            <a:r>
              <a:rPr lang="mn-MN" sz="1800" b="1" dirty="0">
                <a:solidFill>
                  <a:schemeClr val="tx2"/>
                </a:solidFill>
                <a:latin typeface="Arial" panose="020B0604020202020204" pitchFamily="34" charset="0"/>
                <a:cs typeface="Arial" panose="020B0604020202020204" pitchFamily="34" charset="0"/>
              </a:rPr>
              <a:t>12074</a:t>
            </a:r>
            <a:r>
              <a:rPr lang="mn-MN" sz="1800" dirty="0">
                <a:solidFill>
                  <a:schemeClr val="tx2"/>
                </a:solidFill>
                <a:latin typeface="Arial" panose="020B0604020202020204" pitchFamily="34" charset="0"/>
                <a:cs typeface="Arial" panose="020B0604020202020204" pitchFamily="34" charset="0"/>
              </a:rPr>
              <a:t>,</a:t>
            </a:r>
          </a:p>
          <a:p>
            <a:pPr marL="0" indent="0" algn="just">
              <a:buNone/>
            </a:pPr>
            <a:r>
              <a:rPr lang="mn-MN" sz="1800" dirty="0">
                <a:solidFill>
                  <a:schemeClr val="tx2"/>
                </a:solidFill>
                <a:latin typeface="Arial" panose="020B0604020202020204" pitchFamily="34" charset="0"/>
                <a:cs typeface="Arial" panose="020B0604020202020204" pitchFamily="34" charset="0"/>
              </a:rPr>
              <a:t>	    Үхэр </a:t>
            </a:r>
            <a:r>
              <a:rPr lang="mn-MN" sz="1800" b="1" dirty="0">
                <a:solidFill>
                  <a:schemeClr val="tx2"/>
                </a:solidFill>
                <a:latin typeface="Arial" panose="020B0604020202020204" pitchFamily="34" charset="0"/>
                <a:cs typeface="Arial" panose="020B0604020202020204" pitchFamily="34" charset="0"/>
              </a:rPr>
              <a:t>4,6 </a:t>
            </a:r>
            <a:r>
              <a:rPr lang="mn-MN" sz="1800" dirty="0">
                <a:solidFill>
                  <a:schemeClr val="tx2"/>
                </a:solidFill>
                <a:latin typeface="Arial" panose="020B0604020202020204" pitchFamily="34" charset="0"/>
                <a:cs typeface="Arial" panose="020B0604020202020204" pitchFamily="34" charset="0"/>
              </a:rPr>
              <a:t>хувиар өсч</a:t>
            </a:r>
            <a:r>
              <a:rPr lang="mn-MN" sz="1800" b="1" dirty="0">
                <a:solidFill>
                  <a:schemeClr val="tx2"/>
                </a:solidFill>
                <a:latin typeface="Arial" panose="020B0604020202020204" pitchFamily="34" charset="0"/>
                <a:cs typeface="Arial" panose="020B0604020202020204" pitchFamily="34" charset="0"/>
              </a:rPr>
              <a:t> 4241</a:t>
            </a:r>
            <a:r>
              <a:rPr lang="mn-MN" sz="1800" dirty="0">
                <a:solidFill>
                  <a:schemeClr val="tx2"/>
                </a:solidFill>
                <a:latin typeface="Arial" panose="020B0604020202020204" pitchFamily="34" charset="0"/>
                <a:cs typeface="Arial" panose="020B0604020202020204" pitchFamily="34" charset="0"/>
              </a:rPr>
              <a:t>,</a:t>
            </a:r>
          </a:p>
          <a:p>
            <a:pPr marL="0" indent="0" algn="just">
              <a:buNone/>
            </a:pPr>
            <a:r>
              <a:rPr lang="mn-MN" sz="1800" dirty="0">
                <a:solidFill>
                  <a:schemeClr val="tx2"/>
                </a:solidFill>
                <a:latin typeface="Arial" panose="020B0604020202020204" pitchFamily="34" charset="0"/>
                <a:cs typeface="Arial" panose="020B0604020202020204" pitchFamily="34" charset="0"/>
              </a:rPr>
              <a:t>	     Хонь </a:t>
            </a:r>
            <a:r>
              <a:rPr lang="mn-MN" sz="1800" b="1" dirty="0">
                <a:solidFill>
                  <a:schemeClr val="tx2"/>
                </a:solidFill>
                <a:latin typeface="Arial" panose="020B0604020202020204" pitchFamily="34" charset="0"/>
                <a:cs typeface="Arial" panose="020B0604020202020204" pitchFamily="34" charset="0"/>
              </a:rPr>
              <a:t>2,09 </a:t>
            </a:r>
            <a:r>
              <a:rPr lang="mn-MN" sz="1800" dirty="0">
                <a:solidFill>
                  <a:schemeClr val="tx2"/>
                </a:solidFill>
                <a:latin typeface="Arial" panose="020B0604020202020204" pitchFamily="34" charset="0"/>
                <a:cs typeface="Arial" panose="020B0604020202020204" pitchFamily="34" charset="0"/>
              </a:rPr>
              <a:t>хувиар буурч </a:t>
            </a:r>
            <a:r>
              <a:rPr lang="mn-MN" sz="1800" b="1" dirty="0">
                <a:solidFill>
                  <a:schemeClr val="tx2"/>
                </a:solidFill>
                <a:latin typeface="Arial" panose="020B0604020202020204" pitchFamily="34" charset="0"/>
                <a:cs typeface="Arial" panose="020B0604020202020204" pitchFamily="34" charset="0"/>
              </a:rPr>
              <a:t>92081</a:t>
            </a:r>
            <a:r>
              <a:rPr lang="mn-MN" sz="1800" dirty="0">
                <a:solidFill>
                  <a:schemeClr val="tx2"/>
                </a:solidFill>
                <a:latin typeface="Arial" panose="020B0604020202020204" pitchFamily="34" charset="0"/>
                <a:cs typeface="Arial" panose="020B0604020202020204" pitchFamily="34" charset="0"/>
              </a:rPr>
              <a:t>,</a:t>
            </a:r>
          </a:p>
          <a:p>
            <a:pPr marL="0" indent="0" algn="just">
              <a:buNone/>
            </a:pPr>
            <a:r>
              <a:rPr lang="mn-MN" sz="1800" dirty="0">
                <a:solidFill>
                  <a:schemeClr val="tx2"/>
                </a:solidFill>
                <a:latin typeface="Arial" panose="020B0604020202020204" pitchFamily="34" charset="0"/>
                <a:cs typeface="Arial" panose="020B0604020202020204" pitchFamily="34" charset="0"/>
              </a:rPr>
              <a:t>	     Ямаа </a:t>
            </a:r>
            <a:r>
              <a:rPr lang="mn-MN" sz="1800" b="1" dirty="0">
                <a:solidFill>
                  <a:schemeClr val="tx2"/>
                </a:solidFill>
                <a:latin typeface="Arial" panose="020B0604020202020204" pitchFamily="34" charset="0"/>
                <a:cs typeface="Arial" panose="020B0604020202020204" pitchFamily="34" charset="0"/>
              </a:rPr>
              <a:t>2,5 </a:t>
            </a:r>
            <a:r>
              <a:rPr lang="mn-MN" sz="1800" dirty="0">
                <a:solidFill>
                  <a:schemeClr val="tx2"/>
                </a:solidFill>
                <a:latin typeface="Arial" panose="020B0604020202020204" pitchFamily="34" charset="0"/>
                <a:cs typeface="Arial" panose="020B0604020202020204" pitchFamily="34" charset="0"/>
              </a:rPr>
              <a:t>хувиар өсч </a:t>
            </a:r>
            <a:r>
              <a:rPr lang="mn-MN" sz="1800" b="1" dirty="0">
                <a:solidFill>
                  <a:schemeClr val="tx2"/>
                </a:solidFill>
                <a:latin typeface="Arial" panose="020B0604020202020204" pitchFamily="34" charset="0"/>
                <a:cs typeface="Arial" panose="020B0604020202020204" pitchFamily="34" charset="0"/>
              </a:rPr>
              <a:t>75727</a:t>
            </a:r>
            <a:r>
              <a:rPr lang="mn-MN" sz="1800" dirty="0">
                <a:solidFill>
                  <a:schemeClr val="tx2"/>
                </a:solidFill>
                <a:latin typeface="Arial" panose="020B0604020202020204" pitchFamily="34" charset="0"/>
                <a:cs typeface="Arial" panose="020B0604020202020204" pitchFamily="34" charset="0"/>
              </a:rPr>
              <a:t> толгой тоологдсон байна.</a:t>
            </a:r>
          </a:p>
          <a:p>
            <a:pPr marL="0" indent="0" algn="just">
              <a:buNone/>
            </a:pPr>
            <a:r>
              <a:rPr lang="mn-MN" sz="1800" dirty="0">
                <a:solidFill>
                  <a:schemeClr val="tx2"/>
                </a:solidFill>
                <a:latin typeface="Arial" panose="020B0604020202020204" pitchFamily="34" charset="0"/>
                <a:cs typeface="Arial" panose="020B0604020202020204" pitchFamily="34" charset="0"/>
              </a:rPr>
              <a:t>	</a:t>
            </a: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18</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sp>
        <p:nvSpPr>
          <p:cNvPr id="9" name="TextBox 8">
            <a:extLst>
              <a:ext uri="{FF2B5EF4-FFF2-40B4-BE49-F238E27FC236}">
                <a16:creationId xmlns:a16="http://schemas.microsoft.com/office/drawing/2014/main" id="{D9642EE3-E251-40CA-998D-C5A78B03F179}"/>
              </a:ext>
            </a:extLst>
          </p:cNvPr>
          <p:cNvSpPr txBox="1"/>
          <p:nvPr/>
        </p:nvSpPr>
        <p:spPr>
          <a:xfrm>
            <a:off x="419100" y="4265798"/>
            <a:ext cx="8991600" cy="1477328"/>
          </a:xfrm>
          <a:prstGeom prst="rect">
            <a:avLst/>
          </a:prstGeom>
          <a:noFill/>
        </p:spPr>
        <p:txBody>
          <a:bodyPr wrap="square" rtlCol="0">
            <a:spAutoFit/>
          </a:bodyPr>
          <a:lstStyle/>
          <a:p>
            <a:pPr algn="just"/>
            <a:r>
              <a:rPr lang="mn-MN" b="1" dirty="0">
                <a:solidFill>
                  <a:schemeClr val="tx2"/>
                </a:solidFill>
                <a:latin typeface="Arial" panose="020B0604020202020204" pitchFamily="34" charset="0"/>
                <a:cs typeface="Arial" panose="020B0604020202020204" pitchFamily="34" charset="0"/>
              </a:rPr>
              <a:t>Нийт малын тоогоор багийн түвшинд Талын нар баг аймгийн хэмжээнд 4-т, Адууны тоогоор багийн түвшинд аймгийн хэмжээнд Талын нар, Цог багууд 1,2-т, Үхрийн тоогоор багийн түвшинд аймгийн хэмжээнд 3-т, хонины тоогоор багийн түвшинд аймгийн хэмжээнд 3-т эрэмблэгдсэн байна.</a:t>
            </a:r>
            <a:endParaRPr lang="mn-MN" dirty="0">
              <a:solidFill>
                <a:schemeClr val="tx2"/>
              </a:solidFill>
              <a:latin typeface="Arial" panose="020B0604020202020204" pitchFamily="34" charset="0"/>
              <a:cs typeface="Arial" panose="020B0604020202020204" pitchFamily="34" charset="0"/>
            </a:endParaRPr>
          </a:p>
          <a:p>
            <a:pPr algn="just"/>
            <a:endParaRPr lang="mn-MN" dirty="0"/>
          </a:p>
        </p:txBody>
      </p:sp>
      <p:pic>
        <p:nvPicPr>
          <p:cNvPr id="14" name="Picture 13">
            <a:extLst>
              <a:ext uri="{FF2B5EF4-FFF2-40B4-BE49-F238E27FC236}">
                <a16:creationId xmlns:a16="http://schemas.microsoft.com/office/drawing/2014/main" id="{89EA15CA-B1BF-4625-90FB-B79B17602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Tree>
    <p:extLst>
      <p:ext uri="{BB962C8B-B14F-4D97-AF65-F5344CB8AC3E}">
        <p14:creationId xmlns:p14="http://schemas.microsoft.com/office/powerpoint/2010/main" val="308843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9801" y="1262246"/>
            <a:ext cx="6019800" cy="980416"/>
          </a:xfrm>
        </p:spPr>
        <p:txBody>
          <a:bodyPr anchor="b">
            <a:normAutofit/>
          </a:bodyPr>
          <a:lstStyle/>
          <a:p>
            <a:pPr algn="ctr"/>
            <a:r>
              <a:rPr lang="mn-MN" sz="2400" b="1" dirty="0">
                <a:solidFill>
                  <a:schemeClr val="tx2"/>
                </a:solidFill>
                <a:latin typeface="Arial" panose="020B0604020202020204" pitchFamily="34" charset="0"/>
                <a:cs typeface="Arial" panose="020B0604020202020204" pitchFamily="34" charset="0"/>
              </a:rPr>
              <a:t>Малын тоо 2020 он </a:t>
            </a:r>
            <a:br>
              <a:rPr lang="mn-MN" sz="2400" b="1" dirty="0">
                <a:solidFill>
                  <a:schemeClr val="tx2"/>
                </a:solidFill>
                <a:latin typeface="Arial" panose="020B0604020202020204" pitchFamily="34" charset="0"/>
                <a:cs typeface="Arial" panose="020B0604020202020204" pitchFamily="34" charset="0"/>
              </a:rPr>
            </a:br>
            <a:r>
              <a:rPr lang="mn-MN" sz="2400" b="1" dirty="0">
                <a:solidFill>
                  <a:schemeClr val="tx2"/>
                </a:solidFill>
                <a:latin typeface="Arial" panose="020B0604020202020204" pitchFamily="34" charset="0"/>
                <a:cs typeface="Arial" panose="020B0604020202020204" pitchFamily="34" charset="0"/>
              </a:rPr>
              <a:t>/багаар/ </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6837485" cy="609891"/>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20</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sp>
        <p:nvSpPr>
          <p:cNvPr id="19" name="TextBox 18"/>
          <p:cNvSpPr txBox="1"/>
          <p:nvPr/>
        </p:nvSpPr>
        <p:spPr>
          <a:xfrm>
            <a:off x="6147300" y="1942180"/>
            <a:ext cx="3505200" cy="1754326"/>
          </a:xfrm>
          <a:prstGeom prst="rect">
            <a:avLst/>
          </a:prstGeom>
          <a:noFill/>
        </p:spPr>
        <p:txBody>
          <a:bodyPr wrap="square" rtlCol="0">
            <a:spAutoFit/>
          </a:bodyPr>
          <a:lstStyle/>
          <a:p>
            <a:r>
              <a:rPr lang="mn-MN" b="1" dirty="0">
                <a:solidFill>
                  <a:schemeClr val="tx2"/>
                </a:solidFill>
                <a:latin typeface="Arial" panose="020B0604020202020204" pitchFamily="34" charset="0"/>
                <a:cs typeface="Arial" panose="020B0604020202020204" pitchFamily="34" charset="0"/>
              </a:rPr>
              <a:t>Үзүүлэлт</a:t>
            </a:r>
          </a:p>
          <a:p>
            <a:pPr marL="285750" indent="-285750" algn="just">
              <a:buFont typeface="Wingdings" panose="05000000000000000000" pitchFamily="2" charset="2"/>
              <a:buChar char="v"/>
            </a:pPr>
            <a:r>
              <a:rPr lang="mn-MN" dirty="0">
                <a:solidFill>
                  <a:schemeClr val="tx2"/>
                </a:solidFill>
                <a:latin typeface="Arial" panose="020B0604020202020204" pitchFamily="34" charset="0"/>
                <a:cs typeface="Arial" panose="020B0604020202020204" pitchFamily="34" charset="0"/>
              </a:rPr>
              <a:t>2020 онд Цог баг 88,96 мянган толгой мал, Талын нар баг 93,39 мянган мал толгой, Бөхт баг 4,79 мянган толгой мал тоолуулсан.</a:t>
            </a:r>
          </a:p>
        </p:txBody>
      </p:sp>
      <p:graphicFrame>
        <p:nvGraphicFramePr>
          <p:cNvPr id="6" name="Chart 5">
            <a:extLst>
              <a:ext uri="{FF2B5EF4-FFF2-40B4-BE49-F238E27FC236}">
                <a16:creationId xmlns:a16="http://schemas.microsoft.com/office/drawing/2014/main" id="{EDEE247F-2705-4679-B5C6-8F3D16F55683}"/>
              </a:ext>
            </a:extLst>
          </p:cNvPr>
          <p:cNvGraphicFramePr/>
          <p:nvPr>
            <p:extLst>
              <p:ext uri="{D42A27DB-BD31-4B8C-83A1-F6EECF244321}">
                <p14:modId xmlns:p14="http://schemas.microsoft.com/office/powerpoint/2010/main" val="1690687565"/>
              </p:ext>
            </p:extLst>
          </p:nvPr>
        </p:nvGraphicFramePr>
        <p:xfrm>
          <a:off x="266700" y="1916133"/>
          <a:ext cx="5880600" cy="4103689"/>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2">
            <a:extLst>
              <a:ext uri="{FF2B5EF4-FFF2-40B4-BE49-F238E27FC236}">
                <a16:creationId xmlns:a16="http://schemas.microsoft.com/office/drawing/2014/main" id="{6648C759-59FC-4E90-9BFB-64B9B33ABB33}"/>
              </a:ext>
            </a:extLst>
          </p:cNvPr>
          <p:cNvSpPr txBox="1">
            <a:spLocks/>
          </p:cNvSpPr>
          <p:nvPr/>
        </p:nvSpPr>
        <p:spPr>
          <a:xfrm>
            <a:off x="1735538" y="269830"/>
            <a:ext cx="6019800" cy="980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mn-MN" sz="2400" b="1" dirty="0">
                <a:solidFill>
                  <a:schemeClr val="tx2"/>
                </a:solidFill>
                <a:latin typeface="Arial" panose="020B0604020202020204" pitchFamily="34" charset="0"/>
                <a:cs typeface="Arial" panose="020B0604020202020204" pitchFamily="34" charset="0"/>
              </a:rPr>
              <a:t>Малын тоо</a:t>
            </a:r>
            <a:endParaRPr lang="en-US" sz="2400" b="1" dirty="0">
              <a:solidFill>
                <a:srgbClr val="00206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AA86BF2-739C-4633-9CE9-AD2E8BFF7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Tree>
    <p:extLst>
      <p:ext uri="{BB962C8B-B14F-4D97-AF65-F5344CB8AC3E}">
        <p14:creationId xmlns:p14="http://schemas.microsoft.com/office/powerpoint/2010/main" val="74137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66700" y="1523999"/>
            <a:ext cx="9484518" cy="4876801"/>
          </a:xfrm>
        </p:spPr>
        <p:txBody>
          <a:bodyPr>
            <a:noAutofit/>
          </a:bodyPr>
          <a:lstStyle/>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Сумын танилцуулга</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Хүн ам</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Мал аж ахуй</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Боловсрол </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Эрүүл мэнд</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Соёл, шинжлэх ухаан</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Төсөв, санхүү</a:t>
            </a:r>
          </a:p>
          <a:p>
            <a:pPr lvl="1" algn="just">
              <a:lnSpc>
                <a:spcPct val="150000"/>
              </a:lnSpc>
              <a:buFont typeface="Wingdings" panose="05000000000000000000" pitchFamily="2" charset="2"/>
              <a:buChar char="Ø"/>
              <a:defRPr/>
            </a:pPr>
            <a:r>
              <a:rPr lang="mn-MN" sz="2000" b="1" i="1" dirty="0">
                <a:solidFill>
                  <a:schemeClr val="tx2"/>
                </a:solidFill>
                <a:latin typeface="Arial" panose="020B0604020202020204" pitchFamily="34" charset="0"/>
                <a:cs typeface="Arial" panose="020B0604020202020204" pitchFamily="34" charset="0"/>
              </a:rPr>
              <a:t>Аж ахуйн нэгж</a:t>
            </a:r>
          </a:p>
          <a:p>
            <a:pPr lvl="1" algn="just">
              <a:lnSpc>
                <a:spcPct val="150000"/>
              </a:lnSpc>
              <a:buFont typeface="Wingdings" panose="05000000000000000000" pitchFamily="2" charset="2"/>
              <a:buChar char="Ø"/>
              <a:defRPr/>
            </a:pPr>
            <a:endParaRPr lang="en-US" sz="1800" b="1" i="1" dirty="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a:solidFill>
                <a:schemeClr val="tx2"/>
              </a:solidFill>
              <a:latin typeface="Times New Roman" pitchFamily="18" charset="0"/>
              <a:cs typeface="Times New Roman" pitchFamily="18" charset="0"/>
            </a:endParaRPr>
          </a:p>
          <a:p>
            <a:pPr marL="457200" lvl="1" indent="0" algn="just">
              <a:lnSpc>
                <a:spcPct val="150000"/>
              </a:lnSpc>
              <a:buNone/>
              <a:defRPr/>
            </a:pPr>
            <a:endParaRPr lang="mn-MN" sz="1800" b="1" i="1" dirty="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a:solidFill>
                <a:schemeClr val="tx2"/>
              </a:solidFill>
              <a:latin typeface="Times New Roman" pitchFamily="18" charset="0"/>
              <a:cs typeface="Times New Roman" pitchFamily="18" charset="0"/>
            </a:endParaRPr>
          </a:p>
        </p:txBody>
      </p:sp>
      <p:cxnSp>
        <p:nvCxnSpPr>
          <p:cNvPr id="4" name="Straight Connector 3"/>
          <p:cNvCxnSpPr/>
          <p:nvPr/>
        </p:nvCxnSpPr>
        <p:spPr>
          <a:xfrm>
            <a:off x="0" y="1371600"/>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p:nvSpPr>
        <p:spPr>
          <a:xfrm>
            <a:off x="7372350" y="6188079"/>
            <a:ext cx="2400300" cy="365125"/>
          </a:xfrm>
          <a:prstGeom prst="rect">
            <a:avLst/>
          </a:prstGeom>
        </p:spPr>
        <p:txBody>
          <a:bodyPr vert="horz" lIns="91440" tIns="45720" rIns="91440" bIns="45720" rtlCol="0" anchor="ctr"/>
          <a:lstStyle/>
          <a:p>
            <a:pPr algn="r">
              <a:defRPr/>
            </a:pPr>
            <a:fld id="{A47B1689-51CC-4B82-8453-5BC936ABEBD2}" type="slidenum">
              <a:rPr lang="en-US" sz="5400" smtClean="0">
                <a:solidFill>
                  <a:prstClr val="white"/>
                </a:solidFill>
                <a:latin typeface="Times New Roman" pitchFamily="18" charset="0"/>
                <a:cs typeface="Times New Roman" pitchFamily="18" charset="0"/>
              </a:rPr>
              <a:pPr algn="r">
                <a:defRPr/>
              </a:pPr>
              <a:t>2</a:t>
            </a:fld>
            <a:endParaRPr lang="en-US" sz="5400" dirty="0">
              <a:solidFill>
                <a:prstClr val="white"/>
              </a:solidFill>
              <a:latin typeface="Times New Roman" pitchFamily="18" charset="0"/>
              <a:cs typeface="Times New Roman" pitchFamily="18" charset="0"/>
            </a:endParaRPr>
          </a:p>
        </p:txBody>
      </p:sp>
      <p:sp>
        <p:nvSpPr>
          <p:cNvPr id="9" name="Rectangle 8"/>
          <p:cNvSpPr/>
          <p:nvPr/>
        </p:nvSpPr>
        <p:spPr>
          <a:xfrm>
            <a:off x="0" y="6022668"/>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 ӨНДӨРШИЛ СУМЫН СТАТИСТИК МЭДЭЭЛЭЛ 				</a:t>
            </a:r>
            <a:endParaRPr lang="en-US" cap="all" dirty="0">
              <a:solidFill>
                <a:prstClr val="white"/>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1</a:t>
            </a:r>
            <a:endParaRPr lang="en-US" sz="3200" dirty="0">
              <a:solidFill>
                <a:prstClr val="white"/>
              </a:solidFill>
              <a:latin typeface="Times New Roman" pitchFamily="18" charset="0"/>
              <a:cs typeface="Times New Roman" pitchFamily="18" charset="0"/>
            </a:endParaRPr>
          </a:p>
        </p:txBody>
      </p:sp>
      <p:sp>
        <p:nvSpPr>
          <p:cNvPr id="2" name="Rectangle 1"/>
          <p:cNvSpPr/>
          <p:nvPr/>
        </p:nvSpPr>
        <p:spPr>
          <a:xfrm>
            <a:off x="419100" y="533400"/>
            <a:ext cx="8382000" cy="461665"/>
          </a:xfrm>
          <a:prstGeom prst="rect">
            <a:avLst/>
          </a:prstGeom>
        </p:spPr>
        <p:txBody>
          <a:bodyPr wrap="square">
            <a:spAutoFit/>
          </a:bodyPr>
          <a:lstStyle/>
          <a:p>
            <a:r>
              <a:rPr lang="mn-MN" sz="2400" b="1" dirty="0">
                <a:solidFill>
                  <a:srgbClr val="002060"/>
                </a:solidFill>
                <a:latin typeface="Arial" panose="020B0604020202020204" pitchFamily="34" charset="0"/>
                <a:cs typeface="Arial" panose="020B0604020202020204" pitchFamily="34" charset="0"/>
              </a:rPr>
              <a:t>АГУУЛГА</a:t>
            </a:r>
            <a:endParaRPr lang="en-US" sz="2400" dirty="0">
              <a:latin typeface="Arial" panose="020B0604020202020204" pitchFamily="34" charset="0"/>
              <a:cs typeface="Arial" panose="020B0604020202020204" pitchFamily="34" charset="0"/>
            </a:endParaRPr>
          </a:p>
        </p:txBody>
      </p:sp>
      <p:pic>
        <p:nvPicPr>
          <p:cNvPr id="10" name="Picture 9"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136332"/>
            <a:ext cx="1080000" cy="1080000"/>
          </a:xfrm>
          <a:prstGeom prst="rect">
            <a:avLst/>
          </a:prstGeom>
          <a:noFill/>
          <a:ln>
            <a:noFill/>
          </a:ln>
        </p:spPr>
      </p:pic>
    </p:spTree>
    <p:extLst>
      <p:ext uri="{BB962C8B-B14F-4D97-AF65-F5344CB8AC3E}">
        <p14:creationId xmlns:p14="http://schemas.microsoft.com/office/powerpoint/2010/main" val="149143233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175632"/>
            <a:ext cx="7696201"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Малын тоо таван төрлөөр /2010-20</a:t>
            </a:r>
            <a:r>
              <a:rPr lang="en-US" sz="2400" b="1" dirty="0">
                <a:solidFill>
                  <a:schemeClr val="tx2"/>
                </a:solidFill>
                <a:latin typeface="Arial" panose="020B0604020202020204" pitchFamily="34" charset="0"/>
                <a:cs typeface="Arial" panose="020B0604020202020204" pitchFamily="34" charset="0"/>
              </a:rPr>
              <a:t>20 </a:t>
            </a:r>
            <a:r>
              <a:rPr lang="mn-MN" sz="2400" b="1" dirty="0">
                <a:solidFill>
                  <a:schemeClr val="tx2"/>
                </a:solidFill>
                <a:latin typeface="Arial" panose="020B0604020202020204" pitchFamily="34" charset="0"/>
                <a:cs typeface="Arial" panose="020B0604020202020204" pitchFamily="34" charset="0"/>
              </a:rPr>
              <a:t>он/				</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21</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85904970"/>
              </p:ext>
            </p:extLst>
          </p:nvPr>
        </p:nvGraphicFramePr>
        <p:xfrm>
          <a:off x="114300" y="1842856"/>
          <a:ext cx="9677397" cy="4012759"/>
        </p:xfrm>
        <a:graphic>
          <a:graphicData uri="http://schemas.openxmlformats.org/drawingml/2006/table">
            <a:tbl>
              <a:tblPr firstRow="1" bandRow="1">
                <a:tableStyleId>{5C22544A-7EE6-4342-B048-85BDC9FD1C3A}</a:tableStyleId>
              </a:tblPr>
              <a:tblGrid>
                <a:gridCol w="1089532">
                  <a:extLst>
                    <a:ext uri="{9D8B030D-6E8A-4147-A177-3AD203B41FA5}">
                      <a16:colId xmlns:a16="http://schemas.microsoft.com/office/drawing/2014/main" val="20000"/>
                    </a:ext>
                  </a:extLst>
                </a:gridCol>
                <a:gridCol w="780715">
                  <a:extLst>
                    <a:ext uri="{9D8B030D-6E8A-4147-A177-3AD203B41FA5}">
                      <a16:colId xmlns:a16="http://schemas.microsoft.com/office/drawing/2014/main" val="20001"/>
                    </a:ext>
                  </a:extLst>
                </a:gridCol>
                <a:gridCol w="780715">
                  <a:extLst>
                    <a:ext uri="{9D8B030D-6E8A-4147-A177-3AD203B41FA5}">
                      <a16:colId xmlns:a16="http://schemas.microsoft.com/office/drawing/2014/main" val="20002"/>
                    </a:ext>
                  </a:extLst>
                </a:gridCol>
                <a:gridCol w="780715">
                  <a:extLst>
                    <a:ext uri="{9D8B030D-6E8A-4147-A177-3AD203B41FA5}">
                      <a16:colId xmlns:a16="http://schemas.microsoft.com/office/drawing/2014/main" val="20003"/>
                    </a:ext>
                  </a:extLst>
                </a:gridCol>
                <a:gridCol w="780715">
                  <a:extLst>
                    <a:ext uri="{9D8B030D-6E8A-4147-A177-3AD203B41FA5}">
                      <a16:colId xmlns:a16="http://schemas.microsoft.com/office/drawing/2014/main" val="20004"/>
                    </a:ext>
                  </a:extLst>
                </a:gridCol>
                <a:gridCol w="780715">
                  <a:extLst>
                    <a:ext uri="{9D8B030D-6E8A-4147-A177-3AD203B41FA5}">
                      <a16:colId xmlns:a16="http://schemas.microsoft.com/office/drawing/2014/main" val="20005"/>
                    </a:ext>
                  </a:extLst>
                </a:gridCol>
                <a:gridCol w="780715">
                  <a:extLst>
                    <a:ext uri="{9D8B030D-6E8A-4147-A177-3AD203B41FA5}">
                      <a16:colId xmlns:a16="http://schemas.microsoft.com/office/drawing/2014/main" val="20006"/>
                    </a:ext>
                  </a:extLst>
                </a:gridCol>
                <a:gridCol w="780715">
                  <a:extLst>
                    <a:ext uri="{9D8B030D-6E8A-4147-A177-3AD203B41FA5}">
                      <a16:colId xmlns:a16="http://schemas.microsoft.com/office/drawing/2014/main" val="20007"/>
                    </a:ext>
                  </a:extLst>
                </a:gridCol>
                <a:gridCol w="780715">
                  <a:extLst>
                    <a:ext uri="{9D8B030D-6E8A-4147-A177-3AD203B41FA5}">
                      <a16:colId xmlns:a16="http://schemas.microsoft.com/office/drawing/2014/main" val="20008"/>
                    </a:ext>
                  </a:extLst>
                </a:gridCol>
                <a:gridCol w="780715">
                  <a:extLst>
                    <a:ext uri="{9D8B030D-6E8A-4147-A177-3AD203B41FA5}">
                      <a16:colId xmlns:a16="http://schemas.microsoft.com/office/drawing/2014/main" val="20009"/>
                    </a:ext>
                  </a:extLst>
                </a:gridCol>
                <a:gridCol w="780715">
                  <a:extLst>
                    <a:ext uri="{9D8B030D-6E8A-4147-A177-3AD203B41FA5}">
                      <a16:colId xmlns:a16="http://schemas.microsoft.com/office/drawing/2014/main" val="20010"/>
                    </a:ext>
                  </a:extLst>
                </a:gridCol>
                <a:gridCol w="780715">
                  <a:extLst>
                    <a:ext uri="{9D8B030D-6E8A-4147-A177-3AD203B41FA5}">
                      <a16:colId xmlns:a16="http://schemas.microsoft.com/office/drawing/2014/main" val="3228833185"/>
                    </a:ext>
                  </a:extLst>
                </a:gridCol>
              </a:tblGrid>
              <a:tr h="599821">
                <a:tc>
                  <a:txBody>
                    <a:bodyPr/>
                    <a:lstStyle/>
                    <a:p>
                      <a:pPr algn="ctr"/>
                      <a:r>
                        <a:rPr lang="mn-MN" sz="1600" dirty="0">
                          <a:latin typeface="Arial" panose="020B0604020202020204" pitchFamily="34" charset="0"/>
                          <a:cs typeface="Arial" panose="020B0604020202020204" pitchFamily="34" charset="0"/>
                        </a:rPr>
                        <a:t>Малын төрөл/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2010</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2011</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2013</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2014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2015</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2016</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2017</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2018</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2019</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2020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568823">
                <a:tc>
                  <a:txBody>
                    <a:bodyPr/>
                    <a:lstStyle/>
                    <a:p>
                      <a:pPr algn="ctr"/>
                      <a:r>
                        <a:rPr lang="mn-MN" sz="1600">
                          <a:latin typeface="Arial" panose="020B0604020202020204" pitchFamily="34" charset="0"/>
                          <a:cs typeface="Arial" panose="020B0604020202020204" pitchFamily="34" charset="0"/>
                        </a:rPr>
                        <a:t>Адуу</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3</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77</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4</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22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5</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09</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5</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89</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6</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92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8</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01</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7</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94</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8</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96</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a:latin typeface="Arial" panose="020B0604020202020204" pitchFamily="34" charset="0"/>
                          <a:cs typeface="Arial" panose="020B0604020202020204" pitchFamily="34" charset="0"/>
                        </a:rPr>
                        <a:t>10</a:t>
                      </a:r>
                      <a:r>
                        <a:rPr lang="en-US" sz="1600">
                          <a:latin typeface="Arial" panose="020B0604020202020204" pitchFamily="34" charset="0"/>
                          <a:cs typeface="Arial" panose="020B0604020202020204" pitchFamily="34" charset="0"/>
                        </a:rPr>
                        <a:t>.</a:t>
                      </a:r>
                      <a:r>
                        <a:rPr lang="mn-MN" sz="1600">
                          <a:latin typeface="Arial" panose="020B0604020202020204" pitchFamily="34" charset="0"/>
                          <a:cs typeface="Arial" panose="020B0604020202020204" pitchFamily="34" charset="0"/>
                        </a:rPr>
                        <a:t>05</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11,28</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12,07</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568823">
                <a:tc>
                  <a:txBody>
                    <a:bodyPr/>
                    <a:lstStyle/>
                    <a:p>
                      <a:pPr algn="ctr"/>
                      <a:r>
                        <a:rPr lang="mn-MN" sz="1600">
                          <a:latin typeface="Arial" panose="020B0604020202020204" pitchFamily="34" charset="0"/>
                          <a:cs typeface="Arial" panose="020B0604020202020204" pitchFamily="34" charset="0"/>
                        </a:rPr>
                        <a:t>Үхэр</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a:latin typeface="Arial" panose="020B0604020202020204" pitchFamily="34" charset="0"/>
                          <a:cs typeface="Arial" panose="020B0604020202020204" pitchFamily="34" charset="0"/>
                        </a:rPr>
                        <a:t>1.07</a:t>
                      </a:r>
                    </a:p>
                  </a:txBody>
                  <a:tcPr anchor="ctr"/>
                </a:tc>
                <a:tc>
                  <a:txBody>
                    <a:bodyPr/>
                    <a:lstStyle/>
                    <a:p>
                      <a:pPr algn="ctr"/>
                      <a:r>
                        <a:rPr lang="en-US" sz="1600">
                          <a:latin typeface="Arial" panose="020B0604020202020204" pitchFamily="34" charset="0"/>
                          <a:cs typeface="Arial" panose="020B0604020202020204" pitchFamily="34" charset="0"/>
                        </a:rPr>
                        <a:t>1.14</a:t>
                      </a:r>
                    </a:p>
                  </a:txBody>
                  <a:tcPr anchor="ctr"/>
                </a:tc>
                <a:tc>
                  <a:txBody>
                    <a:bodyPr/>
                    <a:lstStyle/>
                    <a:p>
                      <a:pPr algn="ctr"/>
                      <a:r>
                        <a:rPr lang="en-US" sz="1600">
                          <a:latin typeface="Arial" panose="020B0604020202020204" pitchFamily="34" charset="0"/>
                          <a:cs typeface="Arial" panose="020B0604020202020204" pitchFamily="34" charset="0"/>
                        </a:rPr>
                        <a:t>1.48</a:t>
                      </a:r>
                    </a:p>
                  </a:txBody>
                  <a:tcPr anchor="ctr"/>
                </a:tc>
                <a:tc>
                  <a:txBody>
                    <a:bodyPr/>
                    <a:lstStyle/>
                    <a:p>
                      <a:pPr algn="ctr"/>
                      <a:r>
                        <a:rPr lang="en-US" sz="1600">
                          <a:latin typeface="Arial" panose="020B0604020202020204" pitchFamily="34" charset="0"/>
                          <a:cs typeface="Arial" panose="020B0604020202020204" pitchFamily="34" charset="0"/>
                        </a:rPr>
                        <a:t>1.91</a:t>
                      </a:r>
                    </a:p>
                  </a:txBody>
                  <a:tcPr anchor="ctr"/>
                </a:tc>
                <a:tc>
                  <a:txBody>
                    <a:bodyPr/>
                    <a:lstStyle/>
                    <a:p>
                      <a:pPr algn="ctr"/>
                      <a:r>
                        <a:rPr lang="en-US" sz="1600">
                          <a:latin typeface="Arial" panose="020B0604020202020204" pitchFamily="34" charset="0"/>
                          <a:cs typeface="Arial" panose="020B0604020202020204" pitchFamily="34" charset="0"/>
                        </a:rPr>
                        <a:t>2.11</a:t>
                      </a:r>
                    </a:p>
                  </a:txBody>
                  <a:tcPr anchor="ctr"/>
                </a:tc>
                <a:tc>
                  <a:txBody>
                    <a:bodyPr/>
                    <a:lstStyle/>
                    <a:p>
                      <a:pPr algn="ctr"/>
                      <a:r>
                        <a:rPr lang="en-US" sz="1600">
                          <a:latin typeface="Arial" panose="020B0604020202020204" pitchFamily="34" charset="0"/>
                          <a:cs typeface="Arial" panose="020B0604020202020204" pitchFamily="34" charset="0"/>
                        </a:rPr>
                        <a:t>2.42</a:t>
                      </a:r>
                    </a:p>
                  </a:txBody>
                  <a:tcPr anchor="ctr"/>
                </a:tc>
                <a:tc>
                  <a:txBody>
                    <a:bodyPr/>
                    <a:lstStyle/>
                    <a:p>
                      <a:pPr algn="ctr"/>
                      <a:r>
                        <a:rPr lang="en-US" sz="1600">
                          <a:latin typeface="Arial" panose="020B0604020202020204" pitchFamily="34" charset="0"/>
                          <a:cs typeface="Arial" panose="020B0604020202020204" pitchFamily="34" charset="0"/>
                        </a:rPr>
                        <a:t>2.39</a:t>
                      </a:r>
                    </a:p>
                  </a:txBody>
                  <a:tcPr anchor="ctr"/>
                </a:tc>
                <a:tc>
                  <a:txBody>
                    <a:bodyPr/>
                    <a:lstStyle/>
                    <a:p>
                      <a:pPr algn="ctr"/>
                      <a:r>
                        <a:rPr lang="en-US" sz="1600">
                          <a:latin typeface="Arial" panose="020B0604020202020204" pitchFamily="34" charset="0"/>
                          <a:cs typeface="Arial" panose="020B0604020202020204" pitchFamily="34" charset="0"/>
                        </a:rPr>
                        <a:t>2.83</a:t>
                      </a:r>
                    </a:p>
                  </a:txBody>
                  <a:tcPr anchor="ctr"/>
                </a:tc>
                <a:tc>
                  <a:txBody>
                    <a:bodyPr/>
                    <a:lstStyle/>
                    <a:p>
                      <a:pPr algn="ctr"/>
                      <a:r>
                        <a:rPr lang="en-US" sz="1600" dirty="0">
                          <a:latin typeface="Arial" panose="020B0604020202020204" pitchFamily="34" charset="0"/>
                          <a:cs typeface="Arial" panose="020B0604020202020204" pitchFamily="34" charset="0"/>
                        </a:rPr>
                        <a:t>3.14</a:t>
                      </a:r>
                    </a:p>
                  </a:txBody>
                  <a:tcPr anchor="ctr"/>
                </a:tc>
                <a:tc>
                  <a:txBody>
                    <a:bodyPr/>
                    <a:lstStyle/>
                    <a:p>
                      <a:pPr algn="ctr"/>
                      <a:r>
                        <a:rPr lang="mn-MN" sz="1600" dirty="0">
                          <a:latin typeface="Arial" panose="020B0604020202020204" pitchFamily="34" charset="0"/>
                          <a:cs typeface="Arial" panose="020B0604020202020204" pitchFamily="34" charset="0"/>
                        </a:rPr>
                        <a:t>3,67</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4,24</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68823">
                <a:tc>
                  <a:txBody>
                    <a:bodyPr/>
                    <a:lstStyle/>
                    <a:p>
                      <a:pPr algn="ctr"/>
                      <a:r>
                        <a:rPr lang="mn-MN" sz="1600">
                          <a:latin typeface="Arial" panose="020B0604020202020204" pitchFamily="34" charset="0"/>
                          <a:cs typeface="Arial" panose="020B0604020202020204" pitchFamily="34" charset="0"/>
                        </a:rPr>
                        <a:t>Тэмэ</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a:latin typeface="Arial" panose="020B0604020202020204" pitchFamily="34" charset="0"/>
                          <a:cs typeface="Arial" panose="020B0604020202020204" pitchFamily="34" charset="0"/>
                        </a:rPr>
                        <a:t>1.16</a:t>
                      </a:r>
                    </a:p>
                  </a:txBody>
                  <a:tcPr anchor="ctr"/>
                </a:tc>
                <a:tc>
                  <a:txBody>
                    <a:bodyPr/>
                    <a:lstStyle/>
                    <a:p>
                      <a:pPr algn="ctr"/>
                      <a:r>
                        <a:rPr lang="en-US" sz="1600">
                          <a:latin typeface="Arial" panose="020B0604020202020204" pitchFamily="34" charset="0"/>
                          <a:cs typeface="Arial" panose="020B0604020202020204" pitchFamily="34" charset="0"/>
                        </a:rPr>
                        <a:t>1.25</a:t>
                      </a:r>
                    </a:p>
                  </a:txBody>
                  <a:tcPr anchor="ctr"/>
                </a:tc>
                <a:tc>
                  <a:txBody>
                    <a:bodyPr/>
                    <a:lstStyle/>
                    <a:p>
                      <a:pPr algn="ctr"/>
                      <a:r>
                        <a:rPr lang="en-US" sz="1600">
                          <a:latin typeface="Arial" panose="020B0604020202020204" pitchFamily="34" charset="0"/>
                          <a:cs typeface="Arial" panose="020B0604020202020204" pitchFamily="34" charset="0"/>
                        </a:rPr>
                        <a:t>1.35</a:t>
                      </a:r>
                    </a:p>
                  </a:txBody>
                  <a:tcPr anchor="ctr"/>
                </a:tc>
                <a:tc>
                  <a:txBody>
                    <a:bodyPr/>
                    <a:lstStyle/>
                    <a:p>
                      <a:pPr algn="ctr"/>
                      <a:r>
                        <a:rPr lang="en-US" sz="1600">
                          <a:latin typeface="Arial" panose="020B0604020202020204" pitchFamily="34" charset="0"/>
                          <a:cs typeface="Arial" panose="020B0604020202020204" pitchFamily="34" charset="0"/>
                        </a:rPr>
                        <a:t>1.54</a:t>
                      </a:r>
                    </a:p>
                  </a:txBody>
                  <a:tcPr anchor="ctr"/>
                </a:tc>
                <a:tc>
                  <a:txBody>
                    <a:bodyPr/>
                    <a:lstStyle/>
                    <a:p>
                      <a:pPr algn="ctr"/>
                      <a:r>
                        <a:rPr lang="en-US" sz="1600">
                          <a:latin typeface="Arial" panose="020B0604020202020204" pitchFamily="34" charset="0"/>
                          <a:cs typeface="Arial" panose="020B0604020202020204" pitchFamily="34" charset="0"/>
                        </a:rPr>
                        <a:t>1.72</a:t>
                      </a:r>
                    </a:p>
                  </a:txBody>
                  <a:tcPr anchor="ctr"/>
                </a:tc>
                <a:tc>
                  <a:txBody>
                    <a:bodyPr/>
                    <a:lstStyle/>
                    <a:p>
                      <a:pPr algn="ctr"/>
                      <a:r>
                        <a:rPr lang="en-US" sz="1600">
                          <a:latin typeface="Arial" panose="020B0604020202020204" pitchFamily="34" charset="0"/>
                          <a:cs typeface="Arial" panose="020B0604020202020204" pitchFamily="34" charset="0"/>
                        </a:rPr>
                        <a:t>1.96</a:t>
                      </a:r>
                    </a:p>
                  </a:txBody>
                  <a:tcPr anchor="ctr"/>
                </a:tc>
                <a:tc>
                  <a:txBody>
                    <a:bodyPr/>
                    <a:lstStyle/>
                    <a:p>
                      <a:pPr algn="ctr"/>
                      <a:r>
                        <a:rPr lang="en-US" sz="1600">
                          <a:latin typeface="Arial" panose="020B0604020202020204" pitchFamily="34" charset="0"/>
                          <a:cs typeface="Arial" panose="020B0604020202020204" pitchFamily="34" charset="0"/>
                        </a:rPr>
                        <a:t>2.05</a:t>
                      </a:r>
                    </a:p>
                  </a:txBody>
                  <a:tcPr anchor="ctr"/>
                </a:tc>
                <a:tc>
                  <a:txBody>
                    <a:bodyPr/>
                    <a:lstStyle/>
                    <a:p>
                      <a:pPr algn="ctr"/>
                      <a:r>
                        <a:rPr lang="en-US" sz="1600">
                          <a:latin typeface="Arial" panose="020B0604020202020204" pitchFamily="34" charset="0"/>
                          <a:cs typeface="Arial" panose="020B0604020202020204" pitchFamily="34" charset="0"/>
                        </a:rPr>
                        <a:t>2.28</a:t>
                      </a:r>
                    </a:p>
                  </a:txBody>
                  <a:tcPr anchor="ctr"/>
                </a:tc>
                <a:tc>
                  <a:txBody>
                    <a:bodyPr/>
                    <a:lstStyle/>
                    <a:p>
                      <a:pPr algn="ctr"/>
                      <a:r>
                        <a:rPr lang="en-US" sz="1600" dirty="0">
                          <a:latin typeface="Arial" panose="020B0604020202020204" pitchFamily="34" charset="0"/>
                          <a:cs typeface="Arial" panose="020B0604020202020204" pitchFamily="34" charset="0"/>
                        </a:rPr>
                        <a:t>2.52</a:t>
                      </a:r>
                    </a:p>
                  </a:txBody>
                  <a:tcPr anchor="ctr"/>
                </a:tc>
                <a:tc>
                  <a:txBody>
                    <a:bodyPr/>
                    <a:lstStyle/>
                    <a:p>
                      <a:pPr algn="ctr"/>
                      <a:r>
                        <a:rPr lang="mn-MN" sz="1600" dirty="0">
                          <a:latin typeface="Arial" panose="020B0604020202020204" pitchFamily="34" charset="0"/>
                          <a:cs typeface="Arial" panose="020B0604020202020204" pitchFamily="34" charset="0"/>
                        </a:rPr>
                        <a:t>2,88</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3,02</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68823">
                <a:tc>
                  <a:txBody>
                    <a:bodyPr/>
                    <a:lstStyle/>
                    <a:p>
                      <a:pPr algn="ctr"/>
                      <a:r>
                        <a:rPr lang="mn-MN" sz="1600">
                          <a:latin typeface="Arial" panose="020B0604020202020204" pitchFamily="34" charset="0"/>
                          <a:cs typeface="Arial" panose="020B0604020202020204" pitchFamily="34" charset="0"/>
                        </a:rPr>
                        <a:t>Хонь </a:t>
                      </a:r>
                    </a:p>
                  </a:txBody>
                  <a:tcPr anchor="ctr"/>
                </a:tc>
                <a:tc>
                  <a:txBody>
                    <a:bodyPr/>
                    <a:lstStyle/>
                    <a:p>
                      <a:pPr algn="ctr"/>
                      <a:r>
                        <a:rPr lang="en-US" sz="1600">
                          <a:latin typeface="Arial" panose="020B0604020202020204" pitchFamily="34" charset="0"/>
                          <a:cs typeface="Arial" panose="020B0604020202020204" pitchFamily="34" charset="0"/>
                        </a:rPr>
                        <a:t>36.07</a:t>
                      </a:r>
                    </a:p>
                  </a:txBody>
                  <a:tcPr anchor="ctr"/>
                </a:tc>
                <a:tc>
                  <a:txBody>
                    <a:bodyPr/>
                    <a:lstStyle/>
                    <a:p>
                      <a:pPr algn="ctr"/>
                      <a:r>
                        <a:rPr lang="en-US" sz="1600">
                          <a:latin typeface="Arial" panose="020B0604020202020204" pitchFamily="34" charset="0"/>
                          <a:cs typeface="Arial" panose="020B0604020202020204" pitchFamily="34" charset="0"/>
                        </a:rPr>
                        <a:t>41.31</a:t>
                      </a:r>
                    </a:p>
                  </a:txBody>
                  <a:tcPr anchor="ctr"/>
                </a:tc>
                <a:tc>
                  <a:txBody>
                    <a:bodyPr/>
                    <a:lstStyle/>
                    <a:p>
                      <a:pPr algn="ctr"/>
                      <a:r>
                        <a:rPr lang="en-US" sz="1600">
                          <a:latin typeface="Arial" panose="020B0604020202020204" pitchFamily="34" charset="0"/>
                          <a:cs typeface="Arial" panose="020B0604020202020204" pitchFamily="34" charset="0"/>
                        </a:rPr>
                        <a:t>51.31</a:t>
                      </a:r>
                    </a:p>
                  </a:txBody>
                  <a:tcPr anchor="ctr"/>
                </a:tc>
                <a:tc>
                  <a:txBody>
                    <a:bodyPr/>
                    <a:lstStyle/>
                    <a:p>
                      <a:pPr algn="ctr"/>
                      <a:r>
                        <a:rPr lang="en-US" sz="1600">
                          <a:latin typeface="Arial" panose="020B0604020202020204" pitchFamily="34" charset="0"/>
                          <a:cs typeface="Arial" panose="020B0604020202020204" pitchFamily="34" charset="0"/>
                        </a:rPr>
                        <a:t>59.54</a:t>
                      </a:r>
                    </a:p>
                  </a:txBody>
                  <a:tcPr anchor="ctr"/>
                </a:tc>
                <a:tc>
                  <a:txBody>
                    <a:bodyPr/>
                    <a:lstStyle/>
                    <a:p>
                      <a:pPr algn="ctr"/>
                      <a:r>
                        <a:rPr lang="en-US" sz="1600">
                          <a:latin typeface="Arial" panose="020B0604020202020204" pitchFamily="34" charset="0"/>
                          <a:cs typeface="Arial" panose="020B0604020202020204" pitchFamily="34" charset="0"/>
                        </a:rPr>
                        <a:t>66.85</a:t>
                      </a:r>
                    </a:p>
                  </a:txBody>
                  <a:tcPr anchor="ctr"/>
                </a:tc>
                <a:tc>
                  <a:txBody>
                    <a:bodyPr/>
                    <a:lstStyle/>
                    <a:p>
                      <a:pPr algn="ctr"/>
                      <a:r>
                        <a:rPr lang="en-US" sz="1600">
                          <a:latin typeface="Arial" panose="020B0604020202020204" pitchFamily="34" charset="0"/>
                          <a:cs typeface="Arial" panose="020B0604020202020204" pitchFamily="34" charset="0"/>
                        </a:rPr>
                        <a:t>70.9</a:t>
                      </a:r>
                    </a:p>
                  </a:txBody>
                  <a:tcPr anchor="ctr"/>
                </a:tc>
                <a:tc>
                  <a:txBody>
                    <a:bodyPr/>
                    <a:lstStyle/>
                    <a:p>
                      <a:pPr algn="ctr"/>
                      <a:r>
                        <a:rPr lang="en-US" sz="1600">
                          <a:latin typeface="Arial" panose="020B0604020202020204" pitchFamily="34" charset="0"/>
                          <a:cs typeface="Arial" panose="020B0604020202020204" pitchFamily="34" charset="0"/>
                        </a:rPr>
                        <a:t>72.93</a:t>
                      </a:r>
                    </a:p>
                  </a:txBody>
                  <a:tcPr anchor="ctr"/>
                </a:tc>
                <a:tc>
                  <a:txBody>
                    <a:bodyPr/>
                    <a:lstStyle/>
                    <a:p>
                      <a:pPr algn="ctr"/>
                      <a:r>
                        <a:rPr lang="en-US" sz="1600">
                          <a:latin typeface="Arial" panose="020B0604020202020204" pitchFamily="34" charset="0"/>
                          <a:cs typeface="Arial" panose="020B0604020202020204" pitchFamily="34" charset="0"/>
                        </a:rPr>
                        <a:t>80.73</a:t>
                      </a:r>
                    </a:p>
                  </a:txBody>
                  <a:tcPr anchor="ctr"/>
                </a:tc>
                <a:tc>
                  <a:txBody>
                    <a:bodyPr/>
                    <a:lstStyle/>
                    <a:p>
                      <a:pPr algn="ctr"/>
                      <a:r>
                        <a:rPr lang="en-US" sz="1600" dirty="0">
                          <a:latin typeface="Arial" panose="020B0604020202020204" pitchFamily="34" charset="0"/>
                          <a:cs typeface="Arial" panose="020B0604020202020204" pitchFamily="34" charset="0"/>
                        </a:rPr>
                        <a:t>86.83</a:t>
                      </a:r>
                    </a:p>
                  </a:txBody>
                  <a:tcPr anchor="ctr"/>
                </a:tc>
                <a:tc>
                  <a:txBody>
                    <a:bodyPr/>
                    <a:lstStyle/>
                    <a:p>
                      <a:pPr algn="ctr"/>
                      <a:r>
                        <a:rPr lang="mn-MN" sz="1600" dirty="0">
                          <a:latin typeface="Arial" panose="020B0604020202020204" pitchFamily="34" charset="0"/>
                          <a:cs typeface="Arial" panose="020B0604020202020204" pitchFamily="34" charset="0"/>
                        </a:rPr>
                        <a:t>94,17</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92,08</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568823">
                <a:tc>
                  <a:txBody>
                    <a:bodyPr/>
                    <a:lstStyle/>
                    <a:p>
                      <a:pPr algn="ctr"/>
                      <a:r>
                        <a:rPr lang="mn-MN" sz="1600">
                          <a:latin typeface="Arial" panose="020B0604020202020204" pitchFamily="34" charset="0"/>
                          <a:cs typeface="Arial" panose="020B0604020202020204" pitchFamily="34" charset="0"/>
                        </a:rPr>
                        <a:t>Ямаа</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a:latin typeface="Arial" panose="020B0604020202020204" pitchFamily="34" charset="0"/>
                          <a:cs typeface="Arial" panose="020B0604020202020204" pitchFamily="34" charset="0"/>
                        </a:rPr>
                        <a:t>31.61</a:t>
                      </a:r>
                    </a:p>
                  </a:txBody>
                  <a:tcPr anchor="ctr"/>
                </a:tc>
                <a:tc>
                  <a:txBody>
                    <a:bodyPr/>
                    <a:lstStyle/>
                    <a:p>
                      <a:pPr algn="ctr"/>
                      <a:r>
                        <a:rPr lang="en-US" sz="1600">
                          <a:latin typeface="Arial" panose="020B0604020202020204" pitchFamily="34" charset="0"/>
                          <a:cs typeface="Arial" panose="020B0604020202020204" pitchFamily="34" charset="0"/>
                        </a:rPr>
                        <a:t>37.88</a:t>
                      </a:r>
                    </a:p>
                  </a:txBody>
                  <a:tcPr anchor="ctr"/>
                </a:tc>
                <a:tc>
                  <a:txBody>
                    <a:bodyPr/>
                    <a:lstStyle/>
                    <a:p>
                      <a:pPr algn="ctr"/>
                      <a:r>
                        <a:rPr lang="en-US" sz="1600">
                          <a:latin typeface="Arial" panose="020B0604020202020204" pitchFamily="34" charset="0"/>
                          <a:cs typeface="Arial" panose="020B0604020202020204" pitchFamily="34" charset="0"/>
                        </a:rPr>
                        <a:t>41.72</a:t>
                      </a:r>
                    </a:p>
                  </a:txBody>
                  <a:tcPr anchor="ctr"/>
                </a:tc>
                <a:tc>
                  <a:txBody>
                    <a:bodyPr/>
                    <a:lstStyle/>
                    <a:p>
                      <a:pPr algn="ctr"/>
                      <a:r>
                        <a:rPr lang="en-US" sz="1600">
                          <a:latin typeface="Arial" panose="020B0604020202020204" pitchFamily="34" charset="0"/>
                          <a:cs typeface="Arial" panose="020B0604020202020204" pitchFamily="34" charset="0"/>
                        </a:rPr>
                        <a:t>48.07</a:t>
                      </a:r>
                    </a:p>
                  </a:txBody>
                  <a:tcPr anchor="ctr"/>
                </a:tc>
                <a:tc>
                  <a:txBody>
                    <a:bodyPr/>
                    <a:lstStyle/>
                    <a:p>
                      <a:pPr algn="ctr"/>
                      <a:r>
                        <a:rPr lang="en-US" sz="1600">
                          <a:latin typeface="Arial" panose="020B0604020202020204" pitchFamily="34" charset="0"/>
                          <a:cs typeface="Arial" panose="020B0604020202020204" pitchFamily="34" charset="0"/>
                        </a:rPr>
                        <a:t>55.02</a:t>
                      </a:r>
                    </a:p>
                  </a:txBody>
                  <a:tcPr anchor="ctr"/>
                </a:tc>
                <a:tc>
                  <a:txBody>
                    <a:bodyPr/>
                    <a:lstStyle/>
                    <a:p>
                      <a:pPr algn="ctr"/>
                      <a:r>
                        <a:rPr lang="en-US" sz="1600">
                          <a:latin typeface="Arial" panose="020B0604020202020204" pitchFamily="34" charset="0"/>
                          <a:cs typeface="Arial" panose="020B0604020202020204" pitchFamily="34" charset="0"/>
                        </a:rPr>
                        <a:t>54.21</a:t>
                      </a:r>
                    </a:p>
                  </a:txBody>
                  <a:tcPr anchor="ctr"/>
                </a:tc>
                <a:tc>
                  <a:txBody>
                    <a:bodyPr/>
                    <a:lstStyle/>
                    <a:p>
                      <a:pPr algn="ctr"/>
                      <a:r>
                        <a:rPr lang="en-US" sz="1600">
                          <a:latin typeface="Arial" panose="020B0604020202020204" pitchFamily="34" charset="0"/>
                          <a:cs typeface="Arial" panose="020B0604020202020204" pitchFamily="34" charset="0"/>
                        </a:rPr>
                        <a:t>52.95</a:t>
                      </a:r>
                    </a:p>
                  </a:txBody>
                  <a:tcPr anchor="ctr"/>
                </a:tc>
                <a:tc>
                  <a:txBody>
                    <a:bodyPr/>
                    <a:lstStyle/>
                    <a:p>
                      <a:pPr algn="ctr"/>
                      <a:r>
                        <a:rPr lang="en-US" sz="1600">
                          <a:latin typeface="Arial" panose="020B0604020202020204" pitchFamily="34" charset="0"/>
                          <a:cs typeface="Arial" panose="020B0604020202020204" pitchFamily="34" charset="0"/>
                        </a:rPr>
                        <a:t>59.86</a:t>
                      </a:r>
                    </a:p>
                  </a:txBody>
                  <a:tcPr anchor="ctr"/>
                </a:tc>
                <a:tc>
                  <a:txBody>
                    <a:bodyPr/>
                    <a:lstStyle/>
                    <a:p>
                      <a:pPr algn="ctr"/>
                      <a:r>
                        <a:rPr lang="en-US" sz="1600" dirty="0">
                          <a:latin typeface="Arial" panose="020B0604020202020204" pitchFamily="34" charset="0"/>
                          <a:cs typeface="Arial" panose="020B0604020202020204" pitchFamily="34" charset="0"/>
                        </a:rPr>
                        <a:t>67.6</a:t>
                      </a:r>
                    </a:p>
                  </a:txBody>
                  <a:tcPr anchor="ctr"/>
                </a:tc>
                <a:tc>
                  <a:txBody>
                    <a:bodyPr/>
                    <a:lstStyle/>
                    <a:p>
                      <a:pPr algn="ctr"/>
                      <a:r>
                        <a:rPr lang="mn-MN" sz="1600" dirty="0">
                          <a:latin typeface="Arial" panose="020B0604020202020204" pitchFamily="34" charset="0"/>
                          <a:cs typeface="Arial" panose="020B0604020202020204" pitchFamily="34" charset="0"/>
                        </a:rPr>
                        <a:t>77,65</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75,73</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568823">
                <a:tc>
                  <a:txBody>
                    <a:bodyPr/>
                    <a:lstStyle/>
                    <a:p>
                      <a:pPr algn="ctr"/>
                      <a:r>
                        <a:rPr lang="mn-MN" sz="1600" b="1" dirty="0">
                          <a:latin typeface="Arial" panose="020B0604020202020204" pitchFamily="34" charset="0"/>
                          <a:cs typeface="Arial" panose="020B0604020202020204" pitchFamily="34" charset="0"/>
                        </a:rPr>
                        <a:t>Бүгд</a:t>
                      </a:r>
                      <a:endParaRPr lang="en-US" sz="1600" b="1" dirty="0">
                        <a:latin typeface="Arial" panose="020B0604020202020204" pitchFamily="34" charset="0"/>
                        <a:cs typeface="Arial" panose="020B0604020202020204" pitchFamily="34" charset="0"/>
                      </a:endParaRPr>
                    </a:p>
                  </a:txBody>
                  <a:tcPr anchor="ctr"/>
                </a:tc>
                <a:tc>
                  <a:txBody>
                    <a:bodyPr/>
                    <a:lstStyle/>
                    <a:p>
                      <a:pPr algn="ctr"/>
                      <a:r>
                        <a:rPr lang="en-US" sz="1400" b="1" dirty="0">
                          <a:latin typeface="Arial" panose="020B0604020202020204" pitchFamily="34" charset="0"/>
                          <a:cs typeface="Arial" panose="020B0604020202020204" pitchFamily="34" charset="0"/>
                        </a:rPr>
                        <a:t>73.68</a:t>
                      </a:r>
                    </a:p>
                  </a:txBody>
                  <a:tcPr anchor="ctr"/>
                </a:tc>
                <a:tc>
                  <a:txBody>
                    <a:bodyPr/>
                    <a:lstStyle/>
                    <a:p>
                      <a:pPr algn="ctr"/>
                      <a:r>
                        <a:rPr lang="en-US" sz="1400" b="1" dirty="0">
                          <a:latin typeface="Arial" panose="020B0604020202020204" pitchFamily="34" charset="0"/>
                          <a:cs typeface="Arial" panose="020B0604020202020204" pitchFamily="34" charset="0"/>
                        </a:rPr>
                        <a:t>85.79</a:t>
                      </a:r>
                    </a:p>
                  </a:txBody>
                  <a:tcPr anchor="ctr"/>
                </a:tc>
                <a:tc>
                  <a:txBody>
                    <a:bodyPr/>
                    <a:lstStyle/>
                    <a:p>
                      <a:pPr algn="ctr"/>
                      <a:r>
                        <a:rPr lang="en-US" sz="1400" b="1" dirty="0">
                          <a:latin typeface="Arial" panose="020B0604020202020204" pitchFamily="34" charset="0"/>
                          <a:cs typeface="Arial" panose="020B0604020202020204" pitchFamily="34" charset="0"/>
                        </a:rPr>
                        <a:t>100.94</a:t>
                      </a:r>
                    </a:p>
                  </a:txBody>
                  <a:tcPr anchor="ctr"/>
                </a:tc>
                <a:tc>
                  <a:txBody>
                    <a:bodyPr/>
                    <a:lstStyle/>
                    <a:p>
                      <a:pPr algn="ctr"/>
                      <a:r>
                        <a:rPr lang="en-US" sz="1400" b="1" dirty="0">
                          <a:latin typeface="Arial" panose="020B0604020202020204" pitchFamily="34" charset="0"/>
                          <a:cs typeface="Arial" panose="020B0604020202020204" pitchFamily="34" charset="0"/>
                        </a:rPr>
                        <a:t>116.95</a:t>
                      </a:r>
                    </a:p>
                  </a:txBody>
                  <a:tcPr anchor="ctr"/>
                </a:tc>
                <a:tc>
                  <a:txBody>
                    <a:bodyPr/>
                    <a:lstStyle/>
                    <a:p>
                      <a:pPr algn="ctr"/>
                      <a:r>
                        <a:rPr lang="en-US" sz="1400" b="1" dirty="0">
                          <a:latin typeface="Arial" panose="020B0604020202020204" pitchFamily="34" charset="0"/>
                          <a:cs typeface="Arial" panose="020B0604020202020204" pitchFamily="34" charset="0"/>
                        </a:rPr>
                        <a:t>132.62</a:t>
                      </a:r>
                    </a:p>
                  </a:txBody>
                  <a:tcPr anchor="ctr"/>
                </a:tc>
                <a:tc>
                  <a:txBody>
                    <a:bodyPr/>
                    <a:lstStyle/>
                    <a:p>
                      <a:pPr algn="ctr"/>
                      <a:r>
                        <a:rPr lang="en-US" sz="1400" b="1" dirty="0">
                          <a:latin typeface="Arial" panose="020B0604020202020204" pitchFamily="34" charset="0"/>
                          <a:cs typeface="Arial" panose="020B0604020202020204" pitchFamily="34" charset="0"/>
                        </a:rPr>
                        <a:t>137.51</a:t>
                      </a:r>
                    </a:p>
                  </a:txBody>
                  <a:tcPr anchor="ctr"/>
                </a:tc>
                <a:tc>
                  <a:txBody>
                    <a:bodyPr/>
                    <a:lstStyle/>
                    <a:p>
                      <a:pPr algn="ctr"/>
                      <a:r>
                        <a:rPr lang="en-US" sz="1400" b="1" dirty="0">
                          <a:latin typeface="Arial" panose="020B0604020202020204" pitchFamily="34" charset="0"/>
                          <a:cs typeface="Arial" panose="020B0604020202020204" pitchFamily="34" charset="0"/>
                        </a:rPr>
                        <a:t>138.26</a:t>
                      </a:r>
                    </a:p>
                  </a:txBody>
                  <a:tcPr anchor="ctr"/>
                </a:tc>
                <a:tc>
                  <a:txBody>
                    <a:bodyPr/>
                    <a:lstStyle/>
                    <a:p>
                      <a:pPr algn="ctr"/>
                      <a:r>
                        <a:rPr lang="en-US" sz="1400" b="1" dirty="0">
                          <a:latin typeface="Arial" panose="020B0604020202020204" pitchFamily="34" charset="0"/>
                          <a:cs typeface="Arial" panose="020B0604020202020204" pitchFamily="34" charset="0"/>
                        </a:rPr>
                        <a:t>154.66</a:t>
                      </a:r>
                    </a:p>
                  </a:txBody>
                  <a:tcPr anchor="ctr"/>
                </a:tc>
                <a:tc>
                  <a:txBody>
                    <a:bodyPr/>
                    <a:lstStyle/>
                    <a:p>
                      <a:pPr algn="ctr"/>
                      <a:r>
                        <a:rPr lang="en-US" sz="1400" b="1" dirty="0">
                          <a:latin typeface="Arial" panose="020B0604020202020204" pitchFamily="34" charset="0"/>
                          <a:cs typeface="Arial" panose="020B0604020202020204" pitchFamily="34" charset="0"/>
                        </a:rPr>
                        <a:t>170.14</a:t>
                      </a:r>
                    </a:p>
                  </a:txBody>
                  <a:tcPr anchor="ctr"/>
                </a:tc>
                <a:tc>
                  <a:txBody>
                    <a:bodyPr/>
                    <a:lstStyle/>
                    <a:p>
                      <a:pPr algn="ctr"/>
                      <a:r>
                        <a:rPr lang="mn-MN" sz="1400" b="1" dirty="0">
                          <a:latin typeface="Arial" panose="020B0604020202020204" pitchFamily="34" charset="0"/>
                          <a:cs typeface="Arial" panose="020B0604020202020204" pitchFamily="34" charset="0"/>
                        </a:rPr>
                        <a:t>189,66</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mn-MN" sz="1400" b="1" dirty="0">
                          <a:latin typeface="Arial" panose="020B0604020202020204" pitchFamily="34" charset="0"/>
                          <a:cs typeface="Arial" panose="020B0604020202020204" pitchFamily="34" charset="0"/>
                        </a:rPr>
                        <a:t>187,14</a:t>
                      </a:r>
                      <a:endParaRPr lang="en-US"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6" name="TextBox 5"/>
          <p:cNvSpPr txBox="1"/>
          <p:nvPr/>
        </p:nvSpPr>
        <p:spPr>
          <a:xfrm>
            <a:off x="7559996" y="1394468"/>
            <a:ext cx="2231701" cy="369332"/>
          </a:xfrm>
          <a:prstGeom prst="rect">
            <a:avLst/>
          </a:prstGeom>
          <a:noFill/>
        </p:spPr>
        <p:txBody>
          <a:bodyPr wrap="none" rtlCol="0">
            <a:spAutoFit/>
          </a:bodyPr>
          <a:lstStyle/>
          <a:p>
            <a:r>
              <a:rPr lang="mn-MN" b="1" u="sng" dirty="0">
                <a:latin typeface="Arial" panose="020B0604020202020204" pitchFamily="34" charset="0"/>
                <a:cs typeface="Arial" panose="020B0604020202020204" pitchFamily="34" charset="0"/>
              </a:rPr>
              <a:t>Мянган төгрөгөөр</a:t>
            </a:r>
            <a:endParaRPr lang="en-US" b="1" u="sng" dirty="0">
              <a:latin typeface="Arial" panose="020B0604020202020204" pitchFamily="34" charset="0"/>
              <a:cs typeface="Arial" panose="020B0604020202020204" pitchFamily="34" charset="0"/>
            </a:endParaRPr>
          </a:p>
        </p:txBody>
      </p:sp>
      <p:sp>
        <p:nvSpPr>
          <p:cNvPr id="10" name="Title 2">
            <a:extLst>
              <a:ext uri="{FF2B5EF4-FFF2-40B4-BE49-F238E27FC236}">
                <a16:creationId xmlns:a16="http://schemas.microsoft.com/office/drawing/2014/main" id="{96E6B81B-E069-4B49-9146-F308D7C556E5}"/>
              </a:ext>
            </a:extLst>
          </p:cNvPr>
          <p:cNvSpPr txBox="1">
            <a:spLocks/>
          </p:cNvSpPr>
          <p:nvPr/>
        </p:nvSpPr>
        <p:spPr>
          <a:xfrm>
            <a:off x="1735538" y="269830"/>
            <a:ext cx="6019800" cy="980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mn-MN" sz="2400" b="1" dirty="0">
                <a:solidFill>
                  <a:schemeClr val="tx2"/>
                </a:solidFill>
                <a:latin typeface="Arial" panose="020B0604020202020204" pitchFamily="34" charset="0"/>
                <a:cs typeface="Arial" panose="020B0604020202020204" pitchFamily="34" charset="0"/>
              </a:rPr>
              <a:t>Малын тоо </a:t>
            </a:r>
            <a:endParaRPr lang="en-US" sz="2400" b="1" dirty="0">
              <a:solidFill>
                <a:srgbClr val="00206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C6626D7-7C5F-4F77-B2C6-D3EC8665C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Tree>
    <p:extLst>
      <p:ext uri="{BB962C8B-B14F-4D97-AF65-F5344CB8AC3E}">
        <p14:creationId xmlns:p14="http://schemas.microsoft.com/office/powerpoint/2010/main" val="151231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2400" b="1" dirty="0">
                <a:solidFill>
                  <a:schemeClr val="tx2"/>
                </a:solidFill>
                <a:latin typeface="Times New Roman" panose="02020603050405020304" pitchFamily="18" charset="0"/>
                <a:cs typeface="Times New Roman" panose="02020603050405020304" pitchFamily="18" charset="0"/>
              </a:rPr>
              <a:t>Бойжуулсан төл 2012-2020 он</a:t>
            </a:r>
            <a:endParaRPr lang="en-US" sz="2400" b="1" dirty="0">
              <a:solidFill>
                <a:srgbClr val="002060"/>
              </a:solidFill>
              <a:latin typeface="Times New Roman" pitchFamily="18" charset="0"/>
              <a:cs typeface="Times New Roman" pitchFamily="18" charset="0"/>
            </a:endParaRPr>
          </a:p>
        </p:txBody>
      </p:sp>
      <p:sp>
        <p:nvSpPr>
          <p:cNvPr id="10" name="Content Placeholder 4"/>
          <p:cNvSpPr>
            <a:spLocks noGrp="1"/>
          </p:cNvSpPr>
          <p:nvPr>
            <p:ph sz="quarter" idx="13"/>
          </p:nvPr>
        </p:nvSpPr>
        <p:spPr>
          <a:xfrm>
            <a:off x="820615" y="1447509"/>
            <a:ext cx="6837485" cy="609891"/>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sp>
        <p:nvSpPr>
          <p:cNvPr id="9" name="TextBox 8"/>
          <p:cNvSpPr txBox="1"/>
          <p:nvPr/>
        </p:nvSpPr>
        <p:spPr>
          <a:xfrm>
            <a:off x="5676900" y="1752600"/>
            <a:ext cx="3975600" cy="3970318"/>
          </a:xfrm>
          <a:prstGeom prst="rect">
            <a:avLst/>
          </a:prstGeom>
          <a:noFill/>
        </p:spPr>
        <p:txBody>
          <a:bodyPr wrap="square" rtlCol="0">
            <a:spAutoFit/>
          </a:bodyPr>
          <a:lstStyle/>
          <a:p>
            <a:pPr algn="just"/>
            <a:r>
              <a:rPr lang="mn-MN" b="1" dirty="0">
                <a:solidFill>
                  <a:schemeClr val="tx2"/>
                </a:solidFill>
                <a:latin typeface="Arial" panose="020B0604020202020204" pitchFamily="34" charset="0"/>
                <a:cs typeface="Arial" panose="020B0604020202020204" pitchFamily="34" charset="0"/>
              </a:rPr>
              <a:t>Онцлох үзүүлэлт</a:t>
            </a:r>
          </a:p>
          <a:p>
            <a:pPr marL="285750" indent="-285750" algn="just">
              <a:buFont typeface="Wingdings" panose="05000000000000000000" pitchFamily="2" charset="2"/>
              <a:buChar char="v"/>
            </a:pPr>
            <a:r>
              <a:rPr lang="mn-MN" dirty="0">
                <a:solidFill>
                  <a:schemeClr val="tx2"/>
                </a:solidFill>
                <a:latin typeface="Arial" panose="020B0604020202020204" pitchFamily="34" charset="0"/>
                <a:cs typeface="Arial" panose="020B0604020202020204" pitchFamily="34" charset="0"/>
              </a:rPr>
              <a:t>2020 онд цог баг 37,48 мянган толгой төл бойжуулсан, талын нар баг 43,23 мянган толгой төл бойжуулсан, бөхт баг 1,59 мянган толгой төл бойжуулсан байна.</a:t>
            </a:r>
          </a:p>
          <a:p>
            <a:pPr marL="285750" indent="-285750" algn="just">
              <a:buFont typeface="Wingdings" panose="05000000000000000000" pitchFamily="2" charset="2"/>
              <a:buChar char="v"/>
            </a:pPr>
            <a:r>
              <a:rPr lang="mn-MN" dirty="0">
                <a:solidFill>
                  <a:schemeClr val="tx2"/>
                </a:solidFill>
                <a:latin typeface="Arial" panose="020B0604020202020204" pitchFamily="34" charset="0"/>
                <a:cs typeface="Arial" panose="020B0604020202020204" pitchFamily="34" charset="0"/>
              </a:rPr>
              <a:t>Үүнээс ботго 0,68 мянган толгой, унага 3,03 мянган толгой, тугал 1,28 мянган толгой, хурга 40,57 мянган толгой, ишиг 36,74 мянган толгой төл бойжсон байна.</a:t>
            </a:r>
          </a:p>
          <a:p>
            <a:pPr algn="just"/>
            <a:endParaRPr lang="mn-MN" dirty="0"/>
          </a:p>
        </p:txBody>
      </p:sp>
      <p:graphicFrame>
        <p:nvGraphicFramePr>
          <p:cNvPr id="15" name="Chart 14"/>
          <p:cNvGraphicFramePr/>
          <p:nvPr>
            <p:extLst>
              <p:ext uri="{D42A27DB-BD31-4B8C-83A1-F6EECF244321}">
                <p14:modId xmlns:p14="http://schemas.microsoft.com/office/powerpoint/2010/main" val="2002587151"/>
              </p:ext>
            </p:extLst>
          </p:nvPr>
        </p:nvGraphicFramePr>
        <p:xfrm>
          <a:off x="830580" y="1537361"/>
          <a:ext cx="4998720" cy="4185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24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099" y="228600"/>
            <a:ext cx="6610349"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Зүй бус хорогдол 5 төрлөөр </a:t>
            </a:r>
            <a:br>
              <a:rPr lang="mn-MN" sz="2400" b="1" dirty="0">
                <a:solidFill>
                  <a:schemeClr val="tx2"/>
                </a:solidFill>
                <a:latin typeface="Arial" panose="020B0604020202020204" pitchFamily="34" charset="0"/>
                <a:cs typeface="Arial" panose="020B0604020202020204" pitchFamily="34" charset="0"/>
              </a:rPr>
            </a:br>
            <a:r>
              <a:rPr lang="mn-MN" sz="2400" b="1" dirty="0">
                <a:solidFill>
                  <a:schemeClr val="tx2"/>
                </a:solidFill>
                <a:latin typeface="Arial" panose="020B0604020202020204" pitchFamily="34" charset="0"/>
                <a:cs typeface="Arial" panose="020B0604020202020204" pitchFamily="34" charset="0"/>
              </a:rPr>
              <a:t>/2012-2020 он/</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48959103"/>
              </p:ext>
            </p:extLst>
          </p:nvPr>
        </p:nvGraphicFramePr>
        <p:xfrm>
          <a:off x="567754" y="1882338"/>
          <a:ext cx="9223949" cy="3367925"/>
        </p:xfrm>
        <a:graphic>
          <a:graphicData uri="http://schemas.openxmlformats.org/drawingml/2006/table">
            <a:tbl>
              <a:tblPr>
                <a:tableStyleId>{BC89EF96-8CEA-46FF-86C4-4CE0E7609802}</a:tableStyleId>
              </a:tblPr>
              <a:tblGrid>
                <a:gridCol w="1238323">
                  <a:extLst>
                    <a:ext uri="{9D8B030D-6E8A-4147-A177-3AD203B41FA5}">
                      <a16:colId xmlns:a16="http://schemas.microsoft.com/office/drawing/2014/main" val="20000"/>
                    </a:ext>
                  </a:extLst>
                </a:gridCol>
                <a:gridCol w="725966">
                  <a:extLst>
                    <a:ext uri="{9D8B030D-6E8A-4147-A177-3AD203B41FA5}">
                      <a16:colId xmlns:a16="http://schemas.microsoft.com/office/drawing/2014/main" val="20001"/>
                    </a:ext>
                  </a:extLst>
                </a:gridCol>
                <a:gridCol w="725966">
                  <a:extLst>
                    <a:ext uri="{9D8B030D-6E8A-4147-A177-3AD203B41FA5}">
                      <a16:colId xmlns:a16="http://schemas.microsoft.com/office/drawing/2014/main" val="20002"/>
                    </a:ext>
                  </a:extLst>
                </a:gridCol>
                <a:gridCol w="725966">
                  <a:extLst>
                    <a:ext uri="{9D8B030D-6E8A-4147-A177-3AD203B41FA5}">
                      <a16:colId xmlns:a16="http://schemas.microsoft.com/office/drawing/2014/main" val="20003"/>
                    </a:ext>
                  </a:extLst>
                </a:gridCol>
                <a:gridCol w="725966">
                  <a:extLst>
                    <a:ext uri="{9D8B030D-6E8A-4147-A177-3AD203B41FA5}">
                      <a16:colId xmlns:a16="http://schemas.microsoft.com/office/drawing/2014/main" val="20004"/>
                    </a:ext>
                  </a:extLst>
                </a:gridCol>
                <a:gridCol w="725966">
                  <a:extLst>
                    <a:ext uri="{9D8B030D-6E8A-4147-A177-3AD203B41FA5}">
                      <a16:colId xmlns:a16="http://schemas.microsoft.com/office/drawing/2014/main" val="20005"/>
                    </a:ext>
                  </a:extLst>
                </a:gridCol>
                <a:gridCol w="725966">
                  <a:extLst>
                    <a:ext uri="{9D8B030D-6E8A-4147-A177-3AD203B41FA5}">
                      <a16:colId xmlns:a16="http://schemas.microsoft.com/office/drawing/2014/main" val="20006"/>
                    </a:ext>
                  </a:extLst>
                </a:gridCol>
                <a:gridCol w="725966">
                  <a:extLst>
                    <a:ext uri="{9D8B030D-6E8A-4147-A177-3AD203B41FA5}">
                      <a16:colId xmlns:a16="http://schemas.microsoft.com/office/drawing/2014/main" val="20007"/>
                    </a:ext>
                  </a:extLst>
                </a:gridCol>
                <a:gridCol w="725966">
                  <a:extLst>
                    <a:ext uri="{9D8B030D-6E8A-4147-A177-3AD203B41FA5}">
                      <a16:colId xmlns:a16="http://schemas.microsoft.com/office/drawing/2014/main" val="20008"/>
                    </a:ext>
                  </a:extLst>
                </a:gridCol>
                <a:gridCol w="725966">
                  <a:extLst>
                    <a:ext uri="{9D8B030D-6E8A-4147-A177-3AD203B41FA5}">
                      <a16:colId xmlns:a16="http://schemas.microsoft.com/office/drawing/2014/main" val="20009"/>
                    </a:ext>
                  </a:extLst>
                </a:gridCol>
                <a:gridCol w="725966">
                  <a:extLst>
                    <a:ext uri="{9D8B030D-6E8A-4147-A177-3AD203B41FA5}">
                      <a16:colId xmlns:a16="http://schemas.microsoft.com/office/drawing/2014/main" val="20010"/>
                    </a:ext>
                  </a:extLst>
                </a:gridCol>
                <a:gridCol w="725966">
                  <a:extLst>
                    <a:ext uri="{9D8B030D-6E8A-4147-A177-3AD203B41FA5}">
                      <a16:colId xmlns:a16="http://schemas.microsoft.com/office/drawing/2014/main" val="1681801889"/>
                    </a:ext>
                  </a:extLst>
                </a:gridCol>
              </a:tblGrid>
              <a:tr h="694625">
                <a:tc>
                  <a:txBody>
                    <a:bodyPr/>
                    <a:lstStyle/>
                    <a:p>
                      <a:r>
                        <a:rPr lang="mn-MN" sz="1700" b="1" dirty="0">
                          <a:solidFill>
                            <a:srgbClr val="002060"/>
                          </a:solidFill>
                          <a:latin typeface="Arial" panose="020B0604020202020204" pitchFamily="34" charset="0"/>
                          <a:cs typeface="Arial" panose="020B0604020202020204" pitchFamily="34" charset="0"/>
                        </a:rPr>
                        <a:t>Баг, хороо</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2010</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2011</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2012</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2013</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2014</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2015</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2016</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2017</a:t>
                      </a:r>
                    </a:p>
                  </a:txBody>
                  <a:tcPr marL="85396" marR="85396" marT="42698" marB="42698" anchor="ctr"/>
                </a:tc>
                <a:tc>
                  <a:txBody>
                    <a:bodyPr/>
                    <a:lstStyle/>
                    <a:p>
                      <a:r>
                        <a:rPr lang="en-US" sz="1700" b="1" dirty="0">
                          <a:solidFill>
                            <a:srgbClr val="002060"/>
                          </a:solidFill>
                          <a:latin typeface="Arial" panose="020B0604020202020204" pitchFamily="34" charset="0"/>
                          <a:cs typeface="Arial" panose="020B0604020202020204" pitchFamily="34" charset="0"/>
                        </a:rPr>
                        <a:t>2018</a:t>
                      </a:r>
                    </a:p>
                  </a:txBody>
                  <a:tcPr marL="85396" marR="85396" marT="42698" marB="42698" anchor="ctr"/>
                </a:tc>
                <a:tc>
                  <a:txBody>
                    <a:bodyPr/>
                    <a:lstStyle/>
                    <a:p>
                      <a:r>
                        <a:rPr lang="mn-MN" sz="1700" b="1" dirty="0">
                          <a:solidFill>
                            <a:srgbClr val="002060"/>
                          </a:solidFill>
                          <a:latin typeface="Arial" panose="020B0604020202020204" pitchFamily="34" charset="0"/>
                          <a:cs typeface="Arial" panose="020B0604020202020204" pitchFamily="34" charset="0"/>
                        </a:rPr>
                        <a:t>2019</a:t>
                      </a:r>
                      <a:endParaRPr lang="en-US" sz="1700" b="1" dirty="0">
                        <a:solidFill>
                          <a:srgbClr val="002060"/>
                        </a:solidFill>
                        <a:latin typeface="Arial" panose="020B0604020202020204" pitchFamily="34" charset="0"/>
                        <a:cs typeface="Arial" panose="020B0604020202020204" pitchFamily="34" charset="0"/>
                      </a:endParaRPr>
                    </a:p>
                  </a:txBody>
                  <a:tcPr marL="85396" marR="85396" marT="42698" marB="42698" anchor="ctr"/>
                </a:tc>
                <a:tc>
                  <a:txBody>
                    <a:bodyPr/>
                    <a:lstStyle/>
                    <a:p>
                      <a:r>
                        <a:rPr lang="mn-MN" sz="1700" b="1" dirty="0">
                          <a:solidFill>
                            <a:srgbClr val="002060"/>
                          </a:solidFill>
                          <a:latin typeface="Arial" panose="020B0604020202020204" pitchFamily="34" charset="0"/>
                          <a:cs typeface="Arial" panose="020B0604020202020204" pitchFamily="34" charset="0"/>
                        </a:rPr>
                        <a:t>2020</a:t>
                      </a:r>
                      <a:endParaRPr lang="en-US" sz="1700" b="1" dirty="0">
                        <a:solidFill>
                          <a:srgbClr val="002060"/>
                        </a:solidFill>
                        <a:latin typeface="Arial" panose="020B0604020202020204" pitchFamily="34" charset="0"/>
                        <a:cs typeface="Arial" panose="020B0604020202020204" pitchFamily="34" charset="0"/>
                      </a:endParaRPr>
                    </a:p>
                  </a:txBody>
                  <a:tcPr marL="85396" marR="85396" marT="42698" marB="42698" anchor="ctr"/>
                </a:tc>
                <a:extLst>
                  <a:ext uri="{0D108BD9-81ED-4DB2-BD59-A6C34878D82A}">
                    <a16:rowId xmlns:a16="http://schemas.microsoft.com/office/drawing/2014/main" val="10000"/>
                  </a:ext>
                </a:extLst>
              </a:tr>
              <a:tr h="603553">
                <a:tc>
                  <a:txBody>
                    <a:bodyPr/>
                    <a:lstStyle/>
                    <a:p>
                      <a:r>
                        <a:rPr lang="mn-MN" sz="1700" b="1" dirty="0">
                          <a:solidFill>
                            <a:srgbClr val="002060"/>
                          </a:solidFill>
                          <a:effectLst/>
                          <a:latin typeface="Arial" panose="020B0604020202020204" pitchFamily="34" charset="0"/>
                          <a:cs typeface="Arial" panose="020B0604020202020204" pitchFamily="34" charset="0"/>
                        </a:rPr>
                        <a:t>Өндөршил</a:t>
                      </a:r>
                    </a:p>
                  </a:txBody>
                  <a:tcPr marL="85396" marR="85396" marT="42698" marB="42698" anchor="ctr"/>
                </a:tc>
                <a:tc>
                  <a:txBody>
                    <a:bodyPr/>
                    <a:lstStyle/>
                    <a:p>
                      <a:pPr algn="r"/>
                      <a:endParaRPr lang="en-US" sz="1700" b="1">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b="1">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0.03</a:t>
                      </a: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0.24</a:t>
                      </a: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0.03</a:t>
                      </a: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0.14</a:t>
                      </a: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7.42</a:t>
                      </a:r>
                    </a:p>
                  </a:txBody>
                  <a:tcPr marL="85396" marR="85396" marT="42698" marB="42698" anchor="ctr"/>
                </a:tc>
                <a:tc>
                  <a:txBody>
                    <a:bodyPr/>
                    <a:lstStyle/>
                    <a:p>
                      <a:pPr algn="r"/>
                      <a:r>
                        <a:rPr lang="en-US" sz="1700" b="1" dirty="0">
                          <a:solidFill>
                            <a:srgbClr val="002060"/>
                          </a:solidFill>
                          <a:effectLst/>
                          <a:latin typeface="Arial" panose="020B0604020202020204" pitchFamily="34" charset="0"/>
                          <a:cs typeface="Arial" panose="020B0604020202020204" pitchFamily="34" charset="0"/>
                        </a:rPr>
                        <a:t>0</a:t>
                      </a:r>
                    </a:p>
                  </a:txBody>
                  <a:tcPr marL="85396" marR="85396" marT="42698" marB="42698" anchor="ctr"/>
                </a:tc>
                <a:tc>
                  <a:txBody>
                    <a:bodyPr/>
                    <a:lstStyle/>
                    <a:p>
                      <a:pPr algn="r"/>
                      <a:r>
                        <a:rPr lang="mn-MN" sz="1700" b="1" dirty="0">
                          <a:solidFill>
                            <a:srgbClr val="002060"/>
                          </a:solidFill>
                          <a:effectLst/>
                          <a:latin typeface="Arial" panose="020B0604020202020204" pitchFamily="34" charset="0"/>
                          <a:cs typeface="Arial" panose="020B0604020202020204" pitchFamily="34" charset="0"/>
                        </a:rPr>
                        <a:t>0,24</a:t>
                      </a:r>
                      <a:endParaRPr lang="en-US" sz="1700" b="1"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b="1" dirty="0">
                          <a:solidFill>
                            <a:srgbClr val="002060"/>
                          </a:solidFill>
                          <a:effectLst/>
                          <a:latin typeface="Arial" panose="020B0604020202020204" pitchFamily="34" charset="0"/>
                          <a:cs typeface="Arial" panose="020B0604020202020204" pitchFamily="34" charset="0"/>
                        </a:rPr>
                        <a:t>0,06</a:t>
                      </a:r>
                      <a:endParaRPr lang="en-US" sz="1700" b="1"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b="1" dirty="0">
                          <a:solidFill>
                            <a:srgbClr val="002060"/>
                          </a:solidFill>
                          <a:effectLst/>
                          <a:latin typeface="Arial" panose="020B0604020202020204" pitchFamily="34" charset="0"/>
                          <a:cs typeface="Arial" panose="020B0604020202020204" pitchFamily="34" charset="0"/>
                        </a:rPr>
                        <a:t>0,15</a:t>
                      </a:r>
                      <a:endParaRPr lang="en-US" sz="1700" b="1"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extLst>
                  <a:ext uri="{0D108BD9-81ED-4DB2-BD59-A6C34878D82A}">
                    <a16:rowId xmlns:a16="http://schemas.microsoft.com/office/drawing/2014/main" val="10001"/>
                  </a:ext>
                </a:extLst>
              </a:tr>
              <a:tr h="603553">
                <a:tc>
                  <a:txBody>
                    <a:bodyPr/>
                    <a:lstStyle/>
                    <a:p>
                      <a:r>
                        <a:rPr lang="mn-MN" sz="1700">
                          <a:solidFill>
                            <a:srgbClr val="002060"/>
                          </a:solidFill>
                          <a:effectLst/>
                          <a:latin typeface="Arial" panose="020B0604020202020204" pitchFamily="34" charset="0"/>
                          <a:cs typeface="Arial" panose="020B0604020202020204" pitchFamily="34" charset="0"/>
                        </a:rPr>
                        <a:t>1-р баг, Цог</a:t>
                      </a: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en-US" sz="1700">
                          <a:solidFill>
                            <a:srgbClr val="002060"/>
                          </a:solidFill>
                          <a:effectLst/>
                          <a:latin typeface="Arial" panose="020B0604020202020204" pitchFamily="34" charset="0"/>
                          <a:cs typeface="Arial" panose="020B0604020202020204" pitchFamily="34" charset="0"/>
                        </a:rPr>
                        <a:t>0.02</a:t>
                      </a: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0.23</a:t>
                      </a: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0.06</a:t>
                      </a: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3.4</a:t>
                      </a: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0</a:t>
                      </a: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0,23</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0,02</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extLst>
                  <a:ext uri="{0D108BD9-81ED-4DB2-BD59-A6C34878D82A}">
                    <a16:rowId xmlns:a16="http://schemas.microsoft.com/office/drawing/2014/main" val="10002"/>
                  </a:ext>
                </a:extLst>
              </a:tr>
              <a:tr h="862632">
                <a:tc>
                  <a:txBody>
                    <a:bodyPr/>
                    <a:lstStyle/>
                    <a:p>
                      <a:r>
                        <a:rPr lang="mn-MN" sz="1700">
                          <a:solidFill>
                            <a:srgbClr val="002060"/>
                          </a:solidFill>
                          <a:effectLst/>
                          <a:latin typeface="Arial" panose="020B0604020202020204" pitchFamily="34" charset="0"/>
                          <a:cs typeface="Arial" panose="020B0604020202020204" pitchFamily="34" charset="0"/>
                        </a:rPr>
                        <a:t>2-р баг, Талын нар</a:t>
                      </a:r>
                    </a:p>
                  </a:txBody>
                  <a:tcPr marL="85396" marR="85396" marT="42698" marB="42698" anchor="ctr"/>
                </a:tc>
                <a:tc>
                  <a:txBody>
                    <a:bodyPr/>
                    <a:lstStyle/>
                    <a:p>
                      <a:pPr algn="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en-US" sz="1700">
                          <a:solidFill>
                            <a:srgbClr val="002060"/>
                          </a:solidFill>
                          <a:effectLst/>
                          <a:latin typeface="Arial" panose="020B0604020202020204" pitchFamily="34" charset="0"/>
                          <a:cs typeface="Arial" panose="020B0604020202020204" pitchFamily="34" charset="0"/>
                        </a:rPr>
                        <a:t>0.01</a:t>
                      </a:r>
                    </a:p>
                  </a:txBody>
                  <a:tcPr marL="85396" marR="85396" marT="42698" marB="42698" anchor="ctr"/>
                </a:tc>
                <a:tc>
                  <a:txBody>
                    <a:bodyPr/>
                    <a:lstStyle/>
                    <a:p>
                      <a:pPr algn="r"/>
                      <a:r>
                        <a:rPr lang="en-US" sz="1700">
                          <a:solidFill>
                            <a:srgbClr val="002060"/>
                          </a:solidFill>
                          <a:effectLst/>
                          <a:latin typeface="Arial" panose="020B0604020202020204" pitchFamily="34" charset="0"/>
                          <a:cs typeface="Arial" panose="020B0604020202020204" pitchFamily="34" charset="0"/>
                        </a:rPr>
                        <a:t>0.01</a:t>
                      </a:r>
                    </a:p>
                  </a:txBody>
                  <a:tcPr marL="85396" marR="85396" marT="42698" marB="42698" anchor="ctr"/>
                </a:tc>
                <a:tc>
                  <a:txBody>
                    <a:bodyPr/>
                    <a:lstStyle/>
                    <a:p>
                      <a:pPr algn="r"/>
                      <a:r>
                        <a:rPr lang="en-US" sz="1700">
                          <a:solidFill>
                            <a:srgbClr val="002060"/>
                          </a:solidFill>
                          <a:effectLst/>
                          <a:latin typeface="Arial" panose="020B0604020202020204" pitchFamily="34" charset="0"/>
                          <a:cs typeface="Arial" panose="020B0604020202020204" pitchFamily="34" charset="0"/>
                        </a:rPr>
                        <a:t>0.03</a:t>
                      </a:r>
                    </a:p>
                  </a:txBody>
                  <a:tcPr marL="85396" marR="85396" marT="42698" marB="42698" anchor="ctr"/>
                </a:tc>
                <a:tc>
                  <a:txBody>
                    <a:bodyPr/>
                    <a:lstStyle/>
                    <a:p>
                      <a:pPr algn="r"/>
                      <a:r>
                        <a:rPr lang="en-US" sz="1700">
                          <a:solidFill>
                            <a:srgbClr val="002060"/>
                          </a:solidFill>
                          <a:effectLst/>
                          <a:latin typeface="Arial" panose="020B0604020202020204" pitchFamily="34" charset="0"/>
                          <a:cs typeface="Arial" panose="020B0604020202020204" pitchFamily="34" charset="0"/>
                        </a:rPr>
                        <a:t>0.08</a:t>
                      </a: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4.02</a:t>
                      </a:r>
                    </a:p>
                  </a:txBody>
                  <a:tcPr marL="85396" marR="85396" marT="42698" marB="42698" anchor="ctr"/>
                </a:tc>
                <a:tc>
                  <a:txBody>
                    <a:bodyPr/>
                    <a:lstStyle/>
                    <a:p>
                      <a:pPr algn="r"/>
                      <a:r>
                        <a:rPr lang="en-US" sz="1700" dirty="0">
                          <a:solidFill>
                            <a:srgbClr val="002060"/>
                          </a:solidFill>
                          <a:effectLst/>
                          <a:latin typeface="Arial" panose="020B0604020202020204" pitchFamily="34" charset="0"/>
                          <a:cs typeface="Arial" panose="020B0604020202020204" pitchFamily="34" charset="0"/>
                        </a:rPr>
                        <a:t>0</a:t>
                      </a: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0,01</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0,04</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0,15</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extLst>
                  <a:ext uri="{0D108BD9-81ED-4DB2-BD59-A6C34878D82A}">
                    <a16:rowId xmlns:a16="http://schemas.microsoft.com/office/drawing/2014/main" val="10003"/>
                  </a:ext>
                </a:extLst>
              </a:tr>
              <a:tr h="603553">
                <a:tc>
                  <a:txBody>
                    <a:bodyPr/>
                    <a:lstStyle/>
                    <a:p>
                      <a:r>
                        <a:rPr lang="mn-MN" sz="1700">
                          <a:solidFill>
                            <a:srgbClr val="002060"/>
                          </a:solidFill>
                          <a:effectLst/>
                          <a:latin typeface="Arial" panose="020B0604020202020204" pitchFamily="34" charset="0"/>
                          <a:cs typeface="Arial" panose="020B0604020202020204" pitchFamily="34" charset="0"/>
                        </a:rPr>
                        <a:t>3-р баг, Бөхт</a:t>
                      </a: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tc>
                  <a:txBody>
                    <a:bodyPr/>
                    <a:lstStyle/>
                    <a:p>
                      <a:pPr algn="r"/>
                      <a:r>
                        <a:rPr lang="mn-MN" sz="1700" dirty="0">
                          <a:solidFill>
                            <a:srgbClr val="002060"/>
                          </a:solidFill>
                          <a:effectLst/>
                          <a:latin typeface="Arial" panose="020B0604020202020204" pitchFamily="34" charset="0"/>
                          <a:cs typeface="Arial" panose="020B0604020202020204" pitchFamily="34" charset="0"/>
                        </a:rPr>
                        <a:t>0</a:t>
                      </a:r>
                      <a:endParaRPr lang="en-US" sz="1700" dirty="0">
                        <a:solidFill>
                          <a:srgbClr val="002060"/>
                        </a:solidFill>
                        <a:effectLst/>
                        <a:latin typeface="Arial" panose="020B0604020202020204" pitchFamily="34" charset="0"/>
                        <a:cs typeface="Arial" panose="020B0604020202020204" pitchFamily="34" charset="0"/>
                      </a:endParaRPr>
                    </a:p>
                  </a:txBody>
                  <a:tcPr marL="85396" marR="85396" marT="42698" marB="4269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149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248400" cy="980416"/>
          </a:xfrm>
        </p:spPr>
        <p:txBody>
          <a:bodyPr anchor="b">
            <a:normAutofit/>
          </a:bodyPr>
          <a:lstStyle/>
          <a:p>
            <a:pPr algn="ctr"/>
            <a:r>
              <a:rPr lang="mn-MN" sz="2400" b="1" dirty="0">
                <a:solidFill>
                  <a:schemeClr val="tx2"/>
                </a:solidFill>
                <a:latin typeface="Arial" panose="020B0604020202020204" pitchFamily="34" charset="0"/>
                <a:cs typeface="Arial" panose="020B0604020202020204" pitchFamily="34" charset="0"/>
              </a:rPr>
              <a:t>Малын зах зээлийн дундаж үнэ 2020 он</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20196674"/>
              </p:ext>
            </p:extLst>
          </p:nvPr>
        </p:nvGraphicFramePr>
        <p:xfrm>
          <a:off x="1181100" y="1523461"/>
          <a:ext cx="7086600" cy="4625608"/>
        </p:xfrm>
        <a:graphic>
          <a:graphicData uri="http://schemas.openxmlformats.org/drawingml/2006/table">
            <a:tbl>
              <a:tblPr>
                <a:tableStyleId>{BC89EF96-8CEA-46FF-86C4-4CE0E7609802}</a:tableStyleId>
              </a:tblPr>
              <a:tblGrid>
                <a:gridCol w="3062112">
                  <a:extLst>
                    <a:ext uri="{9D8B030D-6E8A-4147-A177-3AD203B41FA5}">
                      <a16:colId xmlns:a16="http://schemas.microsoft.com/office/drawing/2014/main" val="20000"/>
                    </a:ext>
                  </a:extLst>
                </a:gridCol>
                <a:gridCol w="1006122">
                  <a:extLst>
                    <a:ext uri="{9D8B030D-6E8A-4147-A177-3AD203B41FA5}">
                      <a16:colId xmlns:a16="http://schemas.microsoft.com/office/drawing/2014/main" val="20001"/>
                    </a:ext>
                  </a:extLst>
                </a:gridCol>
                <a:gridCol w="1006122">
                  <a:extLst>
                    <a:ext uri="{9D8B030D-6E8A-4147-A177-3AD203B41FA5}">
                      <a16:colId xmlns:a16="http://schemas.microsoft.com/office/drawing/2014/main" val="20002"/>
                    </a:ext>
                  </a:extLst>
                </a:gridCol>
                <a:gridCol w="1006122">
                  <a:extLst>
                    <a:ext uri="{9D8B030D-6E8A-4147-A177-3AD203B41FA5}">
                      <a16:colId xmlns:a16="http://schemas.microsoft.com/office/drawing/2014/main" val="20003"/>
                    </a:ext>
                  </a:extLst>
                </a:gridCol>
                <a:gridCol w="1006122">
                  <a:extLst>
                    <a:ext uri="{9D8B030D-6E8A-4147-A177-3AD203B41FA5}">
                      <a16:colId xmlns:a16="http://schemas.microsoft.com/office/drawing/2014/main" val="2215481227"/>
                    </a:ext>
                  </a:extLst>
                </a:gridCol>
              </a:tblGrid>
              <a:tr h="258726">
                <a:tc>
                  <a:txBody>
                    <a:bodyPr/>
                    <a:lstStyle/>
                    <a:p>
                      <a:pPr algn="ctr"/>
                      <a:r>
                        <a:rPr lang="mn-MN" sz="1400" b="1" dirty="0">
                          <a:solidFill>
                            <a:srgbClr val="002060"/>
                          </a:solidFill>
                          <a:latin typeface="Arial" panose="020B0604020202020204" pitchFamily="34" charset="0"/>
                          <a:cs typeface="Arial" panose="020B0604020202020204" pitchFamily="34" charset="0"/>
                        </a:rPr>
                        <a:t>Статистик үзүүлэлт</a:t>
                      </a:r>
                    </a:p>
                  </a:txBody>
                  <a:tcPr marL="46183" marR="46183" marT="23092" marB="230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201</a:t>
                      </a:r>
                      <a:r>
                        <a:rPr lang="mn-MN" sz="1400" b="1" dirty="0">
                          <a:solidFill>
                            <a:srgbClr val="002060"/>
                          </a:solidFill>
                          <a:latin typeface="Arial" panose="020B0604020202020204" pitchFamily="34" charset="0"/>
                          <a:cs typeface="Arial" panose="020B0604020202020204" pitchFamily="34" charset="0"/>
                        </a:rPr>
                        <a:t>7</a:t>
                      </a:r>
                      <a:r>
                        <a:rPr lang="en-US" sz="1400" b="1" dirty="0">
                          <a:solidFill>
                            <a:srgbClr val="002060"/>
                          </a:solidFill>
                          <a:latin typeface="Arial" panose="020B0604020202020204" pitchFamily="34" charset="0"/>
                          <a:cs typeface="Arial" panose="020B0604020202020204" pitchFamily="34" charset="0"/>
                        </a:rPr>
                        <a:t>-12</a:t>
                      </a:r>
                      <a:r>
                        <a:rPr lang="mn-MN" sz="1400" b="1" dirty="0">
                          <a:solidFill>
                            <a:srgbClr val="002060"/>
                          </a:solidFill>
                          <a:latin typeface="Arial" panose="020B0604020202020204" pitchFamily="34" charset="0"/>
                          <a:cs typeface="Arial" panose="020B0604020202020204" pitchFamily="34" charset="0"/>
                        </a:rPr>
                        <a:t> сар</a:t>
                      </a:r>
                      <a:endParaRPr lang="en-US" sz="1400" b="1" dirty="0">
                        <a:solidFill>
                          <a:srgbClr val="002060"/>
                        </a:solidFill>
                        <a:latin typeface="Arial" panose="020B0604020202020204" pitchFamily="34" charset="0"/>
                        <a:cs typeface="Arial" panose="020B0604020202020204" pitchFamily="34" charset="0"/>
                      </a:endParaRPr>
                    </a:p>
                  </a:txBody>
                  <a:tcPr marL="46183" marR="46183" marT="23092" marB="23092" anchor="ctr"/>
                </a:tc>
                <a:tc>
                  <a:txBody>
                    <a:bodyPr/>
                    <a:lstStyle/>
                    <a:p>
                      <a:pPr algn="ctr"/>
                      <a:r>
                        <a:rPr lang="en-US" sz="1400" b="1" dirty="0">
                          <a:solidFill>
                            <a:srgbClr val="002060"/>
                          </a:solidFill>
                          <a:latin typeface="Arial" panose="020B0604020202020204" pitchFamily="34" charset="0"/>
                          <a:cs typeface="Arial" panose="020B0604020202020204" pitchFamily="34" charset="0"/>
                        </a:rPr>
                        <a:t>2018-12</a:t>
                      </a:r>
                      <a:r>
                        <a:rPr lang="mn-MN" sz="1400" b="1" dirty="0">
                          <a:solidFill>
                            <a:srgbClr val="002060"/>
                          </a:solidFill>
                          <a:latin typeface="Arial" panose="020B0604020202020204" pitchFamily="34" charset="0"/>
                          <a:cs typeface="Arial" panose="020B0604020202020204" pitchFamily="34" charset="0"/>
                        </a:rPr>
                        <a:t> сар</a:t>
                      </a:r>
                      <a:endParaRPr lang="en-US" sz="1400" b="1" dirty="0">
                        <a:solidFill>
                          <a:srgbClr val="002060"/>
                        </a:solidFill>
                        <a:latin typeface="Arial" panose="020B0604020202020204" pitchFamily="34" charset="0"/>
                        <a:cs typeface="Arial" panose="020B0604020202020204" pitchFamily="34" charset="0"/>
                      </a:endParaRPr>
                    </a:p>
                  </a:txBody>
                  <a:tcPr marL="46183" marR="46183" marT="23092" marB="230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201</a:t>
                      </a:r>
                      <a:r>
                        <a:rPr lang="mn-MN" sz="1400" b="1" dirty="0">
                          <a:solidFill>
                            <a:srgbClr val="002060"/>
                          </a:solidFill>
                          <a:latin typeface="Arial" panose="020B0604020202020204" pitchFamily="34" charset="0"/>
                          <a:cs typeface="Arial" panose="020B0604020202020204" pitchFamily="34" charset="0"/>
                        </a:rPr>
                        <a:t>9</a:t>
                      </a:r>
                      <a:r>
                        <a:rPr lang="en-US" sz="1400" b="1" dirty="0">
                          <a:solidFill>
                            <a:srgbClr val="002060"/>
                          </a:solidFill>
                          <a:latin typeface="Arial" panose="020B0604020202020204" pitchFamily="34" charset="0"/>
                          <a:cs typeface="Arial" panose="020B0604020202020204" pitchFamily="34" charset="0"/>
                        </a:rPr>
                        <a:t>-12</a:t>
                      </a:r>
                      <a:r>
                        <a:rPr lang="mn-MN" sz="1400" b="1" dirty="0">
                          <a:solidFill>
                            <a:srgbClr val="002060"/>
                          </a:solidFill>
                          <a:latin typeface="Arial" panose="020B0604020202020204" pitchFamily="34" charset="0"/>
                          <a:cs typeface="Arial" panose="020B0604020202020204" pitchFamily="34" charset="0"/>
                        </a:rPr>
                        <a:t> сар</a:t>
                      </a:r>
                      <a:endParaRPr lang="en-US" sz="1400" b="1" dirty="0">
                        <a:solidFill>
                          <a:srgbClr val="002060"/>
                        </a:solidFill>
                        <a:latin typeface="Arial" panose="020B0604020202020204" pitchFamily="34" charset="0"/>
                        <a:cs typeface="Arial" panose="020B0604020202020204" pitchFamily="34" charset="0"/>
                      </a:endParaRPr>
                    </a:p>
                  </a:txBody>
                  <a:tcPr marL="46183" marR="46183" marT="23092" marB="2309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dirty="0">
                          <a:solidFill>
                            <a:srgbClr val="002060"/>
                          </a:solidFill>
                          <a:latin typeface="Arial" panose="020B0604020202020204" pitchFamily="34" charset="0"/>
                          <a:cs typeface="Arial" panose="020B0604020202020204" pitchFamily="34" charset="0"/>
                        </a:rPr>
                        <a:t>2020-12 сар</a:t>
                      </a:r>
                      <a:endParaRPr lang="en-US" sz="1400" b="1" dirty="0">
                        <a:solidFill>
                          <a:srgbClr val="002060"/>
                        </a:solidFill>
                        <a:latin typeface="Arial" panose="020B0604020202020204" pitchFamily="34" charset="0"/>
                        <a:cs typeface="Arial" panose="020B0604020202020204" pitchFamily="34" charset="0"/>
                      </a:endParaRPr>
                    </a:p>
                  </a:txBody>
                  <a:tcPr marL="46183" marR="46183" marT="23092" marB="23092" anchor="ctr"/>
                </a:tc>
                <a:extLst>
                  <a:ext uri="{0D108BD9-81ED-4DB2-BD59-A6C34878D82A}">
                    <a16:rowId xmlns:a16="http://schemas.microsoft.com/office/drawing/2014/main" val="10000"/>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тэмээ /ат/</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12</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900.0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12</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1000</a:t>
                      </a:r>
                      <a:r>
                        <a:rPr lang="en-US" sz="1400" dirty="0">
                          <a:solidFill>
                            <a:srgbClr val="002060"/>
                          </a:solidFill>
                          <a:effectLst/>
                          <a:latin typeface="Arial" panose="020B0604020202020204" pitchFamily="34" charset="0"/>
                          <a:cs typeface="Arial" panose="020B0604020202020204" pitchFamily="34" charset="0"/>
                        </a:rPr>
                        <a:t>.0</a:t>
                      </a:r>
                    </a:p>
                  </a:txBody>
                  <a:tcPr marL="46183" marR="46183" marT="23092" marB="23092" anchor="ctr"/>
                </a:tc>
                <a:extLst>
                  <a:ext uri="{0D108BD9-81ED-4DB2-BD59-A6C34878D82A}">
                    <a16:rowId xmlns:a16="http://schemas.microsoft.com/office/drawing/2014/main" val="10001"/>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тэмээ /ингэ/</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10</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a:solidFill>
                            <a:srgbClr val="002060"/>
                          </a:solidFill>
                          <a:effectLst/>
                          <a:latin typeface="Arial" panose="020B0604020202020204" pitchFamily="34" charset="0"/>
                          <a:cs typeface="Arial" panose="020B0604020202020204" pitchFamily="34" charset="0"/>
                        </a:rPr>
                        <a:t>900.0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10</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900.0</a:t>
                      </a:r>
                    </a:p>
                  </a:txBody>
                  <a:tcPr marL="46183" marR="46183" marT="23092" marB="23092" anchor="ctr"/>
                </a:tc>
                <a:extLst>
                  <a:ext uri="{0D108BD9-81ED-4DB2-BD59-A6C34878D82A}">
                    <a16:rowId xmlns:a16="http://schemas.microsoft.com/office/drawing/2014/main" val="10002"/>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тэмээ /эр шилбэ/</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800.0</a:t>
                      </a:r>
                    </a:p>
                  </a:txBody>
                  <a:tcPr marL="46183" marR="46183" marT="23092" marB="23092" anchor="ctr"/>
                </a:tc>
                <a:extLst>
                  <a:ext uri="{0D108BD9-81ED-4DB2-BD59-A6C34878D82A}">
                    <a16:rowId xmlns:a16="http://schemas.microsoft.com/office/drawing/2014/main" val="10003"/>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тэмээ /эм шилбэ/</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75</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endParaRPr lang="en-US" sz="1400" dirty="0">
                        <a:solidFill>
                          <a:srgbClr val="002060"/>
                        </a:solidFill>
                        <a:effectLst/>
                        <a:latin typeface="Arial" panose="020B0604020202020204" pitchFamily="34" charset="0"/>
                        <a:cs typeface="Arial" panose="020B0604020202020204" pitchFamily="34" charset="0"/>
                      </a:endParaRPr>
                    </a:p>
                  </a:txBody>
                  <a:tcPr marL="46183" marR="46183" marT="23092" marB="23092" anchor="ctr"/>
                </a:tc>
                <a:extLst>
                  <a:ext uri="{0D108BD9-81ED-4DB2-BD59-A6C34878D82A}">
                    <a16:rowId xmlns:a16="http://schemas.microsoft.com/office/drawing/2014/main" val="10004"/>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адуу /соёолон үрээ/</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6</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110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800.0</a:t>
                      </a:r>
                    </a:p>
                  </a:txBody>
                  <a:tcPr marL="46183" marR="46183" marT="23092" marB="23092" anchor="ctr"/>
                </a:tc>
                <a:extLst>
                  <a:ext uri="{0D108BD9-81ED-4DB2-BD59-A6C34878D82A}">
                    <a16:rowId xmlns:a16="http://schemas.microsoft.com/office/drawing/2014/main" val="10005"/>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адуу /соёолон гүү/</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100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800.0</a:t>
                      </a:r>
                    </a:p>
                  </a:txBody>
                  <a:tcPr marL="46183" marR="46183" marT="23092" marB="23092" anchor="ctr"/>
                </a:tc>
                <a:extLst>
                  <a:ext uri="{0D108BD9-81ED-4DB2-BD59-A6C34878D82A}">
                    <a16:rowId xmlns:a16="http://schemas.microsoft.com/office/drawing/2014/main" val="10006"/>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адуу /шүдлэн үрээ/</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a:t>
                      </a:r>
                      <a:r>
                        <a:rPr lang="mn-MN" sz="1400" dirty="0">
                          <a:solidFill>
                            <a:srgbClr val="002060"/>
                          </a:solidFill>
                          <a:effectLst/>
                          <a:latin typeface="Arial" panose="020B0604020202020204" pitchFamily="34" charset="0"/>
                          <a:cs typeface="Arial" panose="020B0604020202020204" pitchFamily="34" charset="0"/>
                        </a:rPr>
                        <a:t>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a:t>
                      </a:r>
                      <a:r>
                        <a:rPr lang="en-US" sz="1400" dirty="0">
                          <a:solidFill>
                            <a:srgbClr val="002060"/>
                          </a:solidFill>
                          <a:effectLst/>
                          <a:latin typeface="Arial" panose="020B0604020202020204" pitchFamily="34" charset="0"/>
                          <a:cs typeface="Arial" panose="020B0604020202020204" pitchFamily="34" charset="0"/>
                        </a:rPr>
                        <a:t>50.0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extLst>
                  <a:ext uri="{0D108BD9-81ED-4DB2-BD59-A6C34878D82A}">
                    <a16:rowId xmlns:a16="http://schemas.microsoft.com/office/drawing/2014/main" val="10007"/>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адуу /шүдлэн байдас/</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85</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extLst>
                  <a:ext uri="{0D108BD9-81ED-4DB2-BD59-A6C34878D82A}">
                    <a16:rowId xmlns:a16="http://schemas.microsoft.com/office/drawing/2014/main" val="10008"/>
                  </a:ext>
                </a:extLst>
              </a:tr>
              <a:tr h="258726">
                <a:tc>
                  <a:txBody>
                    <a:bodyPr/>
                    <a:lstStyle/>
                    <a:p>
                      <a:pPr algn="ctr"/>
                      <a:r>
                        <a:rPr lang="ru-RU" sz="1400" dirty="0">
                          <a:solidFill>
                            <a:srgbClr val="002060"/>
                          </a:solidFill>
                          <a:effectLst/>
                          <a:latin typeface="Arial" panose="020B0604020202020204" pitchFamily="34" charset="0"/>
                          <a:cs typeface="Arial" panose="020B0604020202020204" pitchFamily="34" charset="0"/>
                        </a:rPr>
                        <a:t>Нас гүйцсэн үхэр /хязаалан шар/</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70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850.0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120</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extLst>
                  <a:ext uri="{0D108BD9-81ED-4DB2-BD59-A6C34878D82A}">
                    <a16:rowId xmlns:a16="http://schemas.microsoft.com/office/drawing/2014/main" val="10009"/>
                  </a:ext>
                </a:extLst>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үхэр /хязаалан дөнж/</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a:t>
                      </a:r>
                      <a:r>
                        <a:rPr lang="mn-MN" sz="1400" dirty="0">
                          <a:solidFill>
                            <a:srgbClr val="002060"/>
                          </a:solidFill>
                          <a:effectLst/>
                          <a:latin typeface="Arial" panose="020B0604020202020204" pitchFamily="34" charset="0"/>
                          <a:cs typeface="Arial" panose="020B0604020202020204" pitchFamily="34" charset="0"/>
                        </a:rPr>
                        <a:t>5</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10</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extLst>
                  <a:ext uri="{0D108BD9-81ED-4DB2-BD59-A6C34878D82A}">
                    <a16:rowId xmlns:a16="http://schemas.microsoft.com/office/drawing/2014/main" val="10010"/>
                  </a:ext>
                </a:extLst>
              </a:tr>
              <a:tr h="258726">
                <a:tc>
                  <a:txBody>
                    <a:bodyPr/>
                    <a:lstStyle/>
                    <a:p>
                      <a:pPr algn="ctr"/>
                      <a:r>
                        <a:rPr lang="mn-MN" sz="1400">
                          <a:solidFill>
                            <a:srgbClr val="002060"/>
                          </a:solidFill>
                          <a:effectLst/>
                          <a:latin typeface="Arial" panose="020B0604020202020204" pitchFamily="34" charset="0"/>
                          <a:cs typeface="Arial" panose="020B0604020202020204" pitchFamily="34" charset="0"/>
                        </a:rPr>
                        <a:t>Өсвөр насны үхэр /шүдлэн үхэр/</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5</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6</a:t>
                      </a:r>
                      <a:r>
                        <a:rPr lang="en-US" sz="1400" dirty="0">
                          <a:solidFill>
                            <a:srgbClr val="002060"/>
                          </a:solidFill>
                          <a:effectLst/>
                          <a:latin typeface="Arial" panose="020B0604020202020204" pitchFamily="34" charset="0"/>
                          <a:cs typeface="Arial" panose="020B0604020202020204" pitchFamily="34" charset="0"/>
                        </a:rPr>
                        <a:t>00.0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extLst>
                  <a:ext uri="{0D108BD9-81ED-4DB2-BD59-A6C34878D82A}">
                    <a16:rowId xmlns:a16="http://schemas.microsoft.com/office/drawing/2014/main" val="10011"/>
                  </a:ext>
                </a:extLst>
              </a:tr>
              <a:tr h="258726">
                <a:tc>
                  <a:txBody>
                    <a:bodyPr/>
                    <a:lstStyle/>
                    <a:p>
                      <a:pPr algn="ctr"/>
                      <a:r>
                        <a:rPr lang="mn-MN" sz="1400">
                          <a:solidFill>
                            <a:srgbClr val="002060"/>
                          </a:solidFill>
                          <a:effectLst/>
                          <a:latin typeface="Arial" panose="020B0604020202020204" pitchFamily="34" charset="0"/>
                          <a:cs typeface="Arial" panose="020B0604020202020204" pitchFamily="34" charset="0"/>
                        </a:rPr>
                        <a:t>Өсвөр насны үхэр /шүдлэн гунж/</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extLst>
                  <a:ext uri="{0D108BD9-81ED-4DB2-BD59-A6C34878D82A}">
                    <a16:rowId xmlns:a16="http://schemas.microsoft.com/office/drawing/2014/main" val="10012"/>
                  </a:ext>
                </a:extLst>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хонь /эр хонь/</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a:t>
                      </a:r>
                      <a:r>
                        <a:rPr lang="mn-MN" sz="1400" dirty="0">
                          <a:solidFill>
                            <a:srgbClr val="002060"/>
                          </a:solidFill>
                          <a:effectLst/>
                          <a:latin typeface="Arial" panose="020B0604020202020204" pitchFamily="34" charset="0"/>
                          <a:cs typeface="Arial" panose="020B0604020202020204" pitchFamily="34" charset="0"/>
                        </a:rPr>
                        <a:t>5</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170.0</a:t>
                      </a:r>
                    </a:p>
                  </a:txBody>
                  <a:tcPr marL="46183" marR="46183" marT="23092" marB="23092" anchor="ctr"/>
                </a:tc>
                <a:extLst>
                  <a:ext uri="{0D108BD9-81ED-4DB2-BD59-A6C34878D82A}">
                    <a16:rowId xmlns:a16="http://schemas.microsoft.com/office/drawing/2014/main" val="10013"/>
                  </a:ext>
                </a:extLst>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хонь /эм хонь/</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8</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12</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100.0</a:t>
                      </a:r>
                    </a:p>
                  </a:txBody>
                  <a:tcPr marL="46183" marR="46183" marT="23092" marB="23092" anchor="ctr"/>
                </a:tc>
                <a:extLst>
                  <a:ext uri="{0D108BD9-81ED-4DB2-BD59-A6C34878D82A}">
                    <a16:rowId xmlns:a16="http://schemas.microsoft.com/office/drawing/2014/main" val="10014"/>
                  </a:ext>
                </a:extLst>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ямаа /эр ямаа/</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7</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a:t>
                      </a:r>
                      <a:r>
                        <a:rPr lang="mn-MN" sz="1400" dirty="0">
                          <a:solidFill>
                            <a:srgbClr val="002060"/>
                          </a:solidFill>
                          <a:effectLst/>
                          <a:latin typeface="Arial" panose="020B0604020202020204" pitchFamily="34" charset="0"/>
                          <a:cs typeface="Arial" panose="020B0604020202020204" pitchFamily="34" charset="0"/>
                        </a:rPr>
                        <a:t>5</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extLst>
                  <a:ext uri="{0D108BD9-81ED-4DB2-BD59-A6C34878D82A}">
                    <a16:rowId xmlns:a16="http://schemas.microsoft.com/office/drawing/2014/main" val="10015"/>
                  </a:ext>
                </a:extLst>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ямаа /эм ямаа/</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a:t>
                      </a:r>
                    </a:p>
                  </a:txBody>
                  <a:tcPr marL="46183" marR="46183" marT="23092" marB="23092" anchor="ctr"/>
                </a:tc>
                <a:tc>
                  <a:txBody>
                    <a:bodyPr/>
                    <a:lstStyle/>
                    <a:p>
                      <a:pPr algn="ctr"/>
                      <a:r>
                        <a:rPr lang="mn-MN" sz="1400" dirty="0">
                          <a:solidFill>
                            <a:srgbClr val="002060"/>
                          </a:solidFill>
                          <a:effectLst/>
                          <a:latin typeface="Arial" panose="020B0604020202020204" pitchFamily="34" charset="0"/>
                          <a:cs typeface="Arial" panose="020B0604020202020204" pitchFamily="34" charset="0"/>
                        </a:rPr>
                        <a:t>11</a:t>
                      </a:r>
                      <a:r>
                        <a:rPr lang="en-US" sz="1400" dirty="0">
                          <a:solidFill>
                            <a:srgbClr val="002060"/>
                          </a:solidFill>
                          <a:effectLst/>
                          <a:latin typeface="Arial" panose="020B0604020202020204" pitchFamily="34" charset="0"/>
                          <a:cs typeface="Arial" panose="020B0604020202020204" pitchFamily="34" charset="0"/>
                        </a:rPr>
                        <a:t>0.0</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a:t>
                      </a:r>
                    </a:p>
                  </a:txBody>
                  <a:tcPr marL="46183" marR="46183" marT="23092" marB="23092"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55236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781800" cy="980416"/>
          </a:xfrm>
        </p:spPr>
        <p:txBody>
          <a:bodyPr anchor="b">
            <a:normAutofit/>
          </a:bodyPr>
          <a:lstStyle/>
          <a:p>
            <a:pPr algn="ctr"/>
            <a:r>
              <a:rPr lang="mn-MN" sz="2400" b="1" dirty="0">
                <a:solidFill>
                  <a:srgbClr val="002060"/>
                </a:solidFill>
                <a:latin typeface="Arial" panose="020B0604020202020204" pitchFamily="34" charset="0"/>
                <a:cs typeface="Arial" panose="020B0604020202020204" pitchFamily="34" charset="0"/>
              </a:rPr>
              <a:t>БОЛОВСРОЛЫН ЗАРИМ ҮЗҮҮЛЭЛТ 2020 он </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en-US"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25</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472772"/>
            <a:ext cx="9004800" cy="4284707"/>
          </a:xfrm>
          <a:prstGeom prst="rect">
            <a:avLst/>
          </a:prstGeom>
        </p:spPr>
      </p:pic>
      <p:sp>
        <p:nvSpPr>
          <p:cNvPr id="13" name="Rectangle 12"/>
          <p:cNvSpPr/>
          <p:nvPr/>
        </p:nvSpPr>
        <p:spPr>
          <a:xfrm>
            <a:off x="2095500" y="2289130"/>
            <a:ext cx="5486400" cy="830997"/>
          </a:xfrm>
          <a:prstGeom prst="rect">
            <a:avLst/>
          </a:prstGeom>
        </p:spPr>
        <p:txBody>
          <a:bodyPr wrap="square">
            <a:spAutoFit/>
          </a:bodyPr>
          <a:lstStyle/>
          <a:p>
            <a:r>
              <a:rPr lang="mn-MN" sz="2400" dirty="0">
                <a:latin typeface="Arial" panose="020B0604020202020204" pitchFamily="34" charset="0"/>
                <a:cs typeface="Arial" panose="020B0604020202020204" pitchFamily="34" charset="0"/>
              </a:rPr>
              <a:t>1		ЕБС, СӨБ-ийн тоо тус бүр </a:t>
            </a:r>
          </a:p>
        </p:txBody>
      </p:sp>
      <p:sp>
        <p:nvSpPr>
          <p:cNvPr id="14" name="Rectangle 13"/>
          <p:cNvSpPr/>
          <p:nvPr/>
        </p:nvSpPr>
        <p:spPr>
          <a:xfrm>
            <a:off x="1757590" y="3470843"/>
            <a:ext cx="6870580" cy="830997"/>
          </a:xfrm>
          <a:prstGeom prst="rect">
            <a:avLst/>
          </a:prstGeom>
        </p:spPr>
        <p:txBody>
          <a:bodyPr wrap="square">
            <a:spAutoFit/>
          </a:bodyPr>
          <a:lstStyle/>
          <a:p>
            <a:r>
              <a:rPr lang="mn-MN" sz="2400" dirty="0">
                <a:latin typeface="Arial" panose="020B0604020202020204" pitchFamily="34" charset="0"/>
                <a:cs typeface="Arial" panose="020B0604020202020204" pitchFamily="34" charset="0"/>
              </a:rPr>
              <a:t>     14		       ЕБС-ийн үндсэн багшийн тоо</a:t>
            </a:r>
          </a:p>
          <a:p>
            <a:r>
              <a:rPr lang="mn-MN" sz="2400" dirty="0">
                <a:latin typeface="Arial" panose="020B0604020202020204" pitchFamily="34" charset="0"/>
                <a:cs typeface="Arial" panose="020B0604020202020204" pitchFamily="34" charset="0"/>
              </a:rPr>
              <a:t>     8		       СӨБ-ийн үндсэн багшийн тоо</a:t>
            </a:r>
          </a:p>
        </p:txBody>
      </p:sp>
      <p:sp>
        <p:nvSpPr>
          <p:cNvPr id="15" name="Rectangle 14"/>
          <p:cNvSpPr/>
          <p:nvPr/>
        </p:nvSpPr>
        <p:spPr>
          <a:xfrm>
            <a:off x="2095500" y="4798827"/>
            <a:ext cx="7696200" cy="830997"/>
          </a:xfrm>
          <a:prstGeom prst="rect">
            <a:avLst/>
          </a:prstGeom>
        </p:spPr>
        <p:txBody>
          <a:bodyPr wrap="square">
            <a:spAutoFit/>
          </a:bodyPr>
          <a:lstStyle/>
          <a:p>
            <a:r>
              <a:rPr lang="mn-MN" sz="2400" dirty="0">
                <a:latin typeface="Arial" panose="020B0604020202020204" pitchFamily="34" charset="0"/>
                <a:cs typeface="Arial" panose="020B0604020202020204" pitchFamily="34" charset="0"/>
              </a:rPr>
              <a:t>205				</a:t>
            </a:r>
            <a:r>
              <a:rPr lang="ru-RU" sz="2400" dirty="0">
                <a:latin typeface="Arial" panose="020B0604020202020204" pitchFamily="34" charset="0"/>
                <a:cs typeface="Arial" panose="020B0604020202020204" pitchFamily="34" charset="0"/>
              </a:rPr>
              <a:t>ЕБС-</a:t>
            </a:r>
            <a:r>
              <a:rPr lang="mn-MN" sz="2400" dirty="0">
                <a:latin typeface="Arial" panose="020B0604020202020204" pitchFamily="34" charset="0"/>
                <a:cs typeface="Arial" panose="020B0604020202020204" pitchFamily="34" charset="0"/>
              </a:rPr>
              <a:t>ий</a:t>
            </a:r>
            <a:r>
              <a:rPr lang="ru-RU" sz="2400" dirty="0">
                <a:latin typeface="Arial" panose="020B0604020202020204" pitchFamily="34" charset="0"/>
                <a:cs typeface="Arial" panose="020B0604020202020204" pitchFamily="34" charset="0"/>
              </a:rPr>
              <a:t>н сурагчдын </a:t>
            </a:r>
            <a:r>
              <a:rPr lang="ru-RU" sz="2400" dirty="0" err="1">
                <a:latin typeface="Arial" panose="020B0604020202020204" pitchFamily="34" charset="0"/>
                <a:cs typeface="Arial" panose="020B0604020202020204" pitchFamily="34" charset="0"/>
              </a:rPr>
              <a:t>тоо</a:t>
            </a:r>
            <a:r>
              <a:rPr lang="ru-RU" sz="2400" dirty="0">
                <a:latin typeface="Arial" panose="020B0604020202020204" pitchFamily="34" charset="0"/>
                <a:cs typeface="Arial" panose="020B0604020202020204" pitchFamily="34" charset="0"/>
              </a:rPr>
              <a:t> </a:t>
            </a:r>
            <a:endParaRPr lang="mn-MN" sz="2400" dirty="0">
              <a:latin typeface="Arial" panose="020B0604020202020204" pitchFamily="34" charset="0"/>
              <a:cs typeface="Arial" panose="020B0604020202020204" pitchFamily="34" charset="0"/>
            </a:endParaRPr>
          </a:p>
          <a:p>
            <a:r>
              <a:rPr lang="mn-MN" sz="2400" dirty="0">
                <a:latin typeface="Arial" panose="020B0604020202020204" pitchFamily="34" charset="0"/>
                <a:cs typeface="Arial" panose="020B0604020202020204" pitchFamily="34" charset="0"/>
              </a:rPr>
              <a:t>90 			           СӨБ-ий</a:t>
            </a:r>
            <a:r>
              <a:rPr lang="ru-RU" sz="2400" dirty="0">
                <a:latin typeface="Arial" panose="020B0604020202020204" pitchFamily="34" charset="0"/>
                <a:cs typeface="Arial" panose="020B0604020202020204" pitchFamily="34" charset="0"/>
              </a:rPr>
              <a:t>н сурагчдын тоо </a:t>
            </a:r>
          </a:p>
        </p:txBody>
      </p:sp>
    </p:spTree>
    <p:extLst>
      <p:ext uri="{BB962C8B-B14F-4D97-AF65-F5344CB8AC3E}">
        <p14:creationId xmlns:p14="http://schemas.microsoft.com/office/powerpoint/2010/main" val="317652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045" y="315354"/>
            <a:ext cx="8772370" cy="694737"/>
          </a:xfrm>
        </p:spPr>
        <p:txBody>
          <a:bodyPr anchor="b">
            <a:normAutofit fontScale="90000"/>
          </a:bodyPr>
          <a:lstStyle/>
          <a:p>
            <a:pPr algn="l"/>
            <a:r>
              <a:rPr lang="mn-MN" sz="2400" b="1" dirty="0">
                <a:solidFill>
                  <a:srgbClr val="002060"/>
                </a:solidFill>
                <a:latin typeface="Arial" panose="020B0604020202020204" pitchFamily="34" charset="0"/>
                <a:cs typeface="Arial" panose="020B0604020202020204" pitchFamily="34" charset="0"/>
              </a:rPr>
              <a:t>БОЛОВСРОЛЫН ЗАРИМ ҮЗҮҮЛЭЛТ </a:t>
            </a:r>
            <a:br>
              <a:rPr lang="mn-MN" sz="2400" b="1" dirty="0">
                <a:solidFill>
                  <a:srgbClr val="002060"/>
                </a:solidFill>
                <a:latin typeface="Arial" panose="020B0604020202020204" pitchFamily="34" charset="0"/>
                <a:cs typeface="Arial" panose="020B0604020202020204" pitchFamily="34" charset="0"/>
              </a:rPr>
            </a:br>
            <a:r>
              <a:rPr lang="mn-MN" sz="2400" b="1" dirty="0">
                <a:solidFill>
                  <a:srgbClr val="002060"/>
                </a:solidFill>
                <a:latin typeface="Arial" panose="020B0604020202020204" pitchFamily="34" charset="0"/>
                <a:cs typeface="Arial" panose="020B0604020202020204" pitchFamily="34" charset="0"/>
              </a:rPr>
              <a:t>ерөнхий боловсролын сургууль</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578645" y="1476832"/>
            <a:ext cx="8770534" cy="3897754"/>
          </a:xfrm>
        </p:spPr>
        <p:txBody>
          <a:bodyPr>
            <a:noAutofit/>
          </a:bodyPr>
          <a:lstStyle/>
          <a:p>
            <a:pPr marL="0" indent="0">
              <a:buNone/>
            </a:pPr>
            <a:endParaRPr lang="en-US"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25</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sp>
        <p:nvSpPr>
          <p:cNvPr id="16" name="Title 2">
            <a:extLst>
              <a:ext uri="{FF2B5EF4-FFF2-40B4-BE49-F238E27FC236}">
                <a16:creationId xmlns:a16="http://schemas.microsoft.com/office/drawing/2014/main" id="{CB9E863E-5AAE-4648-8E9B-D7DCCF67483F}"/>
              </a:ext>
            </a:extLst>
          </p:cNvPr>
          <p:cNvSpPr txBox="1">
            <a:spLocks/>
          </p:cNvSpPr>
          <p:nvPr/>
        </p:nvSpPr>
        <p:spPr>
          <a:xfrm>
            <a:off x="555473" y="1500137"/>
            <a:ext cx="8772370" cy="16585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endParaRPr lang="mn-MN" sz="2400" b="1"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38A9766F-E726-4A2B-BF56-85DE6B3D6D94}"/>
              </a:ext>
            </a:extLst>
          </p:cNvPr>
          <p:cNvGraphicFramePr/>
          <p:nvPr>
            <p:extLst>
              <p:ext uri="{D42A27DB-BD31-4B8C-83A1-F6EECF244321}">
                <p14:modId xmlns:p14="http://schemas.microsoft.com/office/powerpoint/2010/main" val="117226292"/>
              </p:ext>
            </p:extLst>
          </p:nvPr>
        </p:nvGraphicFramePr>
        <p:xfrm>
          <a:off x="435127" y="1437777"/>
          <a:ext cx="9296400" cy="2896826"/>
        </p:xfrm>
        <a:graphic>
          <a:graphicData uri="http://schemas.openxmlformats.org/drawingml/2006/chart">
            <c:chart xmlns:c="http://schemas.openxmlformats.org/drawingml/2006/chart" xmlns:r="http://schemas.openxmlformats.org/officeDocument/2006/relationships" r:id="rId4"/>
          </a:graphicData>
        </a:graphic>
      </p:graphicFrame>
      <p:pic>
        <p:nvPicPr>
          <p:cNvPr id="27" name="Picture 26">
            <a:extLst>
              <a:ext uri="{FF2B5EF4-FFF2-40B4-BE49-F238E27FC236}">
                <a16:creationId xmlns:a16="http://schemas.microsoft.com/office/drawing/2014/main" id="{04215822-AEE6-4BF5-8F4A-9ACF1EEBB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72" y="3221075"/>
            <a:ext cx="3978427" cy="2273781"/>
          </a:xfrm>
          <a:prstGeom prst="ellipse">
            <a:avLst/>
          </a:prstGeom>
          <a:ln>
            <a:noFill/>
          </a:ln>
          <a:effectLst>
            <a:softEdge rad="112500"/>
          </a:effectLst>
        </p:spPr>
      </p:pic>
    </p:spTree>
    <p:extLst>
      <p:ext uri="{BB962C8B-B14F-4D97-AF65-F5344CB8AC3E}">
        <p14:creationId xmlns:p14="http://schemas.microsoft.com/office/powerpoint/2010/main" val="370212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7749" y="827918"/>
            <a:ext cx="6779795" cy="535476"/>
          </a:xfrm>
        </p:spPr>
        <p:txBody>
          <a:bodyPr anchor="b">
            <a:normAutofit fontScale="90000"/>
          </a:bodyPr>
          <a:lstStyle/>
          <a:p>
            <a:pPr algn="l"/>
            <a:br>
              <a:rPr lang="mn-MN" sz="2400" b="1" dirty="0">
                <a:solidFill>
                  <a:srgbClr val="002060"/>
                </a:solidFill>
                <a:latin typeface="Arial" panose="020B0604020202020204" pitchFamily="34" charset="0"/>
                <a:cs typeface="Arial" panose="020B0604020202020204" pitchFamily="34" charset="0"/>
              </a:rPr>
            </a:br>
            <a:br>
              <a:rPr lang="mn-MN" sz="2400" b="1" dirty="0">
                <a:solidFill>
                  <a:srgbClr val="002060"/>
                </a:solidFill>
                <a:latin typeface="Arial" panose="020B0604020202020204" pitchFamily="34" charset="0"/>
                <a:cs typeface="Arial" panose="020B0604020202020204" pitchFamily="34" charset="0"/>
              </a:rPr>
            </a:br>
            <a:r>
              <a:rPr lang="mn-MN" sz="2400" b="1" dirty="0">
                <a:solidFill>
                  <a:srgbClr val="002060"/>
                </a:solidFill>
                <a:latin typeface="Arial" panose="020B0604020202020204" pitchFamily="34" charset="0"/>
                <a:cs typeface="Arial" panose="020B0604020202020204" pitchFamily="34" charset="0"/>
              </a:rPr>
              <a:t>ЕБС, СӨБ-д суралцагчдын тоо /2015-2020/</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en-US"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20976" y="1352834"/>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26</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21" name="Chart 20"/>
          <p:cNvGraphicFramePr/>
          <p:nvPr>
            <p:extLst>
              <p:ext uri="{D42A27DB-BD31-4B8C-83A1-F6EECF244321}">
                <p14:modId xmlns:p14="http://schemas.microsoft.com/office/powerpoint/2010/main" val="3197278076"/>
              </p:ext>
            </p:extLst>
          </p:nvPr>
        </p:nvGraphicFramePr>
        <p:xfrm>
          <a:off x="647700" y="1578590"/>
          <a:ext cx="8763000" cy="3944745"/>
        </p:xfrm>
        <a:graphic>
          <a:graphicData uri="http://schemas.openxmlformats.org/drawingml/2006/chart">
            <c:chart xmlns:c="http://schemas.openxmlformats.org/drawingml/2006/chart" xmlns:r="http://schemas.openxmlformats.org/officeDocument/2006/relationships" r:id="rId4"/>
          </a:graphicData>
        </a:graphic>
      </p:graphicFrame>
      <p:sp>
        <p:nvSpPr>
          <p:cNvPr id="23" name="Title 2"/>
          <p:cNvSpPr txBox="1">
            <a:spLocks/>
          </p:cNvSpPr>
          <p:nvPr/>
        </p:nvSpPr>
        <p:spPr>
          <a:xfrm>
            <a:off x="899601" y="320875"/>
            <a:ext cx="6096000" cy="535476"/>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773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en-US"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27</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9" name="Chart 8"/>
          <p:cNvGraphicFramePr/>
          <p:nvPr>
            <p:extLst>
              <p:ext uri="{D42A27DB-BD31-4B8C-83A1-F6EECF244321}">
                <p14:modId xmlns:p14="http://schemas.microsoft.com/office/powerpoint/2010/main" val="4018421379"/>
              </p:ext>
            </p:extLst>
          </p:nvPr>
        </p:nvGraphicFramePr>
        <p:xfrm>
          <a:off x="952500" y="1537360"/>
          <a:ext cx="8700000" cy="4177639"/>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2"/>
          <p:cNvSpPr txBox="1">
            <a:spLocks/>
          </p:cNvSpPr>
          <p:nvPr/>
        </p:nvSpPr>
        <p:spPr>
          <a:xfrm>
            <a:off x="873009" y="550816"/>
            <a:ext cx="6096000" cy="535476"/>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6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en-US" sz="2400" b="1" dirty="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14268" y="1386561"/>
            <a:ext cx="8056685" cy="457491"/>
          </a:xfrm>
        </p:spPr>
        <p:txBody>
          <a:bodyPr>
            <a:noAutofit/>
          </a:bodyPr>
          <a:lstStyle/>
          <a:p>
            <a:pPr marL="0" indent="0" algn="r">
              <a:buNone/>
            </a:pPr>
            <a:endParaRPr lang="mn-MN" sz="1400" b="1" dirty="0">
              <a:solidFill>
                <a:schemeClr val="tx2"/>
              </a:solidFill>
              <a:latin typeface="Arial" panose="020B0604020202020204" pitchFamily="34" charset="0"/>
              <a:cs typeface="Arial" panose="020B0604020202020204" pitchFamily="34" charset="0"/>
            </a:endParaRPr>
          </a:p>
          <a:p>
            <a:pPr marL="0" indent="0" algn="r">
              <a:buNone/>
            </a:pPr>
            <a:endParaRPr lang="mn-MN" sz="1400" b="1" dirty="0">
              <a:solidFill>
                <a:schemeClr val="tx2"/>
              </a:solidFill>
              <a:latin typeface="Arial" panose="020B0604020202020204" pitchFamily="34" charset="0"/>
              <a:cs typeface="Arial" panose="020B0604020202020204" pitchFamily="34" charset="0"/>
            </a:endParaRPr>
          </a:p>
          <a:p>
            <a:pPr marL="0" indent="0" algn="r">
              <a:buNone/>
            </a:pPr>
            <a:endParaRPr lang="mn-MN" sz="1400" b="1" dirty="0">
              <a:solidFill>
                <a:schemeClr val="tx2"/>
              </a:solidFill>
              <a:latin typeface="Arial" panose="020B0604020202020204" pitchFamily="34" charset="0"/>
              <a:cs typeface="Arial" panose="020B0604020202020204" pitchFamily="34" charset="0"/>
            </a:endParaRPr>
          </a:p>
          <a:p>
            <a:pPr marL="0" indent="0" algn="r">
              <a:buNone/>
            </a:pPr>
            <a:r>
              <a:rPr lang="mn-MN" sz="1400" b="1" dirty="0">
                <a:solidFill>
                  <a:schemeClr val="tx2"/>
                </a:solidFill>
                <a:latin typeface="Arial" panose="020B0604020202020204" pitchFamily="34" charset="0"/>
                <a:cs typeface="Arial" panose="020B0604020202020204" pitchFamily="34" charset="0"/>
              </a:rPr>
              <a:t>Сая төгрөгөөр</a:t>
            </a:r>
            <a:endParaRPr lang="en-US" sz="1400" b="1" dirty="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28</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22" name="Chart 21"/>
          <p:cNvGraphicFramePr/>
          <p:nvPr>
            <p:extLst>
              <p:ext uri="{D42A27DB-BD31-4B8C-83A1-F6EECF244321}">
                <p14:modId xmlns:p14="http://schemas.microsoft.com/office/powerpoint/2010/main" val="3577839648"/>
              </p:ext>
            </p:extLst>
          </p:nvPr>
        </p:nvGraphicFramePr>
        <p:xfrm>
          <a:off x="629470" y="1735553"/>
          <a:ext cx="8450263" cy="38877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1856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mn-MN" sz="2400" b="1" dirty="0">
                <a:solidFill>
                  <a:srgbClr val="002060"/>
                </a:solidFill>
                <a:latin typeface="Arial" panose="020B0604020202020204" pitchFamily="34" charset="0"/>
                <a:cs typeface="Arial" panose="020B0604020202020204" pitchFamily="34" charset="0"/>
              </a:rPr>
              <a:t>Эрүүл мэндийн зарим үзүүлэлт 2020 он</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29</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23" name="Chart 22"/>
          <p:cNvGraphicFramePr/>
          <p:nvPr>
            <p:extLst>
              <p:ext uri="{D42A27DB-BD31-4B8C-83A1-F6EECF244321}">
                <p14:modId xmlns:p14="http://schemas.microsoft.com/office/powerpoint/2010/main" val="1178980997"/>
              </p:ext>
            </p:extLst>
          </p:nvPr>
        </p:nvGraphicFramePr>
        <p:xfrm>
          <a:off x="514352" y="1541420"/>
          <a:ext cx="9258298" cy="3944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891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545148"/>
            <a:ext cx="7162800" cy="675616"/>
          </a:xfrm>
        </p:spPr>
        <p:txBody>
          <a:bodyPr anchor="b">
            <a:normAutofit fontScale="90000"/>
          </a:bodyPr>
          <a:lstStyle/>
          <a:p>
            <a:pPr algn="l"/>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ӨНДӨРШИЛ СУМЫН ТАНИЛЦУУЛГА</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6048"/>
          <a:stretch/>
        </p:blipFill>
        <p:spPr>
          <a:xfrm>
            <a:off x="1221081" y="1525613"/>
            <a:ext cx="7528201" cy="3200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p:cNvSpPr/>
          <p:nvPr/>
        </p:nvSpPr>
        <p:spPr>
          <a:xfrm>
            <a:off x="495300" y="4894425"/>
            <a:ext cx="9525000" cy="1077218"/>
          </a:xfrm>
          <a:prstGeom prst="rect">
            <a:avLst/>
          </a:prstGeom>
        </p:spPr>
        <p:txBody>
          <a:bodyPr wrap="square">
            <a:spAutoFit/>
          </a:bodyPr>
          <a:lstStyle/>
          <a:p>
            <a:pPr indent="457200" algn="just"/>
            <a:r>
              <a:rPr lang="mn-MN" sz="1600" dirty="0">
                <a:solidFill>
                  <a:srgbClr val="002060"/>
                </a:solidFill>
                <a:latin typeface="Arial" panose="020B0604020202020204" pitchFamily="34" charset="0"/>
                <a:cs typeface="Arial" panose="020B0604020202020204" pitchFamily="34" charset="0"/>
              </a:rPr>
              <a:t>СУМЫН ХӨГЖЛИЙН ЗОРИЛТ “Бизнесийн шударга таатай орчин, орон нутгийн нөөц, онцлогт тулгуурлан бэлчээрийн уламжлалт болон эрчимжсэн мал аж ахуйг зохистой хослуулсан, үр ашигтай үйлдвэрлэл, үйлчилгээ хөгжсөн, төрт ёс, түүхэн уламжлалаа дээдэлсэн оюунлаг, соёлч, бүтээлч иргэдтэй, эдийн засгийн өндөр чадавхитай, байгальд ээлтэй сум мөн.</a:t>
            </a:r>
            <a:endParaRPr lang="mn-MN" sz="16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79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mn-MN" sz="2400" b="1" dirty="0">
                <a:solidFill>
                  <a:srgbClr val="002060"/>
                </a:solidFill>
                <a:latin typeface="Arial" panose="020B0604020202020204" pitchFamily="34" charset="0"/>
                <a:cs typeface="Arial" panose="020B0604020202020204" pitchFamily="34" charset="0"/>
              </a:rPr>
              <a:t>Эрүүл мэндийн зарим үзүүлэлт 2020 он </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30</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19" name="Chart 18"/>
          <p:cNvGraphicFramePr/>
          <p:nvPr>
            <p:extLst>
              <p:ext uri="{D42A27DB-BD31-4B8C-83A1-F6EECF244321}">
                <p14:modId xmlns:p14="http://schemas.microsoft.com/office/powerpoint/2010/main" val="1951713422"/>
              </p:ext>
            </p:extLst>
          </p:nvPr>
        </p:nvGraphicFramePr>
        <p:xfrm>
          <a:off x="820615" y="1500125"/>
          <a:ext cx="8742485" cy="40624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689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457200"/>
            <a:ext cx="8077200" cy="724463"/>
          </a:xfrm>
        </p:spPr>
        <p:txBody>
          <a:bodyPr anchor="b">
            <a:normAutofit fontScale="90000"/>
          </a:bodyPr>
          <a:lstStyle/>
          <a:p>
            <a:pPr algn="l"/>
            <a:r>
              <a:rPr lang="en-US" sz="2400" b="1" dirty="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Эрүүл мэндийн байгууллагын санхүүжилт </a:t>
            </a:r>
            <a:br>
              <a:rPr lang="mn-MN" sz="2400" b="1" dirty="0">
                <a:solidFill>
                  <a:srgbClr val="002060"/>
                </a:solidFill>
                <a:latin typeface="Arial" panose="020B0604020202020204" pitchFamily="34" charset="0"/>
                <a:cs typeface="Arial" panose="020B0604020202020204" pitchFamily="34" charset="0"/>
              </a:rPr>
            </a:br>
            <a:r>
              <a:rPr lang="mn-MN" sz="2400" b="1" dirty="0">
                <a:solidFill>
                  <a:srgbClr val="002060"/>
                </a:solidFill>
                <a:latin typeface="Arial" panose="020B0604020202020204" pitchFamily="34" charset="0"/>
                <a:cs typeface="Arial" panose="020B0604020202020204" pitchFamily="34" charset="0"/>
              </a:rPr>
              <a:t>2016-2020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31</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graphicFrame>
        <p:nvGraphicFramePr>
          <p:cNvPr id="25" name="Chart 24"/>
          <p:cNvGraphicFramePr/>
          <p:nvPr>
            <p:extLst>
              <p:ext uri="{D42A27DB-BD31-4B8C-83A1-F6EECF244321}">
                <p14:modId xmlns:p14="http://schemas.microsoft.com/office/powerpoint/2010/main" val="4003703863"/>
              </p:ext>
            </p:extLst>
          </p:nvPr>
        </p:nvGraphicFramePr>
        <p:xfrm>
          <a:off x="820615" y="1905000"/>
          <a:ext cx="8056685" cy="38099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6743700" y="1661782"/>
            <a:ext cx="1569660" cy="369332"/>
          </a:xfrm>
          <a:prstGeom prst="rect">
            <a:avLst/>
          </a:prstGeom>
          <a:noFill/>
        </p:spPr>
        <p:txBody>
          <a:bodyPr wrap="none" rtlCol="0">
            <a:spAutoFit/>
          </a:bodyPr>
          <a:lstStyle/>
          <a:p>
            <a:r>
              <a:rPr lang="mn-MN" dirty="0"/>
              <a:t>Сая төгрөгөөр</a:t>
            </a:r>
            <a:endParaRPr lang="en-US" dirty="0"/>
          </a:p>
        </p:txBody>
      </p:sp>
    </p:spTree>
    <p:extLst>
      <p:ext uri="{BB962C8B-B14F-4D97-AF65-F5344CB8AC3E}">
        <p14:creationId xmlns:p14="http://schemas.microsoft.com/office/powerpoint/2010/main" val="533961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en-US" sz="2400" b="1" dirty="0">
                <a:solidFill>
                  <a:srgbClr val="002060"/>
                </a:solidFill>
                <a:latin typeface="Arial" panose="020B0604020202020204" pitchFamily="34" charset="0"/>
                <a:cs typeface="Arial" panose="020B0604020202020204" pitchFamily="34" charset="0"/>
              </a:rPr>
              <a:t> </a:t>
            </a:r>
            <a:r>
              <a:rPr lang="mn-MN" sz="2400" b="1" dirty="0">
                <a:solidFill>
                  <a:srgbClr val="002060"/>
                </a:solidFill>
                <a:latin typeface="Arial" panose="020B0604020202020204" pitchFamily="34" charset="0"/>
                <a:cs typeface="Arial" panose="020B0604020202020204" pitchFamily="34" charset="0"/>
              </a:rPr>
              <a:t>СОЁЛЫН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8056685" cy="457491"/>
          </a:xfrm>
        </p:spPr>
        <p:txBody>
          <a:bodyPr>
            <a:noAutofit/>
          </a:bodyPr>
          <a:lstStyle/>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32</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a:t> </a:t>
            </a:r>
            <a:endParaRPr lang="en-US" sz="24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760"/>
          <a:stretch/>
        </p:blipFill>
        <p:spPr>
          <a:xfrm>
            <a:off x="775347" y="1437777"/>
            <a:ext cx="8877153" cy="4517458"/>
          </a:xfrm>
          <a:prstGeom prst="rect">
            <a:avLst/>
          </a:prstGeom>
        </p:spPr>
      </p:pic>
      <p:sp>
        <p:nvSpPr>
          <p:cNvPr id="5" name="TextBox 4"/>
          <p:cNvSpPr txBox="1"/>
          <p:nvPr/>
        </p:nvSpPr>
        <p:spPr>
          <a:xfrm>
            <a:off x="896183" y="2463112"/>
            <a:ext cx="8494633" cy="3293209"/>
          </a:xfrm>
          <a:prstGeom prst="rect">
            <a:avLst/>
          </a:prstGeom>
          <a:noFill/>
        </p:spPr>
        <p:txBody>
          <a:bodyPr wrap="none" rtlCol="0">
            <a:spAutoFit/>
          </a:bodyPr>
          <a:lstStyle/>
          <a:p>
            <a:r>
              <a:rPr lang="mn-MN" sz="1600" b="1" dirty="0">
                <a:solidFill>
                  <a:srgbClr val="002060"/>
                </a:solidFill>
                <a:latin typeface="Arial" panose="020B0604020202020204" pitchFamily="34" charset="0"/>
                <a:cs typeface="Arial" panose="020B0604020202020204" pitchFamily="34" charset="0"/>
              </a:rPr>
              <a:t>СОЁЛЫН ТӨВ-1			ОНСТ-1</a:t>
            </a: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r>
              <a:rPr lang="mn-MN" sz="1600" b="1" dirty="0">
                <a:solidFill>
                  <a:srgbClr val="002060"/>
                </a:solidFill>
                <a:latin typeface="Arial" panose="020B0604020202020204" pitchFamily="34" charset="0"/>
                <a:cs typeface="Arial" panose="020B0604020202020204" pitchFamily="34" charset="0"/>
              </a:rPr>
              <a:t>НОМЫН ФОНД-4800	       УНШИГЧИД	134	            АЖИЛЛАГСАД - 7	</a:t>
            </a: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r>
              <a:rPr lang="mn-MN" sz="1600" b="1" dirty="0">
                <a:solidFill>
                  <a:srgbClr val="002060"/>
                </a:solidFill>
                <a:latin typeface="Arial" panose="020B0604020202020204" pitchFamily="34" charset="0"/>
                <a:cs typeface="Arial" panose="020B0604020202020204" pitchFamily="34" charset="0"/>
              </a:rPr>
              <a:t>БАЙНГЫН УНШИГЧИД -206		ҮЗМЭР-327	               СУУДЛЫН ТОО-150</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107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A39F-2E9E-41E5-9ABF-973FC4236CAE}"/>
              </a:ext>
            </a:extLst>
          </p:cNvPr>
          <p:cNvSpPr>
            <a:spLocks noGrp="1"/>
          </p:cNvSpPr>
          <p:nvPr>
            <p:ph type="title"/>
          </p:nvPr>
        </p:nvSpPr>
        <p:spPr>
          <a:xfrm>
            <a:off x="614909" y="228600"/>
            <a:ext cx="8772370" cy="1151965"/>
          </a:xfrm>
        </p:spPr>
        <p:txBody>
          <a:bodyPr>
            <a:normAutofit fontScale="90000"/>
          </a:bodyPr>
          <a:lstStyle/>
          <a:p>
            <a:pPr algn="ctr"/>
            <a:r>
              <a:rPr lang="mn-MN" sz="3600" b="1" u="sng" dirty="0">
                <a:latin typeface="Arial" panose="020B0604020202020204" pitchFamily="34" charset="0"/>
                <a:cs typeface="Arial" panose="020B0604020202020204" pitchFamily="34" charset="0"/>
              </a:rPr>
              <a:t>НИЙТ ХАДГАЛАМЖ, ЗЭЭЛИЙН ҮЛДЭГДЭЛ</a:t>
            </a:r>
            <a:endParaRPr lang="en-US" sz="3600" b="1" u="sng"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D393015D-823D-4546-9A30-3BE9ACD9DAE2}"/>
              </a:ext>
            </a:extLst>
          </p:cNvPr>
          <p:cNvGraphicFramePr>
            <a:graphicFrameLocks noGrp="1"/>
          </p:cNvGraphicFramePr>
          <p:nvPr>
            <p:ph sz="quarter" idx="13"/>
            <p:extLst>
              <p:ext uri="{D42A27DB-BD31-4B8C-83A1-F6EECF244321}">
                <p14:modId xmlns:p14="http://schemas.microsoft.com/office/powerpoint/2010/main" val="1100872772"/>
              </p:ext>
            </p:extLst>
          </p:nvPr>
        </p:nvGraphicFramePr>
        <p:xfrm>
          <a:off x="579438" y="1295400"/>
          <a:ext cx="876935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76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2697-BDC6-4DB7-8B2A-73F7F1BB7FEF}"/>
              </a:ext>
            </a:extLst>
          </p:cNvPr>
          <p:cNvSpPr>
            <a:spLocks noGrp="1"/>
          </p:cNvSpPr>
          <p:nvPr>
            <p:ph type="title"/>
          </p:nvPr>
        </p:nvSpPr>
        <p:spPr>
          <a:xfrm>
            <a:off x="579438" y="381000"/>
            <a:ext cx="8772370" cy="1151965"/>
          </a:xfrm>
        </p:spPr>
        <p:txBody>
          <a:bodyPr/>
          <a:lstStyle/>
          <a:p>
            <a:pPr algn="ctr"/>
            <a:r>
              <a:rPr lang="mn-MN" sz="2800" b="1" u="sng" dirty="0">
                <a:latin typeface="Arial" panose="020B0604020202020204" pitchFamily="34" charset="0"/>
                <a:cs typeface="Arial" panose="020B0604020202020204" pitchFamily="34" charset="0"/>
              </a:rPr>
              <a:t>Техникийн хяналтын үзлэгт хамрагдсан авто машины тоо</a:t>
            </a:r>
            <a:endParaRPr lang="en-US" sz="2800" b="1" u="sng"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E4A416D7-27B4-412E-8BF6-DDCA61FB341E}"/>
              </a:ext>
            </a:extLst>
          </p:cNvPr>
          <p:cNvGraphicFramePr>
            <a:graphicFrameLocks noGrp="1"/>
          </p:cNvGraphicFramePr>
          <p:nvPr>
            <p:ph sz="quarter" idx="13"/>
            <p:extLst>
              <p:ext uri="{D42A27DB-BD31-4B8C-83A1-F6EECF244321}">
                <p14:modId xmlns:p14="http://schemas.microsoft.com/office/powerpoint/2010/main" val="4242435689"/>
              </p:ext>
            </p:extLst>
          </p:nvPr>
        </p:nvGraphicFramePr>
        <p:xfrm>
          <a:off x="461726" y="1984375"/>
          <a:ext cx="5249862" cy="2889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152FCC3-71E6-4EBF-BC12-17793FB52B4E}"/>
              </a:ext>
            </a:extLst>
          </p:cNvPr>
          <p:cNvGraphicFramePr/>
          <p:nvPr>
            <p:extLst>
              <p:ext uri="{D42A27DB-BD31-4B8C-83A1-F6EECF244321}">
                <p14:modId xmlns:p14="http://schemas.microsoft.com/office/powerpoint/2010/main" val="1926225521"/>
              </p:ext>
            </p:extLst>
          </p:nvPr>
        </p:nvGraphicFramePr>
        <p:xfrm>
          <a:off x="5448300" y="1447800"/>
          <a:ext cx="4411662" cy="4410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441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0471-71E5-4C98-9926-2EF72F631592}"/>
              </a:ext>
            </a:extLst>
          </p:cNvPr>
          <p:cNvSpPr>
            <a:spLocks noGrp="1"/>
          </p:cNvSpPr>
          <p:nvPr>
            <p:ph type="title"/>
          </p:nvPr>
        </p:nvSpPr>
        <p:spPr>
          <a:xfrm>
            <a:off x="952500" y="353747"/>
            <a:ext cx="8772370" cy="1151965"/>
          </a:xfrm>
        </p:spPr>
        <p:txBody>
          <a:bodyPr/>
          <a:lstStyle/>
          <a:p>
            <a:pPr algn="ctr"/>
            <a:r>
              <a:rPr lang="mn-MN" sz="2800" b="1" u="sng" dirty="0">
                <a:latin typeface="Arial" panose="020B0604020202020204" pitchFamily="34" charset="0"/>
                <a:cs typeface="Arial" panose="020B0604020202020204" pitchFamily="34" charset="0"/>
              </a:rPr>
              <a:t>Техникийн хяналтын үзлэгт хамрагдсан авто машины тоо</a:t>
            </a:r>
            <a:endParaRPr lang="en-US" sz="2800" dirty="0"/>
          </a:p>
        </p:txBody>
      </p:sp>
      <p:graphicFrame>
        <p:nvGraphicFramePr>
          <p:cNvPr id="4" name="Content Placeholder 3">
            <a:extLst>
              <a:ext uri="{FF2B5EF4-FFF2-40B4-BE49-F238E27FC236}">
                <a16:creationId xmlns:a16="http://schemas.microsoft.com/office/drawing/2014/main" id="{46768E58-7296-4E48-8556-8CD2DDEC3489}"/>
              </a:ext>
            </a:extLst>
          </p:cNvPr>
          <p:cNvGraphicFramePr>
            <a:graphicFrameLocks noGrp="1"/>
          </p:cNvGraphicFramePr>
          <p:nvPr>
            <p:ph sz="quarter" idx="13"/>
            <p:extLst>
              <p:ext uri="{D42A27DB-BD31-4B8C-83A1-F6EECF244321}">
                <p14:modId xmlns:p14="http://schemas.microsoft.com/office/powerpoint/2010/main" val="2755577735"/>
              </p:ext>
            </p:extLst>
          </p:nvPr>
        </p:nvGraphicFramePr>
        <p:xfrm>
          <a:off x="266700" y="1524001"/>
          <a:ext cx="47244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E419C49-1C35-427A-B61E-F7E1A50329CF}"/>
              </a:ext>
            </a:extLst>
          </p:cNvPr>
          <p:cNvGraphicFramePr/>
          <p:nvPr>
            <p:extLst>
              <p:ext uri="{D42A27DB-BD31-4B8C-83A1-F6EECF244321}">
                <p14:modId xmlns:p14="http://schemas.microsoft.com/office/powerpoint/2010/main" val="209473490"/>
              </p:ext>
            </p:extLst>
          </p:nvPr>
        </p:nvGraphicFramePr>
        <p:xfrm>
          <a:off x="5067300" y="1524000"/>
          <a:ext cx="4495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1306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money bag without dollar"/>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628111" y="2910840"/>
            <a:ext cx="1030778" cy="141732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5" name="Picture 4" descr="Image result f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1" y="3505201"/>
            <a:ext cx="704509" cy="704509"/>
          </a:xfrm>
          <a:prstGeom prst="rect">
            <a:avLst/>
          </a:prstGeom>
          <a:noFill/>
          <a:extLst>
            <a:ext uri="{909E8E84-426E-40DD-AFC4-6F175D3DCCD1}">
              <a14:hiddenFill xmlns:a14="http://schemas.microsoft.com/office/drawing/2010/main">
                <a:solidFill>
                  <a:srgbClr val="FFFFFF"/>
                </a:solidFill>
              </a14:hiddenFill>
            </a:ext>
          </a:extLst>
        </p:spPr>
      </p:pic>
      <p:sp>
        <p:nvSpPr>
          <p:cNvPr id="6" name="Round Same Side Corner Rectangle 5"/>
          <p:cNvSpPr/>
          <p:nvPr/>
        </p:nvSpPr>
        <p:spPr>
          <a:xfrm rot="16200000" flipH="1">
            <a:off x="2357969" y="793883"/>
            <a:ext cx="372270" cy="2849809"/>
          </a:xfrm>
          <a:prstGeom prst="round2SameRect">
            <a:avLst>
              <a:gd name="adj1" fmla="val 50000"/>
              <a:gd name="adj2" fmla="val 0"/>
            </a:avLst>
          </a:prstGeom>
          <a:ln/>
        </p:spPr>
        <p:style>
          <a:lnRef idx="3">
            <a:schemeClr val="lt1"/>
          </a:lnRef>
          <a:fillRef idx="1">
            <a:schemeClr val="accent1"/>
          </a:fillRef>
          <a:effectRef idx="1">
            <a:schemeClr val="accent1"/>
          </a:effectRef>
          <a:fontRef idx="minor">
            <a:schemeClr val="lt1"/>
          </a:fontRef>
        </p:style>
        <p:txBody>
          <a:bodyPr vert="vert" lIns="109710" tIns="54855" rIns="109710" bIns="54855" anchor="ctr"/>
          <a:lstStyle/>
          <a:p>
            <a:pPr algn="ctr" defTabSz="914217">
              <a:defRPr/>
            </a:pPr>
            <a:r>
              <a:rPr lang="mn-MN" sz="1400" dirty="0">
                <a:solidFill>
                  <a:schemeClr val="bg1"/>
                </a:solidFill>
                <a:latin typeface="Arial" panose="020B0604020202020204" pitchFamily="34" charset="0"/>
                <a:cs typeface="Arial" panose="020B0604020202020204" pitchFamily="34" charset="0"/>
              </a:rPr>
              <a:t>ҮЙЛ АЖИЛЛАГААНЫ ОРЛОГО</a:t>
            </a:r>
            <a:endParaRPr lang="bg-BG" sz="1400" dirty="0">
              <a:solidFill>
                <a:schemeClr val="bg1"/>
              </a:solidFill>
              <a:latin typeface="Arial" panose="020B0604020202020204" pitchFamily="34" charset="0"/>
              <a:cs typeface="Arial" panose="020B0604020202020204" pitchFamily="34" charset="0"/>
            </a:endParaRPr>
          </a:p>
        </p:txBody>
      </p:sp>
      <p:sp>
        <p:nvSpPr>
          <p:cNvPr id="7" name="Round Same Side Corner Rectangle 6"/>
          <p:cNvSpPr/>
          <p:nvPr/>
        </p:nvSpPr>
        <p:spPr>
          <a:xfrm rot="16200000" flipH="1">
            <a:off x="2334083" y="2612668"/>
            <a:ext cx="372270" cy="2849809"/>
          </a:xfrm>
          <a:prstGeom prst="round2SameRect">
            <a:avLst>
              <a:gd name="adj1" fmla="val 50000"/>
              <a:gd name="adj2" fmla="val 0"/>
            </a:avLst>
          </a:prstGeom>
          <a:ln/>
        </p:spPr>
        <p:style>
          <a:lnRef idx="3">
            <a:schemeClr val="lt1"/>
          </a:lnRef>
          <a:fillRef idx="1">
            <a:schemeClr val="accent2"/>
          </a:fillRef>
          <a:effectRef idx="1">
            <a:schemeClr val="accent2"/>
          </a:effectRef>
          <a:fontRef idx="minor">
            <a:schemeClr val="lt1"/>
          </a:fontRef>
        </p:style>
        <p:txBody>
          <a:bodyPr vert="vert"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Бууны албан татвар</a:t>
            </a:r>
            <a:endParaRPr lang="bg-BG" dirty="0">
              <a:solidFill>
                <a:prstClr val="white"/>
              </a:solidFill>
              <a:latin typeface="Arial" panose="020B0604020202020204" pitchFamily="34" charset="0"/>
              <a:cs typeface="Arial" panose="020B0604020202020204" pitchFamily="34" charset="0"/>
            </a:endParaRPr>
          </a:p>
        </p:txBody>
      </p:sp>
      <p:sp>
        <p:nvSpPr>
          <p:cNvPr id="8" name="Round Same Side Corner Rectangle 7"/>
          <p:cNvSpPr/>
          <p:nvPr/>
        </p:nvSpPr>
        <p:spPr>
          <a:xfrm rot="16200000" flipH="1">
            <a:off x="2356120" y="1643913"/>
            <a:ext cx="372270" cy="2849809"/>
          </a:xfrm>
          <a:prstGeom prst="round2SameRect">
            <a:avLst>
              <a:gd name="adj1" fmla="val 50000"/>
              <a:gd name="adj2" fmla="val 0"/>
            </a:avLst>
          </a:prstGeom>
          <a:ln/>
        </p:spPr>
        <p:style>
          <a:lnRef idx="3">
            <a:schemeClr val="lt1"/>
          </a:lnRef>
          <a:fillRef idx="1">
            <a:schemeClr val="accent6"/>
          </a:fillRef>
          <a:effectRef idx="1">
            <a:schemeClr val="accent6"/>
          </a:effectRef>
          <a:fontRef idx="minor">
            <a:schemeClr val="lt1"/>
          </a:fontRef>
        </p:style>
        <p:txBody>
          <a:bodyPr vert="vert"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Хүүгийн орлого</a:t>
            </a:r>
            <a:endParaRPr lang="bg-BG" dirty="0">
              <a:solidFill>
                <a:prstClr val="white"/>
              </a:solidFill>
              <a:latin typeface="Arial" panose="020B0604020202020204" pitchFamily="34" charset="0"/>
              <a:cs typeface="Arial" panose="020B0604020202020204" pitchFamily="34" charset="0"/>
            </a:endParaRPr>
          </a:p>
        </p:txBody>
      </p:sp>
      <p:sp>
        <p:nvSpPr>
          <p:cNvPr id="10" name="Round Same Side Corner Rectangle 9"/>
          <p:cNvSpPr/>
          <p:nvPr/>
        </p:nvSpPr>
        <p:spPr>
          <a:xfrm rot="5400000">
            <a:off x="7698923" y="2476755"/>
            <a:ext cx="366713" cy="3095091"/>
          </a:xfrm>
          <a:prstGeom prst="round2SameRect">
            <a:avLst>
              <a:gd name="adj1" fmla="val 50000"/>
              <a:gd name="adj2" fmla="val 0"/>
            </a:avLst>
          </a:prstGeom>
          <a:ln/>
        </p:spPr>
        <p:style>
          <a:lnRef idx="3">
            <a:schemeClr val="lt1"/>
          </a:lnRef>
          <a:fillRef idx="1">
            <a:schemeClr val="accent2"/>
          </a:fillRef>
          <a:effectRef idx="1">
            <a:schemeClr val="accent2"/>
          </a:effectRef>
          <a:fontRef idx="minor">
            <a:schemeClr val="lt1"/>
          </a:fontRef>
        </p:style>
        <p:txBody>
          <a:bodyPr vert="vert270"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Хог хаягдлын хураамж</a:t>
            </a:r>
            <a:endParaRPr lang="bg-BG" dirty="0">
              <a:solidFill>
                <a:prstClr val="white"/>
              </a:solidFill>
              <a:latin typeface="Arial" panose="020B0604020202020204" pitchFamily="34" charset="0"/>
              <a:cs typeface="Arial" panose="020B0604020202020204" pitchFamily="34" charset="0"/>
            </a:endParaRPr>
          </a:p>
        </p:txBody>
      </p:sp>
      <p:sp>
        <p:nvSpPr>
          <p:cNvPr id="11" name="Round Same Side Corner Rectangle 10"/>
          <p:cNvSpPr/>
          <p:nvPr/>
        </p:nvSpPr>
        <p:spPr>
          <a:xfrm rot="5400000">
            <a:off x="7691173" y="1568781"/>
            <a:ext cx="366713" cy="3095091"/>
          </a:xfrm>
          <a:prstGeom prst="round2SameRect">
            <a:avLst>
              <a:gd name="adj1" fmla="val 50000"/>
              <a:gd name="adj2" fmla="val 0"/>
            </a:avLst>
          </a:prstGeom>
          <a:ln/>
        </p:spPr>
        <p:style>
          <a:lnRef idx="3">
            <a:schemeClr val="lt1"/>
          </a:lnRef>
          <a:fillRef idx="1">
            <a:schemeClr val="accent6"/>
          </a:fillRef>
          <a:effectRef idx="1">
            <a:schemeClr val="accent6"/>
          </a:effectRef>
          <a:fontRef idx="minor">
            <a:schemeClr val="lt1"/>
          </a:fontRef>
        </p:style>
        <p:txBody>
          <a:bodyPr vert="vert270" lIns="109710" tIns="54855" rIns="109710" bIns="54855" anchor="ctr"/>
          <a:lstStyle/>
          <a:p>
            <a:pPr>
              <a:spcBef>
                <a:spcPct val="0"/>
              </a:spcBef>
            </a:pPr>
            <a:r>
              <a:rPr lang="mn-MN" sz="1400" dirty="0">
                <a:solidFill>
                  <a:schemeClr val="tx1"/>
                </a:solidFill>
              </a:rPr>
              <a:t>Түгээмэл тархацтай АМАТөлбөр</a:t>
            </a:r>
            <a:endParaRPr lang="en-US" sz="1400" dirty="0">
              <a:solidFill>
                <a:schemeClr val="tx1"/>
              </a:solidFill>
            </a:endParaRPr>
          </a:p>
        </p:txBody>
      </p:sp>
      <p:sp>
        <p:nvSpPr>
          <p:cNvPr id="12" name="Round Same Side Corner Rectangle 11"/>
          <p:cNvSpPr/>
          <p:nvPr/>
        </p:nvSpPr>
        <p:spPr>
          <a:xfrm rot="5400000">
            <a:off x="7679407" y="717917"/>
            <a:ext cx="366713" cy="3095091"/>
          </a:xfrm>
          <a:prstGeom prst="round2SameRect">
            <a:avLst>
              <a:gd name="adj1" fmla="val 50000"/>
              <a:gd name="adj2" fmla="val 0"/>
            </a:avLst>
          </a:prstGeom>
          <a:ln/>
        </p:spPr>
        <p:style>
          <a:lnRef idx="3">
            <a:schemeClr val="lt1"/>
          </a:lnRef>
          <a:fillRef idx="1">
            <a:schemeClr val="accent1"/>
          </a:fillRef>
          <a:effectRef idx="1">
            <a:schemeClr val="accent1"/>
          </a:effectRef>
          <a:fontRef idx="minor">
            <a:schemeClr val="lt1"/>
          </a:fontRef>
        </p:style>
        <p:txBody>
          <a:bodyPr vert="vert270"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УТХураамж</a:t>
            </a:r>
            <a:endParaRPr lang="bg-BG" dirty="0">
              <a:solidFill>
                <a:prstClr val="white"/>
              </a:solidFill>
              <a:latin typeface="Arial" panose="020B0604020202020204" pitchFamily="34" charset="0"/>
              <a:cs typeface="Arial" panose="020B0604020202020204" pitchFamily="34" charset="0"/>
            </a:endParaRPr>
          </a:p>
        </p:txBody>
      </p:sp>
      <p:sp>
        <p:nvSpPr>
          <p:cNvPr id="22" name="Pentagon 21"/>
          <p:cNvSpPr/>
          <p:nvPr/>
        </p:nvSpPr>
        <p:spPr>
          <a:xfrm>
            <a:off x="6182947" y="4741814"/>
            <a:ext cx="2623994"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n-MN" dirty="0"/>
              <a:t>Газрын төлбөр</a:t>
            </a:r>
            <a:endParaRPr lang="en-US" dirty="0"/>
          </a:p>
        </p:txBody>
      </p:sp>
      <p:sp>
        <p:nvSpPr>
          <p:cNvPr id="24" name="Pentagon 23"/>
          <p:cNvSpPr/>
          <p:nvPr/>
        </p:nvSpPr>
        <p:spPr>
          <a:xfrm>
            <a:off x="2394485" y="4781941"/>
            <a:ext cx="2602552"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n-MN" dirty="0"/>
              <a:t>Торгуулийн орлого</a:t>
            </a:r>
            <a:endParaRPr lang="en-US" dirty="0"/>
          </a:p>
        </p:txBody>
      </p:sp>
      <p:sp>
        <p:nvSpPr>
          <p:cNvPr id="25" name="TextBox 24"/>
          <p:cNvSpPr txBox="1">
            <a:spLocks noChangeArrowheads="1"/>
          </p:cNvSpPr>
          <p:nvPr/>
        </p:nvSpPr>
        <p:spPr bwMode="auto">
          <a:xfrm>
            <a:off x="2159175" y="2420281"/>
            <a:ext cx="1793523"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27,3 сая төгрөг</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32,3%</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sp>
        <p:nvSpPr>
          <p:cNvPr id="26" name="TextBox 25"/>
          <p:cNvSpPr txBox="1">
            <a:spLocks noChangeArrowheads="1"/>
          </p:cNvSpPr>
          <p:nvPr/>
        </p:nvSpPr>
        <p:spPr bwMode="auto">
          <a:xfrm>
            <a:off x="2109988" y="3300079"/>
            <a:ext cx="1785638"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38,4 сая төгрөг</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45,5%</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27" name="TextBox 26"/>
          <p:cNvSpPr txBox="1">
            <a:spLocks noChangeArrowheads="1"/>
          </p:cNvSpPr>
          <p:nvPr/>
        </p:nvSpPr>
        <p:spPr bwMode="auto">
          <a:xfrm>
            <a:off x="2155118" y="4248099"/>
            <a:ext cx="1798413"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rgbClr val="0070C0"/>
                </a:solidFill>
                <a:latin typeface="Arial" panose="020B0604020202020204" pitchFamily="34" charset="0"/>
                <a:ea typeface="Lato Light"/>
                <a:cs typeface="Arial" panose="020B0604020202020204" pitchFamily="34" charset="0"/>
              </a:rPr>
              <a:t>0,87 сая төгрөг</a:t>
            </a:r>
          </a:p>
          <a:p>
            <a:pPr algn="ctr">
              <a:lnSpc>
                <a:spcPct val="110000"/>
              </a:lnSpc>
            </a:pPr>
            <a:r>
              <a:rPr lang="mn-MN" altLang="en-US" sz="1100" b="1" dirty="0">
                <a:solidFill>
                  <a:srgbClr val="0070C0"/>
                </a:solidFill>
                <a:latin typeface="Arial" panose="020B0604020202020204" pitchFamily="34" charset="0"/>
                <a:ea typeface="Lato Light"/>
                <a:cs typeface="Arial" panose="020B0604020202020204" pitchFamily="34" charset="0"/>
              </a:rPr>
              <a:t>Нийт орлогын 1%</a:t>
            </a:r>
            <a:endParaRPr lang="en-US" altLang="en-US" sz="1100" b="1" dirty="0">
              <a:solidFill>
                <a:srgbClr val="0070C0"/>
              </a:solidFill>
              <a:latin typeface="Arial" panose="020B0604020202020204" pitchFamily="34" charset="0"/>
              <a:ea typeface="Lato Light"/>
              <a:cs typeface="Arial" panose="020B0604020202020204" pitchFamily="34" charset="0"/>
            </a:endParaRPr>
          </a:p>
        </p:txBody>
      </p:sp>
      <p:sp>
        <p:nvSpPr>
          <p:cNvPr id="28" name="TextBox 27"/>
          <p:cNvSpPr txBox="1">
            <a:spLocks noChangeArrowheads="1"/>
          </p:cNvSpPr>
          <p:nvPr/>
        </p:nvSpPr>
        <p:spPr bwMode="auto">
          <a:xfrm>
            <a:off x="6315218" y="2494190"/>
            <a:ext cx="1684574"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3,8 сая төгрөг</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4,5%</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sp>
        <p:nvSpPr>
          <p:cNvPr id="29" name="TextBox 28"/>
          <p:cNvSpPr txBox="1">
            <a:spLocks noChangeArrowheads="1"/>
          </p:cNvSpPr>
          <p:nvPr/>
        </p:nvSpPr>
        <p:spPr bwMode="auto">
          <a:xfrm>
            <a:off x="6349455" y="3352065"/>
            <a:ext cx="1874310"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0,39 сая төгрөг</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0,46%</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30" name="TextBox 29"/>
          <p:cNvSpPr txBox="1">
            <a:spLocks noChangeArrowheads="1"/>
          </p:cNvSpPr>
          <p:nvPr/>
        </p:nvSpPr>
        <p:spPr bwMode="auto">
          <a:xfrm>
            <a:off x="6366192" y="4284398"/>
            <a:ext cx="1855507"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2,2 сая төгрөг</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2,6 %</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cxnSp>
        <p:nvCxnSpPr>
          <p:cNvPr id="32" name="Straight Arrow Connector 31"/>
          <p:cNvCxnSpPr/>
          <p:nvPr/>
        </p:nvCxnSpPr>
        <p:spPr>
          <a:xfrm flipV="1">
            <a:off x="5543210" y="1447801"/>
            <a:ext cx="667091" cy="1485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643722" y="2691375"/>
            <a:ext cx="566578" cy="742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3"/>
          </p:cNvCxnSpPr>
          <p:nvPr/>
        </p:nvCxnSpPr>
        <p:spPr>
          <a:xfrm>
            <a:off x="5658890" y="3619500"/>
            <a:ext cx="551411" cy="237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152900" y="1447801"/>
            <a:ext cx="609600" cy="1485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999802" y="2590801"/>
            <a:ext cx="604138" cy="583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1"/>
          </p:cNvCxnSpPr>
          <p:nvPr/>
        </p:nvCxnSpPr>
        <p:spPr>
          <a:xfrm flipH="1">
            <a:off x="4152903" y="3619501"/>
            <a:ext cx="475209" cy="195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213225" y="4344653"/>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671928" y="4344653"/>
            <a:ext cx="39138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2727781" y="5221842"/>
            <a:ext cx="1864497"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en-US" altLang="en-US" sz="1100" b="1" dirty="0">
                <a:solidFill>
                  <a:schemeClr val="accent6">
                    <a:lumMod val="75000"/>
                  </a:schemeClr>
                </a:solidFill>
                <a:latin typeface="Arial" panose="020B0604020202020204" pitchFamily="34" charset="0"/>
                <a:ea typeface="Lato Light"/>
                <a:cs typeface="Arial" panose="020B0604020202020204" pitchFamily="34" charset="0"/>
              </a:rPr>
              <a:t>4.6 </a:t>
            </a: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сая төгрөг</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5,4%</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58" name="TextBox 57"/>
          <p:cNvSpPr txBox="1">
            <a:spLocks noChangeArrowheads="1"/>
          </p:cNvSpPr>
          <p:nvPr/>
        </p:nvSpPr>
        <p:spPr bwMode="auto">
          <a:xfrm>
            <a:off x="6253860" y="5199247"/>
            <a:ext cx="1807289"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9,2 сая төгрөг</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10,9%</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59" name="TextBox 58"/>
          <p:cNvSpPr txBox="1">
            <a:spLocks noChangeArrowheads="1"/>
          </p:cNvSpPr>
          <p:nvPr/>
        </p:nvSpPr>
        <p:spPr bwMode="auto">
          <a:xfrm>
            <a:off x="4294193" y="4284398"/>
            <a:ext cx="1793523" cy="28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84,3 сая төгрөг</a:t>
            </a:r>
          </a:p>
        </p:txBody>
      </p:sp>
      <p:sp>
        <p:nvSpPr>
          <p:cNvPr id="31" name="Rounded Rectangle 30"/>
          <p:cNvSpPr/>
          <p:nvPr/>
        </p:nvSpPr>
        <p:spPr>
          <a:xfrm>
            <a:off x="2578239" y="1479123"/>
            <a:ext cx="4837596" cy="512263"/>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400" b="1" kern="0" dirty="0">
                <a:solidFill>
                  <a:srgbClr val="FFFFFF"/>
                </a:solidFill>
                <a:latin typeface="Arial" panose="020B0604020202020204" pitchFamily="34" charset="0"/>
                <a:cs typeface="Arial" panose="020B0604020202020204" pitchFamily="34" charset="0"/>
              </a:rPr>
              <a:t>ТӨСВИЙН ОРЛОГО-2020 ОН</a:t>
            </a:r>
          </a:p>
        </p:txBody>
      </p:sp>
      <p:pic>
        <p:nvPicPr>
          <p:cNvPr id="34" name="Picture 33" descr="D:\Zuuvriin Hard\sereeter file-uud\90 jil\Fotonudd\undurshi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cxnSp>
        <p:nvCxnSpPr>
          <p:cNvPr id="36" name="Straight Connector 3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37" name="Rectangle 3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38"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33</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680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25" grpId="0"/>
      <p:bldP spid="26" grpId="0"/>
      <p:bldP spid="27" grpId="0"/>
      <p:bldP spid="28" grpId="0"/>
      <p:bldP spid="29" grpId="0"/>
      <p:bldP spid="30" grpId="0"/>
      <p:bldP spid="57" grpId="0"/>
      <p:bldP spid="58" grpId="0"/>
      <p:bldP spid="59" grpId="0"/>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ardrop 5"/>
          <p:cNvSpPr/>
          <p:nvPr/>
        </p:nvSpPr>
        <p:spPr>
          <a:xfrm>
            <a:off x="6110670" y="3690511"/>
            <a:ext cx="1642696" cy="1641475"/>
          </a:xfrm>
          <a:prstGeom prst="teardrop">
            <a:avLst/>
          </a:prstGeom>
          <a:solidFill>
            <a:srgbClr val="BD392F">
              <a:alpha val="90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Хангамж, БМ </a:t>
            </a:r>
          </a:p>
          <a:p>
            <a:pPr algn="ctr">
              <a:defRPr/>
            </a:pPr>
            <a:r>
              <a:rPr lang="id-ID" sz="2400" b="1" kern="0" dirty="0">
                <a:solidFill>
                  <a:prstClr val="white"/>
                </a:solidFill>
                <a:latin typeface="Arial" panose="020B0604020202020204" pitchFamily="34" charset="0"/>
                <a:cs typeface="Arial" panose="020B0604020202020204" pitchFamily="34" charset="0"/>
              </a:rPr>
              <a:t>4%</a:t>
            </a:r>
          </a:p>
        </p:txBody>
      </p:sp>
      <p:sp>
        <p:nvSpPr>
          <p:cNvPr id="8" name="Content Placeholder 2"/>
          <p:cNvSpPr txBox="1">
            <a:spLocks/>
          </p:cNvSpPr>
          <p:nvPr/>
        </p:nvSpPr>
        <p:spPr bwMode="auto">
          <a:xfrm>
            <a:off x="698525" y="5367372"/>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1,056.8</a:t>
            </a:r>
          </a:p>
        </p:txBody>
      </p:sp>
      <p:sp>
        <p:nvSpPr>
          <p:cNvPr id="11" name="Rounded Rectangle 10"/>
          <p:cNvSpPr/>
          <p:nvPr/>
        </p:nvSpPr>
        <p:spPr>
          <a:xfrm>
            <a:off x="2360519" y="1600200"/>
            <a:ext cx="5885601" cy="831452"/>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ТӨСВИЙН ЗАРЛАГА-2020 ОН</a:t>
            </a:r>
          </a:p>
        </p:txBody>
      </p:sp>
      <p:sp>
        <p:nvSpPr>
          <p:cNvPr id="12" name="Teardrop 11"/>
          <p:cNvSpPr/>
          <p:nvPr/>
        </p:nvSpPr>
        <p:spPr>
          <a:xfrm>
            <a:off x="7932934" y="3690511"/>
            <a:ext cx="1642696" cy="1641475"/>
          </a:xfrm>
          <a:prstGeom prst="teardrop">
            <a:avLst/>
          </a:prstGeom>
          <a:solidFill>
            <a:srgbClr val="9BBB5C">
              <a:alpha val="90000"/>
            </a:srgbClr>
          </a:solidFill>
          <a:ln w="12700" cap="flat" cmpd="sng" algn="ctr">
            <a:noFill/>
            <a:prstDash val="solid"/>
            <a:miter lim="800000"/>
          </a:ln>
          <a:effectLst/>
        </p:spPr>
        <p:txBody>
          <a:bodyPr lIns="91422" tIns="45711" rIns="91422" bIns="45711" anchor="ctr"/>
          <a:lstStyle/>
          <a:p>
            <a:pPr algn="ctr">
              <a:defRPr/>
            </a:pPr>
            <a:r>
              <a:rPr lang="mn-MN" sz="1400" b="1" kern="0" dirty="0">
                <a:solidFill>
                  <a:prstClr val="white"/>
                </a:solidFill>
                <a:latin typeface="Arial" panose="020B0604020202020204" pitchFamily="34" charset="0"/>
                <a:cs typeface="Arial" panose="020B0604020202020204" pitchFamily="34" charset="0"/>
              </a:rPr>
              <a:t>Н</a:t>
            </a:r>
            <a:r>
              <a:rPr lang="id-ID" sz="1400" b="1" kern="0" dirty="0">
                <a:solidFill>
                  <a:prstClr val="white"/>
                </a:solidFill>
                <a:latin typeface="Arial" panose="020B0604020202020204" pitchFamily="34" charset="0"/>
                <a:cs typeface="Arial" panose="020B0604020202020204" pitchFamily="34" charset="0"/>
              </a:rPr>
              <a:t>ормативт </a:t>
            </a:r>
            <a:r>
              <a:rPr lang="id-ID" b="1" kern="0" dirty="0">
                <a:solidFill>
                  <a:prstClr val="white"/>
                </a:solidFill>
                <a:latin typeface="Arial" panose="020B0604020202020204" pitchFamily="34" charset="0"/>
                <a:cs typeface="Arial" panose="020B0604020202020204" pitchFamily="34" charset="0"/>
              </a:rPr>
              <a:t>зардал</a:t>
            </a:r>
            <a:endParaRPr lang="en-US" sz="1300"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2,5</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2360519" y="5357266"/>
            <a:ext cx="1651177"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132.7</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8" name="Content Placeholder 2"/>
          <p:cNvSpPr txBox="1">
            <a:spLocks/>
          </p:cNvSpPr>
          <p:nvPr/>
        </p:nvSpPr>
        <p:spPr bwMode="auto">
          <a:xfrm>
            <a:off x="6264215" y="5353595"/>
            <a:ext cx="1445227"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69.9</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1" name="Content Placeholder 2"/>
          <p:cNvSpPr txBox="1">
            <a:spLocks/>
          </p:cNvSpPr>
          <p:nvPr/>
        </p:nvSpPr>
        <p:spPr bwMode="auto">
          <a:xfrm>
            <a:off x="4331625" y="5353596"/>
            <a:ext cx="1424954"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156.7</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7" name="Content Placeholder 2"/>
          <p:cNvSpPr txBox="1">
            <a:spLocks/>
          </p:cNvSpPr>
          <p:nvPr/>
        </p:nvSpPr>
        <p:spPr bwMode="auto">
          <a:xfrm>
            <a:off x="2161958" y="2690839"/>
            <a:ext cx="6943942" cy="447301"/>
          </a:xfrm>
          <a:prstGeom prst="rect">
            <a:avLst/>
          </a:prstGeom>
          <a:solidFill>
            <a:schemeClr val="accent4">
              <a:lumMod val="60000"/>
              <a:lumOff val="40000"/>
            </a:schemeClr>
          </a:solidFill>
          <a:ln>
            <a:noFill/>
          </a:ln>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700" b="1" dirty="0">
                <a:solidFill>
                  <a:srgbClr val="FF0000"/>
                </a:solidFill>
                <a:latin typeface="Arial" panose="020B0604020202020204" pitchFamily="34" charset="0"/>
                <a:ea typeface="MS PGothic" pitchFamily="34" charset="-128"/>
                <a:cs typeface="Arial" panose="020B0604020202020204" pitchFamily="34" charset="0"/>
              </a:rPr>
              <a:t>1,725.1 сая төгрөг </a:t>
            </a:r>
          </a:p>
          <a:p>
            <a:pPr algn="ctr" defTabSz="457200">
              <a:spcBef>
                <a:spcPct val="20000"/>
              </a:spcBef>
            </a:pPr>
            <a:r>
              <a:rPr lang="mn-MN" altLang="en-US" sz="2700" b="1" dirty="0">
                <a:solidFill>
                  <a:srgbClr val="FF0000"/>
                </a:solidFill>
                <a:latin typeface="Arial" panose="020B0604020202020204" pitchFamily="34" charset="0"/>
                <a:ea typeface="MS PGothic" pitchFamily="34" charset="-128"/>
                <a:cs typeface="Arial" panose="020B0604020202020204" pitchFamily="34" charset="0"/>
              </a:rPr>
              <a:t>/ 82,5 %-н гүйцэтгэлтэй/</a:t>
            </a:r>
            <a:endParaRPr lang="en-US" altLang="en-US" sz="2700" b="1" dirty="0">
              <a:solidFill>
                <a:srgbClr val="FF0000"/>
              </a:solidFill>
              <a:latin typeface="Arial" panose="020B0604020202020204" pitchFamily="34" charset="0"/>
              <a:ea typeface="MS PGothic" pitchFamily="34" charset="-128"/>
              <a:cs typeface="Arial" panose="020B0604020202020204" pitchFamily="34" charset="0"/>
            </a:endParaRPr>
          </a:p>
        </p:txBody>
      </p:sp>
      <p:sp>
        <p:nvSpPr>
          <p:cNvPr id="29" name="Content Placeholder 2"/>
          <p:cNvSpPr txBox="1">
            <a:spLocks/>
          </p:cNvSpPr>
          <p:nvPr/>
        </p:nvSpPr>
        <p:spPr bwMode="auto">
          <a:xfrm>
            <a:off x="8109422" y="5326984"/>
            <a:ext cx="1430383"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44.08</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54" name="Teardrop 53"/>
          <p:cNvSpPr/>
          <p:nvPr/>
        </p:nvSpPr>
        <p:spPr>
          <a:xfrm>
            <a:off x="2506325" y="3690511"/>
            <a:ext cx="1642696" cy="1641475"/>
          </a:xfrm>
          <a:prstGeom prst="teardrop">
            <a:avLst/>
          </a:prstGeom>
          <a:solidFill>
            <a:srgbClr val="9BBB5C">
              <a:alpha val="90000"/>
            </a:srgbClr>
          </a:solidFill>
          <a:ln w="12700" cap="flat" cmpd="sng" algn="ctr">
            <a:noFill/>
            <a:prstDash val="solid"/>
            <a:miter lim="800000"/>
          </a:ln>
          <a:effectLst/>
        </p:spPr>
        <p:txBody>
          <a:bodyPr lIns="91422" tIns="45711" rIns="91422" bIns="45711" anchor="ctr"/>
          <a:lstStyle/>
          <a:p>
            <a:pPr algn="ctr">
              <a:defRPr/>
            </a:pPr>
            <a:r>
              <a:rPr lang="id-ID" sz="2400" b="1" kern="0" dirty="0">
                <a:solidFill>
                  <a:prstClr val="white"/>
                </a:solidFill>
                <a:latin typeface="Arial" panose="020B0604020202020204" pitchFamily="34" charset="0"/>
                <a:cs typeface="Arial" panose="020B0604020202020204" pitchFamily="34" charset="0"/>
              </a:rPr>
              <a:t>Ндш</a:t>
            </a:r>
          </a:p>
          <a:p>
            <a:pPr algn="ctr">
              <a:defRPr/>
            </a:pPr>
            <a:r>
              <a:rPr lang="id-ID" sz="2400" b="1" kern="0" dirty="0">
                <a:solidFill>
                  <a:prstClr val="white"/>
                </a:solidFill>
                <a:latin typeface="Arial" panose="020B0604020202020204" pitchFamily="34" charset="0"/>
                <a:cs typeface="Arial" panose="020B0604020202020204" pitchFamily="34" charset="0"/>
              </a:rPr>
              <a:t>7,6%</a:t>
            </a:r>
          </a:p>
        </p:txBody>
      </p:sp>
      <p:sp>
        <p:nvSpPr>
          <p:cNvPr id="55" name="Teardrop 54"/>
          <p:cNvSpPr/>
          <p:nvPr/>
        </p:nvSpPr>
        <p:spPr>
          <a:xfrm>
            <a:off x="4331506" y="3690511"/>
            <a:ext cx="1642696" cy="1641475"/>
          </a:xfrm>
          <a:prstGeom prst="teardrop">
            <a:avLst/>
          </a:prstGeom>
          <a:solidFill>
            <a:srgbClr val="F29B26">
              <a:alpha val="86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Тогтмол зардал</a:t>
            </a:r>
            <a:endParaRPr lang="en-US" b="1" kern="0" dirty="0">
              <a:solidFill>
                <a:prstClr val="white"/>
              </a:solidFill>
              <a:latin typeface="Arial" panose="020B0604020202020204" pitchFamily="34" charset="0"/>
              <a:cs typeface="Arial" panose="020B0604020202020204" pitchFamily="34" charset="0"/>
            </a:endParaRPr>
          </a:p>
          <a:p>
            <a:pPr algn="ctr">
              <a:defRPr/>
            </a:pPr>
            <a:r>
              <a:rPr lang="id-ID" sz="2200" b="1" kern="0" dirty="0">
                <a:solidFill>
                  <a:prstClr val="white"/>
                </a:solidFill>
                <a:latin typeface="Arial" panose="020B0604020202020204" pitchFamily="34" charset="0"/>
                <a:cs typeface="Arial" panose="020B0604020202020204" pitchFamily="34" charset="0"/>
              </a:rPr>
              <a:t>9%</a:t>
            </a:r>
          </a:p>
        </p:txBody>
      </p:sp>
      <p:sp>
        <p:nvSpPr>
          <p:cNvPr id="56" name="Teardrop 55"/>
          <p:cNvSpPr/>
          <p:nvPr/>
        </p:nvSpPr>
        <p:spPr>
          <a:xfrm>
            <a:off x="798801" y="3690510"/>
            <a:ext cx="1642696" cy="1590098"/>
          </a:xfrm>
          <a:prstGeom prst="teardrop">
            <a:avLst/>
          </a:prstGeom>
          <a:solidFill>
            <a:srgbClr val="1EA185"/>
          </a:solidFill>
          <a:ln w="12700" cap="flat" cmpd="sng" algn="ctr">
            <a:noFill/>
            <a:prstDash val="solid"/>
            <a:miter lim="800000"/>
          </a:ln>
          <a:effectLst/>
        </p:spPr>
        <p:txBody>
          <a:bodyPr lIns="91422" tIns="45711" rIns="91422" bIns="45711" anchor="ctr"/>
          <a:lstStyle/>
          <a:p>
            <a:pPr algn="ctr">
              <a:defRPr/>
            </a:pPr>
            <a:r>
              <a:rPr lang="mn-MN" b="1" kern="0" dirty="0">
                <a:solidFill>
                  <a:prstClr val="white"/>
                </a:solidFill>
                <a:latin typeface="Arial" panose="020B0604020202020204" pitchFamily="34" charset="0"/>
                <a:cs typeface="Arial" panose="020B0604020202020204" pitchFamily="34" charset="0"/>
              </a:rPr>
              <a:t>Цалин, хөлс</a:t>
            </a:r>
          </a:p>
          <a:p>
            <a:pPr algn="ctr">
              <a:defRPr/>
            </a:pPr>
            <a:r>
              <a:rPr lang="en-US" sz="2400" b="1" kern="0" dirty="0">
                <a:solidFill>
                  <a:prstClr val="white"/>
                </a:solidFill>
                <a:latin typeface="Arial" panose="020B0604020202020204" pitchFamily="34" charset="0"/>
                <a:cs typeface="Arial" panose="020B0604020202020204" pitchFamily="34" charset="0"/>
              </a:rPr>
              <a:t>6</a:t>
            </a:r>
            <a:r>
              <a:rPr lang="mn-MN" sz="2400" b="1" kern="0" dirty="0">
                <a:solidFill>
                  <a:prstClr val="white"/>
                </a:solidFill>
                <a:latin typeface="Arial" panose="020B0604020202020204" pitchFamily="34" charset="0"/>
                <a:cs typeface="Arial" panose="020B0604020202020204" pitchFamily="34" charset="0"/>
              </a:rPr>
              <a:t>1,2%</a:t>
            </a:r>
          </a:p>
        </p:txBody>
      </p:sp>
      <p:sp>
        <p:nvSpPr>
          <p:cNvPr id="14" name="Rectangle 1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16" name="Straight Connector 1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Picture 1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19" name="Rectangle 18"/>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20"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34</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5948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46899" y="4513265"/>
            <a:ext cx="4775064" cy="650217"/>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Хөрөнгийн зардал 4,1%</a:t>
            </a:r>
          </a:p>
        </p:txBody>
      </p:sp>
      <p:sp>
        <p:nvSpPr>
          <p:cNvPr id="10" name="Teardrop 9"/>
          <p:cNvSpPr/>
          <p:nvPr/>
        </p:nvSpPr>
        <p:spPr>
          <a:xfrm>
            <a:off x="4269327" y="2438401"/>
            <a:ext cx="1642696" cy="1641475"/>
          </a:xfrm>
          <a:prstGeom prst="teardrop">
            <a:avLst/>
          </a:prstGeom>
          <a:solidFill>
            <a:schemeClr val="accent1">
              <a:lumMod val="75000"/>
              <a:alpha val="90000"/>
            </a:schemeClr>
          </a:solidFill>
          <a:ln w="12700" cap="flat" cmpd="sng" algn="ctr">
            <a:noFill/>
            <a:prstDash val="solid"/>
            <a:miter lim="800000"/>
          </a:ln>
          <a:effectLst/>
        </p:spPr>
        <p:txBody>
          <a:bodyPr lIns="91422" tIns="45711" rIns="91422" bIns="45711" anchor="ctr"/>
          <a:lstStyle/>
          <a:p>
            <a:pPr algn="ctr">
              <a:defRPr/>
            </a:pPr>
            <a:r>
              <a:rPr lang="id-ID" sz="2000" b="1" kern="0" dirty="0">
                <a:solidFill>
                  <a:prstClr val="white"/>
                </a:solidFill>
                <a:latin typeface="Arial" panose="020B0604020202020204" pitchFamily="34" charset="0"/>
                <a:cs typeface="Arial" panose="020B0604020202020204" pitchFamily="34" charset="0"/>
              </a:rPr>
              <a:t>БГАҮТ</a:t>
            </a:r>
          </a:p>
          <a:p>
            <a:pPr algn="ctr">
              <a:defRPr/>
            </a:pPr>
            <a:r>
              <a:rPr lang="id-ID" sz="1600" b="1" kern="0" dirty="0">
                <a:solidFill>
                  <a:prstClr val="white"/>
                </a:solidFill>
                <a:latin typeface="Arial" panose="020B0604020202020204" pitchFamily="34" charset="0"/>
                <a:cs typeface="Arial" panose="020B0604020202020204" pitchFamily="34" charset="0"/>
              </a:rPr>
              <a:t>Хураамж</a:t>
            </a:r>
          </a:p>
          <a:p>
            <a:pPr algn="ctr">
              <a:defRPr/>
            </a:pPr>
            <a:r>
              <a:rPr lang="id-ID" sz="1600" b="1" kern="0" dirty="0">
                <a:solidFill>
                  <a:prstClr val="white"/>
                </a:solidFill>
                <a:latin typeface="Arial" panose="020B0604020202020204" pitchFamily="34" charset="0"/>
                <a:cs typeface="Arial" panose="020B0604020202020204" pitchFamily="34" charset="0"/>
              </a:rPr>
              <a:t>0,8%</a:t>
            </a:r>
          </a:p>
        </p:txBody>
      </p:sp>
      <p:sp>
        <p:nvSpPr>
          <p:cNvPr id="11" name="Teardrop 10"/>
          <p:cNvSpPr/>
          <p:nvPr/>
        </p:nvSpPr>
        <p:spPr>
          <a:xfrm>
            <a:off x="6094508" y="2438401"/>
            <a:ext cx="1642696" cy="1641475"/>
          </a:xfrm>
          <a:prstGeom prst="teardrop">
            <a:avLst/>
          </a:prstGeom>
          <a:solidFill>
            <a:srgbClr val="7030A0">
              <a:alpha val="86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Бараа ҮЗардал</a:t>
            </a:r>
            <a:endParaRPr lang="en-US"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2,5</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2" name="Teardrop 11"/>
          <p:cNvSpPr/>
          <p:nvPr/>
        </p:nvSpPr>
        <p:spPr>
          <a:xfrm>
            <a:off x="7910727" y="2438401"/>
            <a:ext cx="1642696" cy="1641475"/>
          </a:xfrm>
          <a:prstGeom prst="teardrop">
            <a:avLst/>
          </a:prstGeom>
          <a:solidFill>
            <a:srgbClr val="FFC000">
              <a:alpha val="90000"/>
            </a:srgbClr>
          </a:solidFill>
          <a:ln w="12700" cap="flat" cmpd="sng" algn="ctr">
            <a:noFill/>
            <a:prstDash val="solid"/>
            <a:miter lim="800000"/>
          </a:ln>
          <a:effectLst/>
        </p:spPr>
        <p:txBody>
          <a:bodyPr lIns="91422" tIns="45711" rIns="91422" bIns="45711" anchor="ctr"/>
          <a:lstStyle/>
          <a:p>
            <a:pPr algn="ctr">
              <a:defRPr/>
            </a:pPr>
            <a:r>
              <a:rPr lang="id-ID" sz="1400" b="1" kern="0" dirty="0">
                <a:solidFill>
                  <a:prstClr val="white"/>
                </a:solidFill>
                <a:latin typeface="Arial" panose="020B0604020202020204" pitchFamily="34" charset="0"/>
                <a:cs typeface="Arial" panose="020B0604020202020204" pitchFamily="34" charset="0"/>
              </a:rPr>
              <a:t>Урсгал шилжүүлэг</a:t>
            </a:r>
            <a:endParaRPr lang="en-US" sz="1400"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0,45 </a:t>
            </a:r>
            <a:r>
              <a:rPr lang="en-US" sz="2400" b="1" kern="0" dirty="0">
                <a:solidFill>
                  <a:prstClr val="white"/>
                </a:solidFill>
                <a:latin typeface="Arial" panose="020B0604020202020204" pitchFamily="34" charset="0"/>
                <a:cs typeface="Arial" panose="020B0604020202020204" pitchFamily="34" charset="0"/>
              </a:rPr>
              <a:t>%</a:t>
            </a:r>
            <a:endParaRPr lang="id-ID" sz="2200" b="1" kern="0" dirty="0">
              <a:solidFill>
                <a:prstClr val="white"/>
              </a:solidFill>
              <a:latin typeface="Arial" panose="020B0604020202020204" pitchFamily="34" charset="0"/>
              <a:cs typeface="Arial" panose="020B0604020202020204" pitchFamily="34" charset="0"/>
            </a:endParaRPr>
          </a:p>
        </p:txBody>
      </p:sp>
      <p:sp>
        <p:nvSpPr>
          <p:cNvPr id="13" name="Teardrop 12"/>
          <p:cNvSpPr/>
          <p:nvPr/>
        </p:nvSpPr>
        <p:spPr>
          <a:xfrm>
            <a:off x="2493622" y="2447849"/>
            <a:ext cx="1642696" cy="1590098"/>
          </a:xfrm>
          <a:prstGeom prst="teardrop">
            <a:avLst/>
          </a:prstGeom>
          <a:ln/>
        </p:spPr>
        <p:style>
          <a:lnRef idx="1">
            <a:schemeClr val="accent2"/>
          </a:lnRef>
          <a:fillRef idx="3">
            <a:schemeClr val="accent2"/>
          </a:fillRef>
          <a:effectRef idx="2">
            <a:schemeClr val="accent2"/>
          </a:effectRef>
          <a:fontRef idx="minor">
            <a:schemeClr val="lt1"/>
          </a:fontRef>
        </p:style>
        <p:txBody>
          <a:bodyPr lIns="91422" tIns="45711" rIns="91422" bIns="45711" anchor="ctr"/>
          <a:lstStyle/>
          <a:p>
            <a:pPr algn="ctr">
              <a:defRPr/>
            </a:pPr>
            <a:r>
              <a:rPr lang="mn-MN" sz="1400" b="1" kern="0" dirty="0">
                <a:solidFill>
                  <a:prstClr val="white"/>
                </a:solidFill>
                <a:latin typeface="Arial" panose="020B0604020202020204" pitchFamily="34" charset="0"/>
                <a:cs typeface="Arial" panose="020B0604020202020204" pitchFamily="34" charset="0"/>
              </a:rPr>
              <a:t>Томилолт</a:t>
            </a:r>
          </a:p>
          <a:p>
            <a:pPr algn="ctr">
              <a:defRPr/>
            </a:pPr>
            <a:r>
              <a:rPr lang="mn-MN" sz="1400" b="1" kern="0" dirty="0">
                <a:solidFill>
                  <a:prstClr val="white"/>
                </a:solidFill>
                <a:latin typeface="Arial" panose="020B0604020202020204" pitchFamily="34" charset="0"/>
                <a:cs typeface="Arial" panose="020B0604020202020204" pitchFamily="34" charset="0"/>
              </a:rPr>
              <a:t>0,78%</a:t>
            </a:r>
          </a:p>
        </p:txBody>
      </p:sp>
      <p:sp>
        <p:nvSpPr>
          <p:cNvPr id="14" name="Teardrop 13"/>
          <p:cNvSpPr/>
          <p:nvPr/>
        </p:nvSpPr>
        <p:spPr>
          <a:xfrm>
            <a:off x="700010" y="2483392"/>
            <a:ext cx="1642696" cy="1551492"/>
          </a:xfrm>
          <a:prstGeom prst="teardrop">
            <a:avLst/>
          </a:prstGeom>
          <a:solidFill>
            <a:schemeClr val="accent6">
              <a:lumMod val="50000"/>
              <a:alpha val="90000"/>
            </a:scheme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Эд хогшил УЗасвар</a:t>
            </a:r>
            <a:endParaRPr lang="en-US"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4,6</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7955220" y="4073633"/>
            <a:ext cx="1660122"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en-US" altLang="en-US" sz="2000" b="1" dirty="0">
                <a:solidFill>
                  <a:srgbClr val="445469"/>
                </a:solidFill>
                <a:latin typeface="Arial" panose="020B0604020202020204" pitchFamily="34" charset="0"/>
                <a:ea typeface="MS PGothic" pitchFamily="34" charset="-128"/>
                <a:cs typeface="Arial" panose="020B0604020202020204" pitchFamily="34" charset="0"/>
              </a:rPr>
              <a:t>7</a:t>
            </a: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.9</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6" name="Content Placeholder 2"/>
          <p:cNvSpPr txBox="1">
            <a:spLocks/>
          </p:cNvSpPr>
          <p:nvPr/>
        </p:nvSpPr>
        <p:spPr bwMode="auto">
          <a:xfrm>
            <a:off x="2393295" y="4052952"/>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13.5</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7" name="Content Placeholder 2"/>
          <p:cNvSpPr txBox="1">
            <a:spLocks/>
          </p:cNvSpPr>
          <p:nvPr/>
        </p:nvSpPr>
        <p:spPr bwMode="auto">
          <a:xfrm>
            <a:off x="4178474" y="4086938"/>
            <a:ext cx="1651177"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13.8</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8" name="Content Placeholder 2"/>
          <p:cNvSpPr txBox="1">
            <a:spLocks/>
          </p:cNvSpPr>
          <p:nvPr/>
        </p:nvSpPr>
        <p:spPr bwMode="auto">
          <a:xfrm>
            <a:off x="6059488" y="4100245"/>
            <a:ext cx="1562475"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44.6</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9" name="Content Placeholder 2"/>
          <p:cNvSpPr txBox="1">
            <a:spLocks/>
          </p:cNvSpPr>
          <p:nvPr/>
        </p:nvSpPr>
        <p:spPr bwMode="auto">
          <a:xfrm>
            <a:off x="608116" y="4039268"/>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79.6</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2" name="Rounded Rectangle 21"/>
          <p:cNvSpPr/>
          <p:nvPr/>
        </p:nvSpPr>
        <p:spPr>
          <a:xfrm>
            <a:off x="2245902" y="1529330"/>
            <a:ext cx="5885601" cy="831452"/>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ТӨСВИЙН ЗАРЛАГА-2020 ОН</a:t>
            </a:r>
          </a:p>
        </p:txBody>
      </p:sp>
      <p:sp>
        <p:nvSpPr>
          <p:cNvPr id="23" name="Content Placeholder 2"/>
          <p:cNvSpPr txBox="1">
            <a:spLocks/>
          </p:cNvSpPr>
          <p:nvPr/>
        </p:nvSpPr>
        <p:spPr bwMode="auto">
          <a:xfrm>
            <a:off x="4221772" y="5229313"/>
            <a:ext cx="1737806"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72.1</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21" name="Straight Connector 2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24" name="Picture 23"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25" name="Rectangle 24"/>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26"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35</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712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extLst>
              <p:ext uri="{D42A27DB-BD31-4B8C-83A1-F6EECF244321}">
                <p14:modId xmlns:p14="http://schemas.microsoft.com/office/powerpoint/2010/main" val="2644624512"/>
              </p:ext>
            </p:extLst>
          </p:nvPr>
        </p:nvGraphicFramePr>
        <p:xfrm>
          <a:off x="342900" y="1447799"/>
          <a:ext cx="9296400" cy="54102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9"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37</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97554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5" name="Rectangle 4"/>
          <p:cNvSpPr/>
          <p:nvPr/>
        </p:nvSpPr>
        <p:spPr>
          <a:xfrm>
            <a:off x="514350" y="1504916"/>
            <a:ext cx="9258300" cy="4847481"/>
          </a:xfrm>
          <a:prstGeom prst="rect">
            <a:avLst/>
          </a:prstGeom>
        </p:spPr>
        <p:txBody>
          <a:bodyPr wrap="square">
            <a:spAutoFit/>
          </a:bodyPr>
          <a:lstStyle/>
          <a:p>
            <a:pPr algn="just">
              <a:lnSpc>
                <a:spcPct val="150000"/>
              </a:lnSpc>
            </a:pPr>
            <a:r>
              <a:rPr lang="mn-MN"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Дундговь аймгийн Өндөршил сум нь 1924 онд байгуулагдсан, хуучнаар Түшээт хан аймгийн Говь мэргэн ван, Ачит гүний хошууны газар нутаг юм. Цог, Талын нар, Бөхт гэсэн 3 багтай. Дундговь аймгийн зүүн өмнөд хэсэгт Улаанбаатар хотоос 360  км, Аймгийн төвөөс 185 км зайд байрладаг. Дундговь аймгийн Өлзийт, Гурвансайхан, Баянжаргалан Дорноговь аймгийн Даланжаргалан, Айраг, Сайхандулаан, Мандах сумдтай хиллэдэг. Нийт газар нутгийн хэмжээ 485,230  га.</a:t>
            </a:r>
            <a:endParaRPr lang="en-US" sz="1600" dirty="0">
              <a:latin typeface="Arial" panose="020B0604020202020204" pitchFamily="34" charset="0"/>
              <a:cs typeface="Arial" panose="020B0604020202020204" pitchFamily="34" charset="0"/>
            </a:endParaRPr>
          </a:p>
          <a:p>
            <a:pPr algn="just">
              <a:lnSpc>
                <a:spcPct val="150000"/>
              </a:lnSpc>
            </a:pPr>
            <a:r>
              <a:rPr lang="mn-MN" sz="1600" b="1" i="1"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Далайн түвшинээс 1080-1300 м өндөрт өргөгдсөн. Физик газарзүйн хувьд газар зүйн бүсээр цөлөрхөг хээрийн бүсэд багтдаг,  ургамалжилтын хувьд Дорноговийн цөлөрхөг хээрийн тойрогт хамаарна. Сумын нутаг дэвсгэр нь тэгш тал, нам хотгор,  хоолой, бэсрэг уулс дагалдах бөгөөд ургамлын үндэс сийрэг зөөлөн,  элсэрхэг  цайвар хөрстэй,  нийт нутагт төрөл бүрийн бут, хялгана, ерхөг,  хонь  ямаан шарилж,  агь гашуун,  таана,  хөмүүл,  бударгана голлон ургана.</a:t>
            </a:r>
            <a:endParaRPr lang="en-US" sz="1600" dirty="0">
              <a:latin typeface="Arial" panose="020B0604020202020204" pitchFamily="34" charset="0"/>
              <a:cs typeface="Arial" panose="020B0604020202020204" pitchFamily="34" charset="0"/>
            </a:endParaRPr>
          </a:p>
          <a:p>
            <a:endParaRPr lang="en-US" dirty="0"/>
          </a:p>
        </p:txBody>
      </p:sp>
      <p:sp>
        <p:nvSpPr>
          <p:cNvPr id="12" name="Title 2"/>
          <p:cNvSpPr>
            <a:spLocks noGrp="1"/>
          </p:cNvSpPr>
          <p:nvPr>
            <p:ph type="title"/>
          </p:nvPr>
        </p:nvSpPr>
        <p:spPr>
          <a:xfrm>
            <a:off x="544244" y="96873"/>
            <a:ext cx="8772370" cy="1151965"/>
          </a:xfrm>
        </p:spPr>
        <p:txBody>
          <a:bodyPr anchor="b">
            <a:normAutofit/>
          </a:bodyPr>
          <a:lstStyle/>
          <a:p>
            <a:pPr algn="l"/>
            <a:r>
              <a:rPr lang="mn-MN" sz="2700" b="1" dirty="0">
                <a:solidFill>
                  <a:schemeClr val="tx2"/>
                </a:solidFill>
                <a:latin typeface="Arial" panose="020B0604020202020204" pitchFamily="34" charset="0"/>
                <a:cs typeface="Arial" panose="020B0604020202020204" pitchFamily="34" charset="0"/>
              </a:rPr>
              <a:t>ӨНДӨРШИЛ СУМЫН ТАНИЛЦУУЛГА</a:t>
            </a:r>
            <a:endParaRPr lang="en-US" sz="27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5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538249" y="1769148"/>
            <a:ext cx="2512860" cy="1806420"/>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000" b="1" kern="0" dirty="0">
                <a:solidFill>
                  <a:srgbClr val="FFFFFF"/>
                </a:solidFill>
                <a:latin typeface="Arial" panose="020B0604020202020204" pitchFamily="34" charset="0"/>
                <a:cs typeface="Arial" panose="020B0604020202020204" pitchFamily="34" charset="0"/>
              </a:rPr>
              <a:t>Орон нутгийн хөгжлийн сангийн зарцуулалт 2015-2020</a:t>
            </a:r>
          </a:p>
        </p:txBody>
      </p:sp>
      <p:sp>
        <p:nvSpPr>
          <p:cNvPr id="34" name="Rectangle 3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41" name="Straight Connector 4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42" name="Picture 41"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43" name="Rectangle 42"/>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5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36</a:t>
            </a:r>
            <a:endParaRPr lang="en-US" sz="4000" dirty="0">
              <a:solidFill>
                <a:prstClr val="white"/>
              </a:solidFill>
              <a:latin typeface="Times New Roman" pitchFamily="18"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2795903551"/>
              </p:ext>
            </p:extLst>
          </p:nvPr>
        </p:nvGraphicFramePr>
        <p:xfrm>
          <a:off x="2706661" y="1541420"/>
          <a:ext cx="6858000" cy="4173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4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19100" y="1752600"/>
            <a:ext cx="2892299" cy="1273020"/>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000" b="1" kern="0" dirty="0">
                <a:solidFill>
                  <a:srgbClr val="FFFFFF"/>
                </a:solidFill>
                <a:latin typeface="Arial" panose="020B0604020202020204" pitchFamily="34" charset="0"/>
                <a:cs typeface="Arial" panose="020B0604020202020204" pitchFamily="34" charset="0"/>
              </a:rPr>
              <a:t>Сум хөгжүүлэх сангийн зээл олголт 2015-2020</a:t>
            </a:r>
          </a:p>
        </p:txBody>
      </p:sp>
      <p:sp>
        <p:nvSpPr>
          <p:cNvPr id="34" name="Rectangle 3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41" name="Straight Connector 4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42" name="Picture 41"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43" name="Rectangle 42"/>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2020 ОН</a:t>
            </a:r>
            <a:endParaRPr lang="en-US" dirty="0"/>
          </a:p>
        </p:txBody>
      </p:sp>
      <p:sp>
        <p:nvSpPr>
          <p:cNvPr id="5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36</a:t>
            </a:r>
            <a:endParaRPr lang="en-US" sz="4000" dirty="0">
              <a:solidFill>
                <a:prstClr val="white"/>
              </a:solidFill>
              <a:latin typeface="Times New Roman"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val="932388250"/>
              </p:ext>
            </p:extLst>
          </p:nvPr>
        </p:nvGraphicFramePr>
        <p:xfrm>
          <a:off x="2857500" y="1473351"/>
          <a:ext cx="6858000" cy="41480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42624" y="5701595"/>
            <a:ext cx="1372876" cy="307777"/>
          </a:xfrm>
          <a:prstGeom prst="rect">
            <a:avLst/>
          </a:prstGeom>
          <a:noFill/>
        </p:spPr>
        <p:txBody>
          <a:bodyPr wrap="none" rtlCol="0">
            <a:spAutoFit/>
          </a:bodyPr>
          <a:lstStyle/>
          <a:p>
            <a:r>
              <a:rPr lang="mn-MN" sz="1400" dirty="0">
                <a:solidFill>
                  <a:srgbClr val="002060"/>
                </a:solidFill>
                <a:latin typeface="Arial" panose="020B0604020202020204" pitchFamily="34" charset="0"/>
                <a:cs typeface="Arial" panose="020B0604020202020204" pitchFamily="34" charset="0"/>
              </a:rPr>
              <a:t>Сая төгрөгөөр</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8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311101" y="624927"/>
            <a:ext cx="8533617" cy="461665"/>
          </a:xfrm>
          <a:prstGeom prst="rect">
            <a:avLst/>
          </a:prstGeom>
        </p:spPr>
        <p:txBody>
          <a:bodyPr wrap="square">
            <a:spAutoFit/>
          </a:bodyPr>
          <a:lstStyle/>
          <a:p>
            <a:r>
              <a:rPr lang="mn-MN" sz="2400" b="1" dirty="0">
                <a:solidFill>
                  <a:srgbClr val="002060"/>
                </a:solidFill>
                <a:latin typeface="Arial" panose="020B0604020202020204" pitchFamily="34" charset="0"/>
                <a:cs typeface="Arial" panose="020B0604020202020204" pitchFamily="34" charset="0"/>
              </a:rPr>
              <a:t>Аж ахуйн нэгж байгууллагын зарим үзүүлэлт 2020 он</a:t>
            </a:r>
            <a:endParaRPr lang="en-US" sz="2400" dirty="0"/>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38</a:t>
            </a:r>
            <a:endParaRPr lang="en-US" sz="4000" dirty="0">
              <a:solidFill>
                <a:prstClr val="white"/>
              </a:solidFill>
              <a:latin typeface="Times New Roman" pitchFamily="18" charset="0"/>
              <a:cs typeface="Times New Roman" pitchFamily="18" charset="0"/>
            </a:endParaRPr>
          </a:p>
        </p:txBody>
      </p:sp>
      <p:graphicFrame>
        <p:nvGraphicFramePr>
          <p:cNvPr id="12" name="Chart 11"/>
          <p:cNvGraphicFramePr/>
          <p:nvPr>
            <p:extLst>
              <p:ext uri="{D42A27DB-BD31-4B8C-83A1-F6EECF244321}">
                <p14:modId xmlns:p14="http://schemas.microsoft.com/office/powerpoint/2010/main" val="1595112668"/>
              </p:ext>
            </p:extLst>
          </p:nvPr>
        </p:nvGraphicFramePr>
        <p:xfrm>
          <a:off x="4838700" y="1541125"/>
          <a:ext cx="4876800" cy="4097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DCFA975A-8BB1-4997-B0C8-68CD141741DB}"/>
              </a:ext>
            </a:extLst>
          </p:cNvPr>
          <p:cNvGraphicFramePr/>
          <p:nvPr>
            <p:extLst>
              <p:ext uri="{D42A27DB-BD31-4B8C-83A1-F6EECF244321}">
                <p14:modId xmlns:p14="http://schemas.microsoft.com/office/powerpoint/2010/main" val="1972803538"/>
              </p:ext>
            </p:extLst>
          </p:nvPr>
        </p:nvGraphicFramePr>
        <p:xfrm>
          <a:off x="589548" y="1614833"/>
          <a:ext cx="4876800" cy="3869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2924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266700" y="1374152"/>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571500" y="732002"/>
            <a:ext cx="7696200" cy="461665"/>
          </a:xfrm>
          <a:prstGeom prst="rect">
            <a:avLst/>
          </a:prstGeom>
        </p:spPr>
        <p:txBody>
          <a:bodyPr wrap="square">
            <a:spAutoFit/>
          </a:bodyPr>
          <a:lstStyle/>
          <a:p>
            <a:r>
              <a:rPr lang="mn-MN" sz="2400" b="1" dirty="0">
                <a:solidFill>
                  <a:srgbClr val="002060"/>
                </a:solidFill>
                <a:latin typeface="Arial" panose="020B0604020202020204" pitchFamily="34" charset="0"/>
                <a:cs typeface="Arial" panose="020B0604020202020204" pitchFamily="34" charset="0"/>
              </a:rPr>
              <a:t>Төсвийн байгууллагын зарим үзүүлэлт 2020 он</a:t>
            </a:r>
            <a:endParaRPr lang="en-US" sz="2400" dirty="0"/>
          </a:p>
        </p:txBody>
      </p:sp>
      <p:sp>
        <p:nvSpPr>
          <p:cNvPr id="12" name="TextBox 11"/>
          <p:cNvSpPr txBox="1"/>
          <p:nvPr/>
        </p:nvSpPr>
        <p:spPr>
          <a:xfrm>
            <a:off x="6972301" y="2438400"/>
            <a:ext cx="2438400" cy="2308324"/>
          </a:xfrm>
          <a:prstGeom prst="rect">
            <a:avLst/>
          </a:prstGeom>
          <a:noFill/>
        </p:spPr>
        <p:txBody>
          <a:bodyPr wrap="square" rtlCol="0">
            <a:spAutoFit/>
          </a:bodyPr>
          <a:lstStyle/>
          <a:p>
            <a:pPr algn="just"/>
            <a:r>
              <a:rPr lang="mn-MN" dirty="0">
                <a:solidFill>
                  <a:srgbClr val="002060"/>
                </a:solidFill>
                <a:latin typeface="Arial" panose="020B0604020202020204" pitchFamily="34" charset="0"/>
                <a:cs typeface="Arial" panose="020B0604020202020204" pitchFamily="34" charset="0"/>
              </a:rPr>
              <a:t>2020 онд төсвийн 6 байгууллагад 95 албан хаагч ажилласан. /ИТХ-д 2, ЗДТГ-т 18, ЕБС-д 37, Цэцэрлэгт 15, ЭМТ-д 18 албан хаагч/</a:t>
            </a:r>
            <a:endParaRPr lang="en-US" dirty="0">
              <a:solidFill>
                <a:srgbClr val="002060"/>
              </a:solidFill>
              <a:latin typeface="Arial" panose="020B0604020202020204" pitchFamily="34" charset="0"/>
              <a:cs typeface="Arial" panose="020B0604020202020204" pitchFamily="34" charset="0"/>
            </a:endParaRPr>
          </a:p>
        </p:txBody>
      </p:sp>
      <p:sp>
        <p:nvSpPr>
          <p:cNvPr id="13"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39</a:t>
            </a:r>
            <a:endParaRPr lang="en-US" sz="4000" dirty="0">
              <a:solidFill>
                <a:prstClr val="white"/>
              </a:solidFill>
              <a:latin typeface="Times New Roman" pitchFamily="18" charset="0"/>
              <a:cs typeface="Times New Roman" pitchFamily="18" charset="0"/>
            </a:endParaRPr>
          </a:p>
        </p:txBody>
      </p:sp>
      <p:graphicFrame>
        <p:nvGraphicFramePr>
          <p:cNvPr id="4" name="Chart 3">
            <a:extLst>
              <a:ext uri="{FF2B5EF4-FFF2-40B4-BE49-F238E27FC236}">
                <a16:creationId xmlns:a16="http://schemas.microsoft.com/office/drawing/2014/main" id="{9938AE55-8E5B-442A-B18E-2D903CAE0498}"/>
              </a:ext>
            </a:extLst>
          </p:cNvPr>
          <p:cNvGraphicFramePr/>
          <p:nvPr>
            <p:extLst>
              <p:ext uri="{D42A27DB-BD31-4B8C-83A1-F6EECF244321}">
                <p14:modId xmlns:p14="http://schemas.microsoft.com/office/powerpoint/2010/main" val="421756388"/>
              </p:ext>
            </p:extLst>
          </p:nvPr>
        </p:nvGraphicFramePr>
        <p:xfrm>
          <a:off x="228600" y="2141424"/>
          <a:ext cx="6172200" cy="382303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B4D90C2E-3361-4586-ACE1-1B0E3850D8D2}"/>
              </a:ext>
            </a:extLst>
          </p:cNvPr>
          <p:cNvSpPr/>
          <p:nvPr/>
        </p:nvSpPr>
        <p:spPr>
          <a:xfrm>
            <a:off x="571500" y="1432519"/>
            <a:ext cx="5715000" cy="825396"/>
          </a:xfrm>
          <a:prstGeom prst="rect">
            <a:avLst/>
          </a:prstGeom>
        </p:spPr>
        <p:txBody>
          <a:bodyPr wrap="square">
            <a:spAutoFit/>
          </a:bodyPr>
          <a:lstStyle/>
          <a:p>
            <a:pPr algn="ctr"/>
            <a:r>
              <a:rPr lang="mn-MN" sz="2400" b="1" dirty="0">
                <a:solidFill>
                  <a:srgbClr val="002060"/>
                </a:solidFill>
                <a:latin typeface="Arial" panose="020B0604020202020204" pitchFamily="34" charset="0"/>
                <a:cs typeface="Arial" panose="020B0604020202020204" pitchFamily="34" charset="0"/>
              </a:rPr>
              <a:t>Төсвийн байгууллагын ажиллаж буй албан хаагчид</a:t>
            </a:r>
            <a:endParaRPr lang="en-US" sz="2400" dirty="0"/>
          </a:p>
        </p:txBody>
      </p:sp>
    </p:spTree>
    <p:extLst>
      <p:ext uri="{BB962C8B-B14F-4D97-AF65-F5344CB8AC3E}">
        <p14:creationId xmlns:p14="http://schemas.microsoft.com/office/powerpoint/2010/main" val="224303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a:solidFill>
                  <a:prstClr val="white"/>
                </a:solidFill>
                <a:latin typeface="Times New Roman" pitchFamily="18" charset="0"/>
                <a:cs typeface="Times New Roman" pitchFamily="18" charset="0"/>
              </a:rPr>
              <a:t>ӨНДӨРШИЛ 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942934"/>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1169569" y="914501"/>
            <a:ext cx="7543800" cy="4031873"/>
          </a:xfrm>
          <a:prstGeom prst="rect">
            <a:avLst/>
          </a:prstGeom>
          <a:noFill/>
        </p:spPr>
        <p:txBody>
          <a:bodyPr wrap="square" rtlCol="0">
            <a:spAutoFit/>
          </a:bodyPr>
          <a:lstStyle/>
          <a:p>
            <a:pPr algn="just">
              <a:lnSpc>
                <a:spcPct val="200000"/>
              </a:lnSpc>
            </a:pPr>
            <a:r>
              <a:rPr lang="en-US" sz="3200" dirty="0">
                <a:solidFill>
                  <a:srgbClr val="002060"/>
                </a:solidFill>
                <a:latin typeface="Arial" panose="020B0604020202020204" pitchFamily="34" charset="0"/>
                <a:cs typeface="Arial" panose="020B0604020202020204" pitchFamily="34" charset="0"/>
                <a:hlinkClick r:id="rId2"/>
              </a:rPr>
              <a:t>www</a:t>
            </a:r>
            <a:r>
              <a:rPr lang="mn-MN" sz="3200" dirty="0">
                <a:solidFill>
                  <a:srgbClr val="002060"/>
                </a:solidFill>
                <a:latin typeface="Arial" panose="020B0604020202020204" pitchFamily="34" charset="0"/>
                <a:cs typeface="Arial" panose="020B0604020202020204" pitchFamily="34" charset="0"/>
                <a:hlinkClick r:id="rId2"/>
              </a:rPr>
              <a:t>.</a:t>
            </a:r>
            <a:r>
              <a:rPr lang="en-US" sz="3200" dirty="0">
                <a:solidFill>
                  <a:srgbClr val="002060"/>
                </a:solidFill>
                <a:latin typeface="Arial" panose="020B0604020202020204" pitchFamily="34" charset="0"/>
                <a:cs typeface="Arial" panose="020B0604020202020204" pitchFamily="34" charset="0"/>
                <a:hlinkClick r:id="rId2"/>
              </a:rPr>
              <a:t>dundgovi.gov.mn</a:t>
            </a:r>
            <a:endParaRPr lang="en-US" sz="3200" dirty="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a:solidFill>
                  <a:srgbClr val="002060"/>
                </a:solidFill>
                <a:latin typeface="Arial" panose="020B0604020202020204" pitchFamily="34" charset="0"/>
                <a:cs typeface="Arial" panose="020B0604020202020204" pitchFamily="34" charset="0"/>
                <a:hlinkClick r:id="rId3"/>
              </a:rPr>
              <a:t>www.dundgovi.nso.mn</a:t>
            </a:r>
            <a:endParaRPr lang="en-US" sz="3200" dirty="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a:solidFill>
                  <a:srgbClr val="002060"/>
                </a:solidFill>
                <a:latin typeface="Arial" panose="020B0604020202020204" pitchFamily="34" charset="0"/>
                <a:cs typeface="Arial" panose="020B0604020202020204" pitchFamily="34" charset="0"/>
                <a:hlinkClick r:id="rId4"/>
              </a:rPr>
              <a:t>www.1212.mn</a:t>
            </a:r>
            <a:endParaRPr lang="en-US" sz="3200" dirty="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a:solidFill>
                  <a:srgbClr val="002060"/>
                </a:solidFill>
                <a:latin typeface="Arial" panose="020B0604020202020204" pitchFamily="34" charset="0"/>
                <a:cs typeface="Arial" panose="020B0604020202020204" pitchFamily="34" charset="0"/>
              </a:rPr>
              <a:t>www.shilendans.gov.mn</a:t>
            </a:r>
          </a:p>
        </p:txBody>
      </p:sp>
      <p:sp>
        <p:nvSpPr>
          <p:cNvPr id="13"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a:solidFill>
                  <a:prstClr val="white"/>
                </a:solidFill>
                <a:latin typeface="Times New Roman" pitchFamily="18" charset="0"/>
                <a:cs typeface="Times New Roman" pitchFamily="18" charset="0"/>
              </a:rPr>
              <a:t>40</a:t>
            </a:r>
            <a:endParaRPr lang="en-US" sz="4000" dirty="0">
              <a:solidFill>
                <a:prstClr val="white"/>
              </a:solidFill>
              <a:latin typeface="Times New Roman" pitchFamily="18" charset="0"/>
              <a:cs typeface="Times New Roman" pitchFamily="18" charset="0"/>
            </a:endParaRPr>
          </a:p>
        </p:txBody>
      </p:sp>
      <p:sp>
        <p:nvSpPr>
          <p:cNvPr id="2" name="Rectangle 1"/>
          <p:cNvSpPr/>
          <p:nvPr/>
        </p:nvSpPr>
        <p:spPr>
          <a:xfrm>
            <a:off x="495300" y="249976"/>
            <a:ext cx="7509941" cy="523220"/>
          </a:xfrm>
          <a:prstGeom prst="rect">
            <a:avLst/>
          </a:prstGeom>
        </p:spPr>
        <p:txBody>
          <a:bodyPr wrap="none">
            <a:spAutoFit/>
          </a:bodyPr>
          <a:lstStyle/>
          <a:p>
            <a:r>
              <a:rPr lang="mn-MN"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Дундговь аймагтай холбоотой ВЭБхуудсууд</a:t>
            </a: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8818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700" y="418700"/>
            <a:ext cx="7162800" cy="675616"/>
          </a:xfrm>
        </p:spPr>
        <p:txBody>
          <a:bodyPr anchor="b">
            <a:normAutofit fontScale="90000"/>
          </a:bodyPr>
          <a:lstStyle/>
          <a:p>
            <a:pPr algn="l"/>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Хүн амын тоо 20</a:t>
            </a:r>
            <a:r>
              <a:rPr lang="en-US" sz="2700" b="1" dirty="0">
                <a:solidFill>
                  <a:schemeClr val="tx2"/>
                </a:solidFill>
                <a:latin typeface="Arial" panose="020B0604020202020204" pitchFamily="34" charset="0"/>
                <a:cs typeface="Arial" panose="020B0604020202020204" pitchFamily="34" charset="0"/>
              </a:rPr>
              <a:t>20</a:t>
            </a:r>
            <a:r>
              <a:rPr lang="mn-MN" sz="2700" b="1" dirty="0">
                <a:solidFill>
                  <a:schemeClr val="tx2"/>
                </a:solidFill>
                <a:latin typeface="Arial" panose="020B0604020202020204" pitchFamily="34" charset="0"/>
                <a:cs typeface="Arial" panose="020B0604020202020204" pitchFamily="34" charset="0"/>
              </a:rPr>
              <a:t> он /сумаар/</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1905031"/>
            <a:ext cx="3366000" cy="3428963"/>
          </a:xfrm>
          <a:prstGeom prst="rect">
            <a:avLst/>
          </a:prstGeom>
        </p:spPr>
      </p:pic>
      <p:sp>
        <p:nvSpPr>
          <p:cNvPr id="6" name="TextBox 5"/>
          <p:cNvSpPr txBox="1"/>
          <p:nvPr/>
        </p:nvSpPr>
        <p:spPr>
          <a:xfrm>
            <a:off x="6286500" y="3581400"/>
            <a:ext cx="3048000" cy="769441"/>
          </a:xfrm>
          <a:prstGeom prst="rect">
            <a:avLst/>
          </a:prstGeom>
          <a:noFill/>
        </p:spPr>
        <p:txBody>
          <a:bodyPr wrap="square" rtlCol="0">
            <a:spAutoFit/>
          </a:bodyPr>
          <a:lstStyle/>
          <a:p>
            <a:r>
              <a:rPr lang="mn-MN" sz="4400" dirty="0"/>
              <a:t>  7</a:t>
            </a:r>
            <a:r>
              <a:rPr lang="en-US" sz="4400" dirty="0"/>
              <a:t>19</a:t>
            </a:r>
            <a:r>
              <a:rPr lang="mn-MN" sz="4400" dirty="0"/>
              <a:t>	   72</a:t>
            </a:r>
            <a:r>
              <a:rPr lang="en-US" sz="4400" dirty="0"/>
              <a:t>3</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 y="452142"/>
            <a:ext cx="720000" cy="720000"/>
          </a:xfrm>
          <a:prstGeom prst="rect">
            <a:avLst/>
          </a:prstGeom>
        </p:spPr>
      </p:pic>
      <p:graphicFrame>
        <p:nvGraphicFramePr>
          <p:cNvPr id="17" name="Chart 16">
            <a:extLst>
              <a:ext uri="{FF2B5EF4-FFF2-40B4-BE49-F238E27FC236}">
                <a16:creationId xmlns:a16="http://schemas.microsoft.com/office/drawing/2014/main" id="{76B77EF1-A5BD-4503-ACEB-D376F3C2BB4B}"/>
              </a:ext>
            </a:extLst>
          </p:cNvPr>
          <p:cNvGraphicFramePr/>
          <p:nvPr>
            <p:extLst>
              <p:ext uri="{D42A27DB-BD31-4B8C-83A1-F6EECF244321}">
                <p14:modId xmlns:p14="http://schemas.microsoft.com/office/powerpoint/2010/main" val="189045049"/>
              </p:ext>
            </p:extLst>
          </p:nvPr>
        </p:nvGraphicFramePr>
        <p:xfrm>
          <a:off x="367444" y="2106974"/>
          <a:ext cx="5919056" cy="4064533"/>
        </p:xfrm>
        <a:graphic>
          <a:graphicData uri="http://schemas.openxmlformats.org/drawingml/2006/chart">
            <c:chart xmlns:c="http://schemas.openxmlformats.org/drawingml/2006/chart" xmlns:r="http://schemas.openxmlformats.org/officeDocument/2006/relationships" r:id="rId6"/>
          </a:graphicData>
        </a:graphic>
      </p:graphicFrame>
      <p:sp>
        <p:nvSpPr>
          <p:cNvPr id="18" name="Title 2">
            <a:extLst>
              <a:ext uri="{FF2B5EF4-FFF2-40B4-BE49-F238E27FC236}">
                <a16:creationId xmlns:a16="http://schemas.microsoft.com/office/drawing/2014/main" id="{C0AEC734-2014-4B16-9DB6-7170052079A4}"/>
              </a:ext>
            </a:extLst>
          </p:cNvPr>
          <p:cNvSpPr txBox="1">
            <a:spLocks/>
          </p:cNvSpPr>
          <p:nvPr/>
        </p:nvSpPr>
        <p:spPr>
          <a:xfrm>
            <a:off x="571500" y="1262547"/>
            <a:ext cx="7162800" cy="67561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mn-MN" sz="2400" b="1" u="sng" dirty="0">
                <a:solidFill>
                  <a:schemeClr val="tx2"/>
                </a:solidFill>
                <a:latin typeface="Arial" panose="020B0604020202020204" pitchFamily="34" charset="0"/>
                <a:cs typeface="Arial" panose="020B0604020202020204" pitchFamily="34" charset="0"/>
              </a:rPr>
              <a:t>2020 ОНД 1442 хүн амтай </a:t>
            </a:r>
            <a:endParaRPr lang="en-US" sz="2400" b="1" u="sng"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49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533400"/>
            <a:ext cx="7315200" cy="579732"/>
          </a:xfrm>
        </p:spPr>
        <p:txBody>
          <a:bodyPr anchor="b">
            <a:normAutofit fontScale="90000"/>
          </a:bodyPr>
          <a:lstStyle/>
          <a:p>
            <a:pPr algn="ct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Хүн амын тооны өсөлт, өөрчлөлт </a:t>
            </a:r>
            <a:br>
              <a:rPr lang="mn-MN" sz="2700" b="1" dirty="0">
                <a:solidFill>
                  <a:schemeClr val="tx2"/>
                </a:solidFill>
                <a:latin typeface="Arial" panose="020B0604020202020204" pitchFamily="34" charset="0"/>
                <a:cs typeface="Arial" panose="020B0604020202020204" pitchFamily="34" charset="0"/>
              </a:rPr>
            </a:br>
            <a:r>
              <a:rPr lang="mn-MN" sz="2700" b="1" dirty="0">
                <a:solidFill>
                  <a:schemeClr val="tx2"/>
                </a:solidFill>
                <a:latin typeface="Arial" panose="020B0604020202020204" pitchFamily="34" charset="0"/>
                <a:cs typeface="Arial" panose="020B0604020202020204" pitchFamily="34" charset="0"/>
              </a:rPr>
              <a:t>1990-2020 он</a:t>
            </a:r>
            <a:endParaRPr lang="en-US" sz="2700" b="1" dirty="0">
              <a:solidFill>
                <a:schemeClr val="tx2"/>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685800" y="1905000"/>
            <a:ext cx="8213373" cy="3854768"/>
          </a:xfrm>
        </p:spPr>
        <p:txBody>
          <a:bodyPr>
            <a:noAutofit/>
          </a:bodyPr>
          <a:lstStyle/>
          <a:p>
            <a:pPr marL="0" indent="0">
              <a:buNone/>
            </a:pPr>
            <a:r>
              <a:rPr lang="mn-MN" sz="2100" b="1" dirty="0">
                <a:solidFill>
                  <a:schemeClr val="tx2"/>
                </a:solidFill>
                <a:latin typeface="Arial" panose="020B0604020202020204" pitchFamily="34" charset="0"/>
                <a:cs typeface="Arial" panose="020B0604020202020204" pitchFamily="34" charset="0"/>
              </a:rPr>
              <a:t> </a:t>
            </a:r>
            <a:endParaRPr lang="mn-MN" sz="2100" b="1" dirty="0">
              <a:latin typeface="Arial" panose="020B0604020202020204" pitchFamily="34" charset="0"/>
              <a:cs typeface="Arial" panose="020B0604020202020204" pitchFamily="34" charset="0"/>
            </a:endParaRPr>
          </a:p>
          <a:p>
            <a:pPr marL="0" indent="0">
              <a:buNone/>
            </a:pPr>
            <a:r>
              <a:rPr lang="en-US" sz="2100" dirty="0">
                <a:latin typeface="Arial" panose="020B0604020202020204" pitchFamily="34" charset="0"/>
                <a:cs typeface="Arial" panose="020B0604020202020204" pitchFamily="34" charset="0"/>
              </a:rPr>
              <a:t>	</a:t>
            </a:r>
            <a:endParaRPr lang="en-US" sz="2100"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1600"/>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schemeClr val="bg1"/>
                </a:solidFill>
                <a:latin typeface="Times New Roman" pitchFamily="18" charset="0"/>
                <a:cs typeface="Times New Roman" pitchFamily="18" charset="0"/>
              </a:rPr>
              <a:t> </a:t>
            </a:r>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5</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7" name="Title 2"/>
          <p:cNvSpPr txBox="1">
            <a:spLocks/>
          </p:cNvSpPr>
          <p:nvPr/>
        </p:nvSpPr>
        <p:spPr>
          <a:xfrm>
            <a:off x="694592" y="1308600"/>
            <a:ext cx="6125308" cy="5964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v"/>
            </a:pPr>
            <a:endParaRPr lang="en-US" sz="1800" b="1" dirty="0">
              <a:solidFill>
                <a:srgbClr val="00206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00" y="533400"/>
            <a:ext cx="720000" cy="720000"/>
          </a:xfrm>
          <a:prstGeom prst="rect">
            <a:avLst/>
          </a:prstGeom>
        </p:spPr>
      </p:pic>
      <p:graphicFrame>
        <p:nvGraphicFramePr>
          <p:cNvPr id="19" name="Chart 18"/>
          <p:cNvGraphicFramePr/>
          <p:nvPr>
            <p:extLst>
              <p:ext uri="{D42A27DB-BD31-4B8C-83A1-F6EECF244321}">
                <p14:modId xmlns:p14="http://schemas.microsoft.com/office/powerpoint/2010/main" val="2108148251"/>
              </p:ext>
            </p:extLst>
          </p:nvPr>
        </p:nvGraphicFramePr>
        <p:xfrm>
          <a:off x="800100" y="1644944"/>
          <a:ext cx="8305800" cy="3841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20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228600"/>
            <a:ext cx="6781800" cy="980416"/>
          </a:xfrm>
        </p:spPr>
        <p:txBody>
          <a:bodyPr anchor="b">
            <a:normAutofit fontScale="90000"/>
          </a:bodyPr>
          <a:lstStyle/>
          <a:p>
            <a:pPr algn="ct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Хүн амын тоо</a:t>
            </a:r>
            <a:r>
              <a:rPr lang="en-US" sz="2700" b="1" dirty="0">
                <a:solidFill>
                  <a:schemeClr val="tx2"/>
                </a:solidFill>
                <a:latin typeface="Arial" panose="020B0604020202020204" pitchFamily="34" charset="0"/>
                <a:cs typeface="Arial" panose="020B0604020202020204" pitchFamily="34" charset="0"/>
              </a:rPr>
              <a:t> </a:t>
            </a:r>
            <a:r>
              <a:rPr lang="mn-MN" sz="2700" b="1" dirty="0">
                <a:solidFill>
                  <a:schemeClr val="tx2"/>
                </a:solidFill>
                <a:latin typeface="Arial" panose="020B0604020202020204" pitchFamily="34" charset="0"/>
                <a:cs typeface="Arial" panose="020B0604020202020204" pitchFamily="34" charset="0"/>
              </a:rPr>
              <a:t>/багаар</a:t>
            </a:r>
            <a:r>
              <a:rPr lang="en-US" sz="2700" b="1" dirty="0">
                <a:solidFill>
                  <a:schemeClr val="tx2"/>
                </a:solidFill>
                <a:latin typeface="Arial" panose="020B0604020202020204" pitchFamily="34" charset="0"/>
                <a:cs typeface="Arial" panose="020B0604020202020204" pitchFamily="34" charset="0"/>
              </a:rPr>
              <a:t> 2014-20</a:t>
            </a:r>
            <a:r>
              <a:rPr lang="mn-MN" sz="2700" b="1" dirty="0">
                <a:solidFill>
                  <a:schemeClr val="tx2"/>
                </a:solidFill>
                <a:latin typeface="Arial" panose="020B0604020202020204" pitchFamily="34" charset="0"/>
                <a:cs typeface="Arial" panose="020B0604020202020204" pitchFamily="34" charset="0"/>
              </a:rPr>
              <a:t>20/</a:t>
            </a:r>
            <a:endParaRPr lang="en-US" sz="2700" b="1" dirty="0">
              <a:solidFill>
                <a:srgbClr val="002060"/>
              </a:solidFill>
              <a:latin typeface="Arial" panose="020B0604020202020204" pitchFamily="34" charset="0"/>
              <a:cs typeface="Arial" panose="020B0604020202020204" pitchFamily="34" charset="0"/>
            </a:endParaRPr>
          </a:p>
        </p:txBody>
      </p:sp>
      <p:graphicFrame>
        <p:nvGraphicFramePr>
          <p:cNvPr id="21" name="Content Placeholder 20"/>
          <p:cNvGraphicFramePr>
            <a:graphicFrameLocks noGrp="1"/>
          </p:cNvGraphicFramePr>
          <p:nvPr>
            <p:ph sz="quarter" idx="13"/>
            <p:extLst>
              <p:ext uri="{D42A27DB-BD31-4B8C-83A1-F6EECF244321}">
                <p14:modId xmlns:p14="http://schemas.microsoft.com/office/powerpoint/2010/main" val="1561164720"/>
              </p:ext>
            </p:extLst>
          </p:nvPr>
        </p:nvGraphicFramePr>
        <p:xfrm>
          <a:off x="190500" y="1437777"/>
          <a:ext cx="9462000" cy="420102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00"/>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6</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34" y="588600"/>
            <a:ext cx="720000" cy="720000"/>
          </a:xfrm>
          <a:prstGeom prst="rect">
            <a:avLst/>
          </a:prstGeom>
        </p:spPr>
      </p:pic>
    </p:spTree>
    <p:extLst>
      <p:ext uri="{BB962C8B-B14F-4D97-AF65-F5344CB8AC3E}">
        <p14:creationId xmlns:p14="http://schemas.microsoft.com/office/powerpoint/2010/main" val="131899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0700" y="228600"/>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Хүн амын тоо /хүйсээр</a:t>
            </a:r>
            <a:r>
              <a:rPr lang="en-US" sz="2400" b="1" dirty="0">
                <a:solidFill>
                  <a:schemeClr val="tx2"/>
                </a:solidFill>
                <a:latin typeface="Arial" panose="020B0604020202020204" pitchFamily="34" charset="0"/>
                <a:cs typeface="Arial" panose="020B0604020202020204" pitchFamily="34" charset="0"/>
              </a:rPr>
              <a:t> 2014-20</a:t>
            </a:r>
            <a:r>
              <a:rPr lang="mn-MN" sz="2400" b="1" dirty="0">
                <a:solidFill>
                  <a:schemeClr val="tx2"/>
                </a:solidFill>
                <a:latin typeface="Arial" panose="020B0604020202020204" pitchFamily="34" charset="0"/>
                <a:cs typeface="Arial" panose="020B0604020202020204" pitchFamily="34" charset="0"/>
              </a:rPr>
              <a:t>20/</a:t>
            </a:r>
            <a:endParaRPr lang="en-US" sz="2400" b="1" dirty="0">
              <a:solidFill>
                <a:schemeClr val="tx2"/>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7</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91" y="571102"/>
            <a:ext cx="720000" cy="720000"/>
          </a:xfrm>
          <a:prstGeom prst="rect">
            <a:avLst/>
          </a:prstGeom>
        </p:spPr>
      </p:pic>
      <p:graphicFrame>
        <p:nvGraphicFramePr>
          <p:cNvPr id="6" name="Chart 5"/>
          <p:cNvGraphicFramePr/>
          <p:nvPr>
            <p:extLst>
              <p:ext uri="{D42A27DB-BD31-4B8C-83A1-F6EECF244321}">
                <p14:modId xmlns:p14="http://schemas.microsoft.com/office/powerpoint/2010/main" val="3852286203"/>
              </p:ext>
            </p:extLst>
          </p:nvPr>
        </p:nvGraphicFramePr>
        <p:xfrm>
          <a:off x="800100" y="1537361"/>
          <a:ext cx="8534400" cy="3949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656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0649" y="238178"/>
            <a:ext cx="6019800" cy="980416"/>
          </a:xfrm>
        </p:spPr>
        <p:txBody>
          <a:bodyPr anchor="b">
            <a:normAutofit/>
          </a:bodyPr>
          <a:lstStyle/>
          <a:p>
            <a:pPr algn="l"/>
            <a:r>
              <a:rPr lang="mn-MN" sz="2400" b="1">
                <a:solidFill>
                  <a:schemeClr val="tx2"/>
                </a:solidFill>
                <a:latin typeface="Arial" panose="020B0604020202020204" pitchFamily="34" charset="0"/>
                <a:cs typeface="Arial" panose="020B0604020202020204" pitchFamily="34" charset="0"/>
              </a:rPr>
              <a:t>Төрөлтийн тоо /2010-2020/ </a:t>
            </a:r>
            <a:endParaRPr lang="en-US" sz="2400" b="1" dirty="0">
              <a:solidFill>
                <a:schemeClr val="tx2"/>
              </a:solidFill>
              <a:latin typeface="Arial" panose="020B0604020202020204" pitchFamily="34" charset="0"/>
              <a:cs typeface="Arial" panose="020B0604020202020204" pitchFamily="34" charset="0"/>
            </a:endParaRPr>
          </a:p>
        </p:txBody>
      </p:sp>
      <p:sp>
        <p:nvSpPr>
          <p:cNvPr id="10" name="Content Placeholder 4"/>
          <p:cNvSpPr>
            <a:spLocks noGrp="1"/>
          </p:cNvSpPr>
          <p:nvPr>
            <p:ph sz="quarter" idx="13"/>
          </p:nvPr>
        </p:nvSpPr>
        <p:spPr>
          <a:xfrm>
            <a:off x="820615" y="1447509"/>
            <a:ext cx="5638799" cy="4343400"/>
          </a:xfrm>
        </p:spPr>
        <p:txBody>
          <a:bodyPr>
            <a:noAutofit/>
          </a:bodyPr>
          <a:lstStyle/>
          <a:p>
            <a:pPr marL="0" indent="0">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9</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5" name="TextBox 14"/>
          <p:cNvSpPr txBox="1"/>
          <p:nvPr/>
        </p:nvSpPr>
        <p:spPr>
          <a:xfrm>
            <a:off x="7637585" y="2667000"/>
            <a:ext cx="2014915" cy="2031325"/>
          </a:xfrm>
          <a:prstGeom prst="rect">
            <a:avLst/>
          </a:prstGeom>
          <a:noFill/>
        </p:spPr>
        <p:txBody>
          <a:bodyPr wrap="square" rtlCol="0">
            <a:spAutoFit/>
          </a:bodyPr>
          <a:lstStyle/>
          <a:p>
            <a:pPr algn="just"/>
            <a:r>
              <a:rPr lang="mn-MN" dirty="0"/>
              <a:t>2020 </a:t>
            </a:r>
            <a:r>
              <a:rPr lang="mn-MN" dirty="0">
                <a:latin typeface="Arial" panose="020B0604020202020204" pitchFamily="34" charset="0"/>
                <a:cs typeface="Arial" panose="020B0604020202020204" pitchFamily="34" charset="0"/>
              </a:rPr>
              <a:t>онд 38 хүүхэд мэндэлсэн бөгөөд үүний 21 нь эрэгтэй 17 нь эмэгтэй хүүхэд төрсөн байна. </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49" y="596507"/>
            <a:ext cx="720000" cy="720000"/>
          </a:xfrm>
          <a:prstGeom prst="rect">
            <a:avLst/>
          </a:prstGeom>
        </p:spPr>
      </p:pic>
      <p:graphicFrame>
        <p:nvGraphicFramePr>
          <p:cNvPr id="18" name="Chart 17"/>
          <p:cNvGraphicFramePr/>
          <p:nvPr>
            <p:extLst>
              <p:ext uri="{D42A27DB-BD31-4B8C-83A1-F6EECF244321}">
                <p14:modId xmlns:p14="http://schemas.microsoft.com/office/powerpoint/2010/main" val="3095659477"/>
              </p:ext>
            </p:extLst>
          </p:nvPr>
        </p:nvGraphicFramePr>
        <p:xfrm>
          <a:off x="266700" y="1674836"/>
          <a:ext cx="7370886" cy="38877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2735756"/>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26653</TotalTime>
  <Words>1569</Words>
  <Application>Microsoft Office PowerPoint</Application>
  <PresentationFormat>35mm Slides</PresentationFormat>
  <Paragraphs>632</Paragraphs>
  <Slides>44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PGothic</vt:lpstr>
      <vt:lpstr>Arial</vt:lpstr>
      <vt:lpstr>Calibri</vt:lpstr>
      <vt:lpstr>Century Gothic</vt:lpstr>
      <vt:lpstr>Lato Light</vt:lpstr>
      <vt:lpstr>Segoe UI Symbol</vt:lpstr>
      <vt:lpstr>Times New Roman</vt:lpstr>
      <vt:lpstr>Wingdings</vt:lpstr>
      <vt:lpstr>Wingdings 3</vt:lpstr>
      <vt:lpstr>Wisp</vt:lpstr>
      <vt:lpstr>PowerPoint Presentation</vt:lpstr>
      <vt:lpstr>PowerPoint Presentation</vt:lpstr>
      <vt:lpstr>  ӨНДӨРШИЛ СУМЫН ТАНИЛЦУУЛГА</vt:lpstr>
      <vt:lpstr>ӨНДӨРШИЛ СУМЫН ТАНИЛЦУУЛГА</vt:lpstr>
      <vt:lpstr>  Хүн амын тоо 2020 он /сумаар/</vt:lpstr>
      <vt:lpstr>     Хүн амын тооны өсөлт, өөрчлөлт  1990-2020 он</vt:lpstr>
      <vt:lpstr>       Хүн амын тоо /багаар 2014-2020/</vt:lpstr>
      <vt:lpstr>Хүн амын тоо /хүйсээр 2014-2020/</vt:lpstr>
      <vt:lpstr>Төрөлтийн тоо /2010-2020/ </vt:lpstr>
      <vt:lpstr>Нас баралтын тоо 2010-2020 он </vt:lpstr>
      <vt:lpstr>       Гэрлэлтийн тоо /2010-2020 он/</vt:lpstr>
      <vt:lpstr>      Өрхийн тоо /2005-2020 он/ /сумаар, багаар/</vt:lpstr>
      <vt:lpstr>Малчин өрхийн тоо 2012-2020 он /багаар/</vt:lpstr>
      <vt:lpstr>Малтай өрхийн тоо  /багаар 2012-2020/</vt:lpstr>
      <vt:lpstr>Малчдын тоо /2012-2020 он багаар/</vt:lpstr>
      <vt:lpstr>Малын тоо</vt:lpstr>
      <vt:lpstr>Малын тоо /1970-2020 он/</vt:lpstr>
      <vt:lpstr>Малын тоо</vt:lpstr>
      <vt:lpstr>Малын тоо 2020 он  /багаар/ </vt:lpstr>
      <vt:lpstr>Малын тоо таван төрлөөр /2010-2020 он/    </vt:lpstr>
      <vt:lpstr>Бойжуулсан төл 2012-2020 он</vt:lpstr>
      <vt:lpstr>Зүй бус хорогдол 5 төрлөөр  /2012-2020 он/</vt:lpstr>
      <vt:lpstr>Малын зах зээлийн дундаж үнэ 2020 он</vt:lpstr>
      <vt:lpstr>БОЛОВСРОЛЫН ЗАРИМ ҮЗҮҮЛЭЛТ 2020 он </vt:lpstr>
      <vt:lpstr>БОЛОВСРОЛЫН ЗАРИМ ҮЗҮҮЛЭЛТ  ерөнхий боловсролын сургууль</vt:lpstr>
      <vt:lpstr>  ЕБС, СӨБ-д суралцагчдын тоо /2015-2020/</vt:lpstr>
      <vt:lpstr>PowerPoint Presentation</vt:lpstr>
      <vt:lpstr> Боловсролын зарим үзүүлэлт</vt:lpstr>
      <vt:lpstr>Эрүүл мэндийн зарим үзүүлэлт 2020 он</vt:lpstr>
      <vt:lpstr>Эрүүл мэндийн зарим үзүүлэлт 2020 он </vt:lpstr>
      <vt:lpstr> Эрүүл мэндийн байгууллагын санхүүжилт  2016-2020 он</vt:lpstr>
      <vt:lpstr> СОЁЛЫН ЗАРИМ ҮЗҮҮЛЭЛТ</vt:lpstr>
      <vt:lpstr>НИЙТ ХАДГАЛАМЖ, ЗЭЭЛИЙН ҮЛДЭГДЭЛ</vt:lpstr>
      <vt:lpstr>Техникийн хяналтын үзлэгт хамрагдсан авто машины тоо</vt:lpstr>
      <vt:lpstr>Техникийн хяналтын үзлэгт хамрагдсан авто машины тоо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undrakh</dc:creator>
  <cp:lastModifiedBy>User</cp:lastModifiedBy>
  <cp:revision>1053</cp:revision>
  <cp:lastPrinted>2020-04-24T04:49:33Z</cp:lastPrinted>
  <dcterms:created xsi:type="dcterms:W3CDTF">2012-10-17T01:42:30Z</dcterms:created>
  <dcterms:modified xsi:type="dcterms:W3CDTF">2021-10-08T08:47:45Z</dcterms:modified>
</cp:coreProperties>
</file>